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heme/theme6.xml" ContentType="application/vnd.openxmlformats-officedocument.theme+xml"/>
  <Override PartName="/ppt/tags/tag36.xml" ContentType="application/vnd.openxmlformats-officedocument.presentationml.tags+xml"/>
  <Override PartName="/ppt/notesSlides/notesSlide1.xml" ContentType="application/vnd.openxmlformats-officedocument.presentationml.notesSlide+xml"/>
  <Override PartName="/ppt/tags/tag37.xml" ContentType="application/vnd.openxmlformats-officedocument.presentationml.tags+xml"/>
  <Override PartName="/ppt/notesSlides/notesSlide2.xml" ContentType="application/vnd.openxmlformats-officedocument.presentationml.notesSlide+xml"/>
  <Override PartName="/ppt/tags/tag38.xml" ContentType="application/vnd.openxmlformats-officedocument.presentationml.tags+xml"/>
  <Override PartName="/ppt/notesSlides/notesSlide3.xml" ContentType="application/vnd.openxmlformats-officedocument.presentationml.notesSlide+xml"/>
  <Override PartName="/ppt/tags/tag39.xml" ContentType="application/vnd.openxmlformats-officedocument.presentationml.tags+xml"/>
  <Override PartName="/ppt/notesSlides/notesSlide4.xml" ContentType="application/vnd.openxmlformats-officedocument.presentationml.notesSlide+xml"/>
  <Override PartName="/ppt/tags/tag40.xml" ContentType="application/vnd.openxmlformats-officedocument.presentationml.tags+xml"/>
  <Override PartName="/ppt/notesSlides/notesSlide5.xml" ContentType="application/vnd.openxmlformats-officedocument.presentationml.notesSlide+xml"/>
  <Override PartName="/ppt/tags/tag41.xml" ContentType="application/vnd.openxmlformats-officedocument.presentationml.tags+xml"/>
  <Override PartName="/ppt/notesSlides/notesSlide6.xml" ContentType="application/vnd.openxmlformats-officedocument.presentationml.notesSlide+xml"/>
  <Override PartName="/ppt/tags/tag42.xml" ContentType="application/vnd.openxmlformats-officedocument.presentationml.tags+xml"/>
  <Override PartName="/ppt/notesSlides/notesSlide7.xml" ContentType="application/vnd.openxmlformats-officedocument.presentationml.notesSlide+xml"/>
  <Override PartName="/ppt/tags/tag43.xml" ContentType="application/vnd.openxmlformats-officedocument.presentationml.tags+xml"/>
  <Override PartName="/ppt/notesSlides/notesSlide8.xml" ContentType="application/vnd.openxmlformats-officedocument.presentationml.notesSlide+xml"/>
  <Override PartName="/ppt/tags/tag44.xml" ContentType="application/vnd.openxmlformats-officedocument.presentationml.tags+xml"/>
  <Override PartName="/ppt/notesSlides/notesSlide9.xml" ContentType="application/vnd.openxmlformats-officedocument.presentationml.notesSlide+xml"/>
  <Override PartName="/ppt/tags/tag45.xml" ContentType="application/vnd.openxmlformats-officedocument.presentationml.tags+xml"/>
  <Override PartName="/ppt/notesSlides/notesSlide10.xml" ContentType="application/vnd.openxmlformats-officedocument.presentationml.notesSlide+xml"/>
  <Override PartName="/ppt/tags/tag46.xml" ContentType="application/vnd.openxmlformats-officedocument.presentationml.tags+xml"/>
  <Override PartName="/ppt/notesSlides/notesSlide11.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12.xml" ContentType="application/vnd.openxmlformats-officedocument.presentationml.notesSlide+xml"/>
  <Override PartName="/ppt/tags/tag49.xml" ContentType="application/vnd.openxmlformats-officedocument.presentationml.tags+xml"/>
  <Override PartName="/ppt/notesSlides/notesSlide13.xml" ContentType="application/vnd.openxmlformats-officedocument.presentationml.notesSlide+xml"/>
  <Override PartName="/ppt/tags/tag50.xml" ContentType="application/vnd.openxmlformats-officedocument.presentationml.tags+xml"/>
  <Override PartName="/ppt/notesSlides/notesSlide14.xml" ContentType="application/vnd.openxmlformats-officedocument.presentationml.notesSlide+xml"/>
  <Override PartName="/ppt/tags/tag51.xml" ContentType="application/vnd.openxmlformats-officedocument.presentationml.tags+xml"/>
  <Override PartName="/ppt/notesSlides/notesSlide15.xml" ContentType="application/vnd.openxmlformats-officedocument.presentationml.notesSlide+xml"/>
  <Override PartName="/ppt/tags/tag52.xml" ContentType="application/vnd.openxmlformats-officedocument.presentationml.tags+xml"/>
  <Override PartName="/ppt/notesSlides/notesSlide16.xml" ContentType="application/vnd.openxmlformats-officedocument.presentationml.notesSlide+xml"/>
  <Override PartName="/ppt/tags/tag53.xml" ContentType="application/vnd.openxmlformats-officedocument.presentationml.tags+xml"/>
  <Override PartName="/ppt/notesSlides/notesSlide17.xml" ContentType="application/vnd.openxmlformats-officedocument.presentationml.notesSlide+xml"/>
  <Override PartName="/ppt/tags/tag54.xml" ContentType="application/vnd.openxmlformats-officedocument.presentationml.tags+xml"/>
  <Override PartName="/ppt/notesSlides/notesSlide18.xml" ContentType="application/vnd.openxmlformats-officedocument.presentationml.notesSlide+xml"/>
  <Override PartName="/ppt/tags/tag55.xml" ContentType="application/vnd.openxmlformats-officedocument.presentationml.tags+xml"/>
  <Override PartName="/ppt/notesSlides/notesSlide19.xml" ContentType="application/vnd.openxmlformats-officedocument.presentationml.notesSlide+xml"/>
  <Override PartName="/ppt/tags/tag56.xml" ContentType="application/vnd.openxmlformats-officedocument.presentationml.tags+xml"/>
  <Override PartName="/ppt/notesSlides/notesSlide20.xml" ContentType="application/vnd.openxmlformats-officedocument.presentationml.notesSlide+xml"/>
  <Override PartName="/ppt/tags/tag57.xml" ContentType="application/vnd.openxmlformats-officedocument.presentationml.tags+xml"/>
  <Override PartName="/ppt/notesSlides/notesSlide21.xml" ContentType="application/vnd.openxmlformats-officedocument.presentationml.notesSlide+xml"/>
  <Override PartName="/ppt/tags/tag58.xml" ContentType="application/vnd.openxmlformats-officedocument.presentationml.tags+xml"/>
  <Override PartName="/ppt/notesSlides/notesSlide22.xml" ContentType="application/vnd.openxmlformats-officedocument.presentationml.notesSlide+xml"/>
  <Override PartName="/ppt/tags/tag59.xml" ContentType="application/vnd.openxmlformats-officedocument.presentationml.tags+xml"/>
  <Override PartName="/ppt/notesSlides/notesSlide23.xml" ContentType="application/vnd.openxmlformats-officedocument.presentationml.notesSlide+xml"/>
  <Override PartName="/ppt/tags/tag60.xml" ContentType="application/vnd.openxmlformats-officedocument.presentationml.tags+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61.xml" ContentType="application/vnd.openxmlformats-officedocument.presentationml.tags+xml"/>
  <Override PartName="/ppt/notesSlides/notesSlide25.xml" ContentType="application/vnd.openxmlformats-officedocument.presentationml.notesSlide+xml"/>
  <Override PartName="/ppt/tags/tag62.xml" ContentType="application/vnd.openxmlformats-officedocument.presentationml.tags+xml"/>
  <Override PartName="/ppt/notesSlides/notesSlide26.xml" ContentType="application/vnd.openxmlformats-officedocument.presentationml.notesSlide+xml"/>
  <Override PartName="/ppt/tags/tag63.xml" ContentType="application/vnd.openxmlformats-officedocument.presentationml.tags+xml"/>
  <Override PartName="/ppt/notesSlides/notesSlide27.xml" ContentType="application/vnd.openxmlformats-officedocument.presentationml.notesSlide+xml"/>
  <Override PartName="/ppt/tags/tag64.xml" ContentType="application/vnd.openxmlformats-officedocument.presentationml.tags+xml"/>
  <Override PartName="/ppt/notesSlides/notesSlide28.xml" ContentType="application/vnd.openxmlformats-officedocument.presentationml.notesSlide+xml"/>
  <Override PartName="/ppt/tags/tag65.xml" ContentType="application/vnd.openxmlformats-officedocument.presentationml.tags+xml"/>
  <Override PartName="/ppt/notesSlides/notesSlide29.xml" ContentType="application/vnd.openxmlformats-officedocument.presentationml.notesSlide+xml"/>
  <Override PartName="/ppt/tags/tag66.xml" ContentType="application/vnd.openxmlformats-officedocument.presentationml.tags+xml"/>
  <Override PartName="/ppt/notesSlides/notesSlide30.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31.xml" ContentType="application/vnd.openxmlformats-officedocument.presentationml.notesSlide+xml"/>
  <Override PartName="/ppt/tags/tag69.xml" ContentType="application/vnd.openxmlformats-officedocument.presentationml.tags+xml"/>
  <Override PartName="/ppt/notesSlides/notesSlide32.xml" ContentType="application/vnd.openxmlformats-officedocument.presentationml.notesSlide+xml"/>
  <Override PartName="/ppt/tags/tag70.xml" ContentType="application/vnd.openxmlformats-officedocument.presentationml.tags+xml"/>
  <Override PartName="/ppt/notesSlides/notesSlide33.xml" ContentType="application/vnd.openxmlformats-officedocument.presentationml.notesSlide+xml"/>
  <Override PartName="/ppt/tags/tag71.xml" ContentType="application/vnd.openxmlformats-officedocument.presentationml.tags+xml"/>
  <Override PartName="/ppt/notesSlides/notesSlide34.xml" ContentType="application/vnd.openxmlformats-officedocument.presentationml.notesSlide+xml"/>
  <Override PartName="/ppt/tags/tag72.xml" ContentType="application/vnd.openxmlformats-officedocument.presentationml.tags+xml"/>
  <Override PartName="/ppt/notesSlides/notesSlide35.xml" ContentType="application/vnd.openxmlformats-officedocument.presentationml.notesSlide+xml"/>
  <Override PartName="/ppt/tags/tag73.xml" ContentType="application/vnd.openxmlformats-officedocument.presentationml.tags+xml"/>
  <Override PartName="/ppt/notesSlides/notesSlide36.xml" ContentType="application/vnd.openxmlformats-officedocument.presentationml.notesSlide+xml"/>
  <Override PartName="/ppt/tags/tag74.xml" ContentType="application/vnd.openxmlformats-officedocument.presentationml.tags+xml"/>
  <Override PartName="/ppt/notesSlides/notesSlide37.xml" ContentType="application/vnd.openxmlformats-officedocument.presentationml.notesSlide+xml"/>
  <Override PartName="/ppt/tags/tag75.xml" ContentType="application/vnd.openxmlformats-officedocument.presentationml.tags+xml"/>
  <Override PartName="/ppt/notesSlides/notesSlide38.xml" ContentType="application/vnd.openxmlformats-officedocument.presentationml.notesSlide+xml"/>
  <Override PartName="/ppt/tags/tag76.xml" ContentType="application/vnd.openxmlformats-officedocument.presentationml.tags+xml"/>
  <Override PartName="/ppt/notesSlides/notesSlide39.xml" ContentType="application/vnd.openxmlformats-officedocument.presentationml.notesSlide+xml"/>
  <Override PartName="/ppt/tags/tag77.xml" ContentType="application/vnd.openxmlformats-officedocument.presentationml.tags+xml"/>
  <Override PartName="/ppt/notesSlides/notesSlide40.xml" ContentType="application/vnd.openxmlformats-officedocument.presentationml.notesSlide+xml"/>
  <Override PartName="/ppt/tags/tag78.xml" ContentType="application/vnd.openxmlformats-officedocument.presentationml.tags+xml"/>
  <Override PartName="/ppt/notesSlides/notesSlide41.xml" ContentType="application/vnd.openxmlformats-officedocument.presentationml.notesSlide+xml"/>
  <Override PartName="/ppt/tags/tag79.xml" ContentType="application/vnd.openxmlformats-officedocument.presentationml.tags+xml"/>
  <Override PartName="/ppt/notesSlides/notesSlide42.xml" ContentType="application/vnd.openxmlformats-officedocument.presentationml.notesSlide+xml"/>
  <Override PartName="/ppt/tags/tag80.xml" ContentType="application/vnd.openxmlformats-officedocument.presentationml.tags+xml"/>
  <Override PartName="/ppt/notesSlides/notesSlide43.xml" ContentType="application/vnd.openxmlformats-officedocument.presentationml.notesSlide+xml"/>
  <Override PartName="/ppt/tags/tag81.xml" ContentType="application/vnd.openxmlformats-officedocument.presentationml.tags+xml"/>
  <Override PartName="/ppt/notesSlides/notesSlide44.xml" ContentType="application/vnd.openxmlformats-officedocument.presentationml.notesSlide+xml"/>
  <Override PartName="/ppt/tags/tag82.xml" ContentType="application/vnd.openxmlformats-officedocument.presentationml.tags+xml"/>
  <Override PartName="/ppt/notesSlides/notesSlide45.xml" ContentType="application/vnd.openxmlformats-officedocument.presentationml.notesSlide+xml"/>
  <Override PartName="/ppt/tags/tag83.xml" ContentType="application/vnd.openxmlformats-officedocument.presentationml.tags+xml"/>
  <Override PartName="/ppt/notesSlides/notesSlide46.xml" ContentType="application/vnd.openxmlformats-officedocument.presentationml.notesSlide+xml"/>
  <Override PartName="/ppt/tags/tag84.xml" ContentType="application/vnd.openxmlformats-officedocument.presentationml.tags+xml"/>
  <Override PartName="/ppt/notesSlides/notesSlide47.xml" ContentType="application/vnd.openxmlformats-officedocument.presentationml.notesSlide+xml"/>
  <Override PartName="/ppt/tags/tag85.xml" ContentType="application/vnd.openxmlformats-officedocument.presentationml.tags+xml"/>
  <Override PartName="/ppt/notesSlides/notesSlide48.xml" ContentType="application/vnd.openxmlformats-officedocument.presentationml.notesSlide+xml"/>
  <Override PartName="/ppt/tags/tag86.xml" ContentType="application/vnd.openxmlformats-officedocument.presentationml.tags+xml"/>
  <Override PartName="/ppt/notesSlides/notesSlide49.xml" ContentType="application/vnd.openxmlformats-officedocument.presentationml.notesSlide+xml"/>
  <Override PartName="/ppt/tags/tag87.xml" ContentType="application/vnd.openxmlformats-officedocument.presentationml.tags+xml"/>
  <Override PartName="/ppt/notesSlides/notesSlide50.xml" ContentType="application/vnd.openxmlformats-officedocument.presentationml.notesSlide+xml"/>
  <Override PartName="/ppt/tags/tag88.xml" ContentType="application/vnd.openxmlformats-officedocument.presentationml.tags+xml"/>
  <Override PartName="/ppt/notesSlides/notesSlide51.xml" ContentType="application/vnd.openxmlformats-officedocument.presentationml.notesSlide+xml"/>
  <Override PartName="/ppt/tags/tag89.xml" ContentType="application/vnd.openxmlformats-officedocument.presentationml.tags+xml"/>
  <Override PartName="/ppt/notesSlides/notesSlide52.xml" ContentType="application/vnd.openxmlformats-officedocument.presentationml.notesSlide+xml"/>
  <Override PartName="/ppt/tags/tag90.xml" ContentType="application/vnd.openxmlformats-officedocument.presentationml.tags+xml"/>
  <Override PartName="/ppt/notesSlides/notesSlide53.xml" ContentType="application/vnd.openxmlformats-officedocument.presentationml.notesSlide+xml"/>
  <Override PartName="/ppt/tags/tag91.xml" ContentType="application/vnd.openxmlformats-officedocument.presentationml.tags+xml"/>
  <Override PartName="/ppt/notesSlides/notesSlide54.xml" ContentType="application/vnd.openxmlformats-officedocument.presentationml.notesSlide+xml"/>
  <Override PartName="/ppt/tags/tag92.xml" ContentType="application/vnd.openxmlformats-officedocument.presentationml.tags+xml"/>
  <Override PartName="/ppt/notesSlides/notesSlide55.xml" ContentType="application/vnd.openxmlformats-officedocument.presentationml.notesSlide+xml"/>
  <Override PartName="/ppt/tags/tag93.xml" ContentType="application/vnd.openxmlformats-officedocument.presentationml.tags+xml"/>
  <Override PartName="/ppt/notesSlides/notesSlide56.xml" ContentType="application/vnd.openxmlformats-officedocument.presentationml.notesSlide+xml"/>
  <Override PartName="/ppt/tags/tag94.xml" ContentType="application/vnd.openxmlformats-officedocument.presentationml.tags+xml"/>
  <Override PartName="/ppt/notesSlides/notesSlide57.xml" ContentType="application/vnd.openxmlformats-officedocument.presentationml.notesSlide+xml"/>
  <Override PartName="/ppt/tags/tag95.xml" ContentType="application/vnd.openxmlformats-officedocument.presentationml.tags+xml"/>
  <Override PartName="/ppt/notesSlides/notesSlide58.xml" ContentType="application/vnd.openxmlformats-officedocument.presentationml.notesSlide+xml"/>
  <Override PartName="/ppt/tags/tag96.xml" ContentType="application/vnd.openxmlformats-officedocument.presentationml.tags+xml"/>
  <Override PartName="/ppt/notesSlides/notesSlide59.xml" ContentType="application/vnd.openxmlformats-officedocument.presentationml.notesSlide+xml"/>
  <Override PartName="/ppt/tags/tag97.xml" ContentType="application/vnd.openxmlformats-officedocument.presentationml.tags+xml"/>
  <Override PartName="/ppt/notesSlides/notesSlide60.xml" ContentType="application/vnd.openxmlformats-officedocument.presentationml.notesSlide+xml"/>
  <Override PartName="/ppt/tags/tag98.xml" ContentType="application/vnd.openxmlformats-officedocument.presentationml.tags+xml"/>
  <Override PartName="/ppt/notesSlides/notesSlide61.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62.xml" ContentType="application/vnd.openxmlformats-officedocument.presentationml.notesSlide+xml"/>
  <Override PartName="/ppt/tags/tag101.xml" ContentType="application/vnd.openxmlformats-officedocument.presentationml.tags+xml"/>
  <Override PartName="/ppt/notesSlides/notesSlide63.xml" ContentType="application/vnd.openxmlformats-officedocument.presentationml.notesSlide+xml"/>
  <Override PartName="/ppt/tags/tag102.xml" ContentType="application/vnd.openxmlformats-officedocument.presentationml.tags+xml"/>
  <Override PartName="/ppt/notesSlides/notesSlide64.xml" ContentType="application/vnd.openxmlformats-officedocument.presentationml.notesSlide+xml"/>
  <Override PartName="/ppt/tags/tag103.xml" ContentType="application/vnd.openxmlformats-officedocument.presentationml.tags+xml"/>
  <Override PartName="/ppt/notesSlides/notesSlide65.xml" ContentType="application/vnd.openxmlformats-officedocument.presentationml.notesSlide+xml"/>
  <Override PartName="/ppt/tags/tag104.xml" ContentType="application/vnd.openxmlformats-officedocument.presentationml.tags+xml"/>
  <Override PartName="/ppt/notesSlides/notesSlide66.xml" ContentType="application/vnd.openxmlformats-officedocument.presentationml.notesSlide+xml"/>
  <Override PartName="/ppt/tags/tag105.xml" ContentType="application/vnd.openxmlformats-officedocument.presentationml.tags+xml"/>
  <Override PartName="/ppt/notesSlides/notesSlide67.xml" ContentType="application/vnd.openxmlformats-officedocument.presentationml.notesSlide+xml"/>
  <Override PartName="/ppt/tags/tag106.xml" ContentType="application/vnd.openxmlformats-officedocument.presentationml.tags+xml"/>
  <Override PartName="/ppt/notesSlides/notesSlide68.xml" ContentType="application/vnd.openxmlformats-officedocument.presentationml.notesSlide+xml"/>
  <Override PartName="/ppt/tags/tag107.xml" ContentType="application/vnd.openxmlformats-officedocument.presentationml.tags+xml"/>
  <Override PartName="/ppt/notesSlides/notesSlide69.xml" ContentType="application/vnd.openxmlformats-officedocument.presentationml.notesSlide+xml"/>
  <Override PartName="/ppt/tags/tag108.xml" ContentType="application/vnd.openxmlformats-officedocument.presentationml.tags+xml"/>
  <Override PartName="/ppt/notesSlides/notesSlide70.xml" ContentType="application/vnd.openxmlformats-officedocument.presentationml.notesSlide+xml"/>
  <Override PartName="/ppt/tags/tag109.xml" ContentType="application/vnd.openxmlformats-officedocument.presentationml.tags+xml"/>
  <Override PartName="/ppt/notesSlides/notesSlide71.xml" ContentType="application/vnd.openxmlformats-officedocument.presentationml.notesSlide+xml"/>
  <Override PartName="/ppt/tags/tag110.xml" ContentType="application/vnd.openxmlformats-officedocument.presentationml.tags+xml"/>
  <Override PartName="/ppt/notesSlides/notesSlide72.xml" ContentType="application/vnd.openxmlformats-officedocument.presentationml.notesSlide+xml"/>
  <Override PartName="/ppt/tags/tag111.xml" ContentType="application/vnd.openxmlformats-officedocument.presentationml.tags+xml"/>
  <Override PartName="/ppt/notesSlides/notesSlide73.xml" ContentType="application/vnd.openxmlformats-officedocument.presentationml.notesSlide+xml"/>
  <Override PartName="/ppt/tags/tag112.xml" ContentType="application/vnd.openxmlformats-officedocument.presentationml.tags+xml"/>
  <Override PartName="/ppt/notesSlides/notesSlide74.xml" ContentType="application/vnd.openxmlformats-officedocument.presentationml.notesSlide+xml"/>
  <Override PartName="/ppt/tags/tag113.xml" ContentType="application/vnd.openxmlformats-officedocument.presentationml.tags+xml"/>
  <Override PartName="/ppt/notesSlides/notesSlide75.xml" ContentType="application/vnd.openxmlformats-officedocument.presentationml.notesSlide+xml"/>
  <Override PartName="/ppt/tags/tag114.xml" ContentType="application/vnd.openxmlformats-officedocument.presentationml.tags+xml"/>
  <Override PartName="/ppt/notesSlides/notesSlide76.xml" ContentType="application/vnd.openxmlformats-officedocument.presentationml.notesSlide+xml"/>
  <Override PartName="/ppt/tags/tag115.xml" ContentType="application/vnd.openxmlformats-officedocument.presentationml.tags+xml"/>
  <Override PartName="/ppt/notesSlides/notesSlide7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24" r:id="rId5"/>
    <p:sldMasterId id="2147483719" r:id="rId6"/>
    <p:sldMasterId id="2147483733" r:id="rId7"/>
    <p:sldMasterId id="2147483849" r:id="rId8"/>
  </p:sldMasterIdLst>
  <p:notesMasterIdLst>
    <p:notesMasterId r:id="rId89"/>
  </p:notesMasterIdLst>
  <p:sldIdLst>
    <p:sldId id="2147473198" r:id="rId9"/>
    <p:sldId id="2147473166" r:id="rId10"/>
    <p:sldId id="2147471630" r:id="rId11"/>
    <p:sldId id="2147471632" r:id="rId12"/>
    <p:sldId id="2147473110" r:id="rId13"/>
    <p:sldId id="2147471618" r:id="rId14"/>
    <p:sldId id="2147473201" r:id="rId15"/>
    <p:sldId id="2147473146" r:id="rId16"/>
    <p:sldId id="842" r:id="rId17"/>
    <p:sldId id="2147473112" r:id="rId18"/>
    <p:sldId id="2147473111" r:id="rId19"/>
    <p:sldId id="2147473150" r:id="rId20"/>
    <p:sldId id="2147473114" r:id="rId21"/>
    <p:sldId id="2147473176" r:id="rId22"/>
    <p:sldId id="2147473177" r:id="rId23"/>
    <p:sldId id="2147473187" r:id="rId24"/>
    <p:sldId id="2147471623" r:id="rId25"/>
    <p:sldId id="2147471614" r:id="rId26"/>
    <p:sldId id="2147473137" r:id="rId27"/>
    <p:sldId id="2147473121" r:id="rId28"/>
    <p:sldId id="2147473188" r:id="rId29"/>
    <p:sldId id="2147473189" r:id="rId30"/>
    <p:sldId id="2147471634" r:id="rId31"/>
    <p:sldId id="2147473168" r:id="rId32"/>
    <p:sldId id="2147473002" r:id="rId33"/>
    <p:sldId id="2147473007" r:id="rId34"/>
    <p:sldId id="2147473125" r:id="rId35"/>
    <p:sldId id="2147473107" r:id="rId36"/>
    <p:sldId id="2147473126" r:id="rId37"/>
    <p:sldId id="2147473138" r:id="rId38"/>
    <p:sldId id="2147473190" r:id="rId39"/>
    <p:sldId id="2147473151" r:id="rId40"/>
    <p:sldId id="2147473117" r:id="rId41"/>
    <p:sldId id="2147473181" r:id="rId42"/>
    <p:sldId id="2147473182" r:id="rId43"/>
    <p:sldId id="2147473197" r:id="rId44"/>
    <p:sldId id="2147473164" r:id="rId45"/>
    <p:sldId id="2147473120" r:id="rId46"/>
    <p:sldId id="2147473136" r:id="rId47"/>
    <p:sldId id="2147473127" r:id="rId48"/>
    <p:sldId id="2147473183" r:id="rId49"/>
    <p:sldId id="2147473196" r:id="rId50"/>
    <p:sldId id="2076138675" r:id="rId51"/>
    <p:sldId id="2147471608" r:id="rId52"/>
    <p:sldId id="2147473016" r:id="rId53"/>
    <p:sldId id="2147473130" r:id="rId54"/>
    <p:sldId id="2147473139" r:id="rId55"/>
    <p:sldId id="2147473157" r:id="rId56"/>
    <p:sldId id="2147473172" r:id="rId57"/>
    <p:sldId id="2147473165" r:id="rId58"/>
    <p:sldId id="2076138677" r:id="rId59"/>
    <p:sldId id="2147471642" r:id="rId60"/>
    <p:sldId id="2147473169" r:id="rId61"/>
    <p:sldId id="2147473199" r:id="rId62"/>
    <p:sldId id="2147473200" r:id="rId63"/>
    <p:sldId id="2147473131" r:id="rId64"/>
    <p:sldId id="2147473191" r:id="rId65"/>
    <p:sldId id="2147473192" r:id="rId66"/>
    <p:sldId id="2147471636" r:id="rId67"/>
    <p:sldId id="2147471637" r:id="rId68"/>
    <p:sldId id="2147473134" r:id="rId69"/>
    <p:sldId id="2147473135" r:id="rId70"/>
    <p:sldId id="2147473140" r:id="rId71"/>
    <p:sldId id="2147473141" r:id="rId72"/>
    <p:sldId id="2147471627" r:id="rId73"/>
    <p:sldId id="2147473143" r:id="rId74"/>
    <p:sldId id="2147473142" r:id="rId75"/>
    <p:sldId id="2147473024" r:id="rId76"/>
    <p:sldId id="2147473180" r:id="rId77"/>
    <p:sldId id="2147473019" r:id="rId78"/>
    <p:sldId id="2147473018" r:id="rId79"/>
    <p:sldId id="2147473021" r:id="rId80"/>
    <p:sldId id="2147473174" r:id="rId81"/>
    <p:sldId id="2147473175" r:id="rId82"/>
    <p:sldId id="2147471647" r:id="rId83"/>
    <p:sldId id="2147473023" r:id="rId84"/>
    <p:sldId id="2147473144" r:id="rId85"/>
    <p:sldId id="2147473145" r:id="rId86"/>
    <p:sldId id="2147471665" r:id="rId87"/>
    <p:sldId id="2147471666" r:id="rId88"/>
  </p:sldIdLst>
  <p:sldSz cx="12192000" cy="6858000"/>
  <p:notesSz cx="6858000" cy="9144000"/>
  <p:custDataLst>
    <p:tags r:id="rId9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AC234D09-E462-E347-8849-726A066D099D}">
          <p14:sldIdLst>
            <p14:sldId id="2147473198"/>
            <p14:sldId id="2147473166"/>
            <p14:sldId id="2147471630"/>
            <p14:sldId id="2147471632"/>
            <p14:sldId id="2147473110"/>
            <p14:sldId id="2147471618"/>
            <p14:sldId id="2147473201"/>
            <p14:sldId id="2147473146"/>
            <p14:sldId id="842"/>
            <p14:sldId id="2147473112"/>
            <p14:sldId id="2147473111"/>
          </p14:sldIdLst>
        </p14:section>
        <p14:section name="Retrospective Monitors" id="{18EC9442-E6F6-413E-8A77-547AAE173E91}">
          <p14:sldIdLst>
            <p14:sldId id="2147473150"/>
          </p14:sldIdLst>
        </p14:section>
        <p14:section name="Holter Monitors" id="{D3791D28-E0DC-46A1-A9B6-7C4F8D65146C}">
          <p14:sldIdLst>
            <p14:sldId id="2147473114"/>
            <p14:sldId id="2147473176"/>
            <p14:sldId id="2147473177"/>
            <p14:sldId id="2147473187"/>
            <p14:sldId id="2147471623"/>
            <p14:sldId id="2147471614"/>
            <p14:sldId id="2147473137"/>
          </p14:sldIdLst>
        </p14:section>
        <p14:section name="Long-Term Continuous Monitors" id="{C2D57E13-A38A-4F29-87A0-FFE1E5E2D004}">
          <p14:sldIdLst>
            <p14:sldId id="2147473121"/>
            <p14:sldId id="2147473188"/>
            <p14:sldId id="2147473189"/>
            <p14:sldId id="2147471634"/>
            <p14:sldId id="2147473168"/>
            <p14:sldId id="2147473002"/>
            <p14:sldId id="2147473007"/>
            <p14:sldId id="2147473125"/>
            <p14:sldId id="2147473107"/>
            <p14:sldId id="2147473126"/>
            <p14:sldId id="2147473138"/>
            <p14:sldId id="2147473190"/>
          </p14:sldIdLst>
        </p14:section>
        <p14:section name="During Wear Transmission Monitors" id="{C785E538-B037-48F3-BC3B-9A5B7C9688FB}">
          <p14:sldIdLst>
            <p14:sldId id="2147473151"/>
          </p14:sldIdLst>
        </p14:section>
        <p14:section name="Event Recorders" id="{93387A57-B6B9-43A1-8468-1165B1DFF07A}">
          <p14:sldIdLst>
            <p14:sldId id="2147473117"/>
            <p14:sldId id="2147473181"/>
            <p14:sldId id="2147473182"/>
            <p14:sldId id="2147473197"/>
            <p14:sldId id="2147473164"/>
            <p14:sldId id="2147473120"/>
            <p14:sldId id="2147473136"/>
          </p14:sldIdLst>
        </p14:section>
        <p14:section name="Mobile Cardiac Telemetry (MCT)" id="{4D04AB20-5390-40C4-91C9-A9FE65EB6188}">
          <p14:sldIdLst>
            <p14:sldId id="2147473127"/>
            <p14:sldId id="2147473183"/>
            <p14:sldId id="2147473196"/>
            <p14:sldId id="2076138675"/>
            <p14:sldId id="2147471608"/>
            <p14:sldId id="2147473016"/>
            <p14:sldId id="2147473130"/>
            <p14:sldId id="2147473139"/>
            <p14:sldId id="2147473157"/>
            <p14:sldId id="2147473172"/>
            <p14:sldId id="2147473165"/>
            <p14:sldId id="2076138677"/>
            <p14:sldId id="2147471642"/>
            <p14:sldId id="2147473169"/>
            <p14:sldId id="2147473199"/>
            <p14:sldId id="2147473200"/>
          </p14:sldIdLst>
        </p14:section>
        <p14:section name="Implantable Loop Recorders" id="{9D3F99B5-2DC9-4226-AAD8-3E925360D8DD}">
          <p14:sldIdLst>
            <p14:sldId id="2147473131"/>
            <p14:sldId id="2147473191"/>
            <p14:sldId id="2147473192"/>
            <p14:sldId id="2147471636"/>
            <p14:sldId id="2147471637"/>
            <p14:sldId id="2147473134"/>
            <p14:sldId id="2147473135"/>
            <p14:sldId id="2147473140"/>
          </p14:sldIdLst>
        </p14:section>
        <p14:section name="Consumer Wearable Devices" id="{B8581B09-259A-4F0F-9745-FA324F8ADEF8}">
          <p14:sldIdLst>
            <p14:sldId id="2147473141"/>
            <p14:sldId id="2147471627"/>
            <p14:sldId id="2147473143"/>
            <p14:sldId id="2147473142"/>
            <p14:sldId id="2147473024"/>
            <p14:sldId id="2147473180"/>
            <p14:sldId id="2147473019"/>
            <p14:sldId id="2147473018"/>
            <p14:sldId id="2147473021"/>
            <p14:sldId id="2147473174"/>
            <p14:sldId id="2147473175"/>
            <p14:sldId id="2147471647"/>
            <p14:sldId id="2147473023"/>
            <p14:sldId id="2147473144"/>
            <p14:sldId id="2147473145"/>
          </p14:sldIdLst>
        </p14:section>
        <p14:section name="Questions and Conclusion" id="{F7D52242-0B35-49F9-A495-D16576D08185}">
          <p14:sldIdLst>
            <p14:sldId id="2147471665"/>
            <p14:sldId id="214747166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A263615-D7FE-3D87-AF57-42A76D98E2DF}" name="Kristine McIntosh" initials="KM" userId="S::kmcintosh@insightlearningdesign.com::bef8bc19-dcd7-4ace-bcea-32a9cf00029f" providerId="AD"/>
  <p188:author id="{55EE8F71-6561-4950-F3AC-1F7DAAB26385}" name="Morgan" initials="" userId="S::morgan@morgankrehbiel.com::4ceb7d66-02fd-4260-93e3-9301ae8ffc27" providerId="AD"/>
  <p188:author id="{5542C97A-074D-E820-CADC-D84AE2E425F4}" name="rod.passman@nm.org" initials="ro" userId="S::urn:spo:guest#rod.passman@nm.org::" providerId="AD"/>
  <p188:author id="{789C3D7E-C337-957F-06AC-B208C0C83DDA}" name="Eliza Adil" initials="EA" userId="S::eliza.adil@irhythmtech.com::9dbbe94b-797c-4ce2-98bc-63cb2b1a16e5" providerId="AD"/>
  <p188:author id="{84BF82A6-42A9-A5FF-EFE2-E2C1E74D8984}" name="Jennifer Christenson" initials="JC" userId="S::jennifer.christenson@irhythmtech.com::20d14336-d030-4759-8481-ae3620c19efb" providerId="AD"/>
  <p188:author id="{22AB18BA-AA43-C150-DFB4-747125DF8740}" name="Kuwana, Torrie" initials="KT" userId="S::tkuwana@irhythmtech.com::0f50b02b-53b9-4fab-aafd-8f841839f670" providerId="AD"/>
  <p188:author id="{491E83FF-205A-CF30-1346-5AB2EFAAA3F0}" name="kmcintosh@insightlearningdesign.com" initials="km" userId="S::urn:spo:guest#kmcintosh@insightlearningdesign.com::"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6F7F7"/>
    <a:srgbClr val="8888BD"/>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898" autoAdjust="0"/>
  </p:normalViewPr>
  <p:slideViewPr>
    <p:cSldViewPr snapToGrid="0">
      <p:cViewPr varScale="1">
        <p:scale>
          <a:sx n="102" d="100"/>
          <a:sy n="102" d="100"/>
        </p:scale>
        <p:origin x="420" y="31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notesMaster" Target="notesMasters/notesMaster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2.xml"/><Relationship Id="rId90" Type="http://schemas.openxmlformats.org/officeDocument/2006/relationships/tags" Target="tags/tag1.xml"/><Relationship Id="rId95" Type="http://schemas.microsoft.com/office/2016/11/relationships/changesInfo" Target="changesInfos/changesInfo1.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presProps" Target="presProps.xml"/><Relationship Id="rId96"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Jermyn" userId="5c6d3043-c63c-474a-b722-38ecbcde6dae" providerId="ADAL" clId="{160B0D8B-78DD-41D7-A4BE-D72B509E2F8A}"/>
    <pc:docChg chg="modMainMaster">
      <pc:chgData name="Mark Jermyn" userId="5c6d3043-c63c-474a-b722-38ecbcde6dae" providerId="ADAL" clId="{160B0D8B-78DD-41D7-A4BE-D72B509E2F8A}" dt="2025-09-24T12:57:27.532" v="1" actId="20577"/>
      <pc:docMkLst>
        <pc:docMk/>
      </pc:docMkLst>
      <pc:sldMasterChg chg="modSldLayout">
        <pc:chgData name="Mark Jermyn" userId="5c6d3043-c63c-474a-b722-38ecbcde6dae" providerId="ADAL" clId="{160B0D8B-78DD-41D7-A4BE-D72B509E2F8A}" dt="2025-09-24T12:57:27.532" v="1" actId="20577"/>
        <pc:sldMasterMkLst>
          <pc:docMk/>
          <pc:sldMasterMk cId="1469441504" sldId="2147483733"/>
        </pc:sldMasterMkLst>
        <pc:sldLayoutChg chg="modSp mod">
          <pc:chgData name="Mark Jermyn" userId="5c6d3043-c63c-474a-b722-38ecbcde6dae" providerId="ADAL" clId="{160B0D8B-78DD-41D7-A4BE-D72B509E2F8A}" dt="2025-09-24T12:57:27.532" v="1" actId="20577"/>
          <pc:sldLayoutMkLst>
            <pc:docMk/>
            <pc:sldMasterMk cId="1469441504" sldId="2147483733"/>
            <pc:sldLayoutMk cId="349946287" sldId="2147483737"/>
          </pc:sldLayoutMkLst>
          <pc:spChg chg="mod">
            <ac:chgData name="Mark Jermyn" userId="5c6d3043-c63c-474a-b722-38ecbcde6dae" providerId="ADAL" clId="{160B0D8B-78DD-41D7-A4BE-D72B509E2F8A}" dt="2025-09-24T12:57:27.532" v="1" actId="20577"/>
            <ac:spMkLst>
              <pc:docMk/>
              <pc:sldMasterMk cId="1469441504" sldId="2147483733"/>
              <pc:sldLayoutMk cId="349946287" sldId="2147483737"/>
              <ac:spMk id="2" creationId="{F692D62E-45E3-912D-8790-E32D234EC77D}"/>
            </ac:spMkLst>
          </pc:sp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tint val="50000"/>
                </a:schemeClr>
              </a:solidFill>
              <a:ln w="19050">
                <a:solidFill>
                  <a:schemeClr val="lt1"/>
                </a:solidFill>
              </a:ln>
              <a:effectLst/>
            </c:spPr>
            <c:extLst>
              <c:ext xmlns:c16="http://schemas.microsoft.com/office/drawing/2014/chart" uri="{C3380CC4-5D6E-409C-BE32-E72D297353CC}">
                <c16:uniqueId val="{00000001-C6B1-074F-AC6E-8353D9CADCCE}"/>
              </c:ext>
            </c:extLst>
          </c:dPt>
          <c:dPt>
            <c:idx val="1"/>
            <c:bubble3D val="0"/>
            <c:spPr>
              <a:solidFill>
                <a:schemeClr val="accent1">
                  <a:tint val="70000"/>
                </a:schemeClr>
              </a:solidFill>
              <a:ln w="19050">
                <a:solidFill>
                  <a:schemeClr val="lt1"/>
                </a:solidFill>
              </a:ln>
              <a:effectLst/>
            </c:spPr>
            <c:extLst>
              <c:ext xmlns:c16="http://schemas.microsoft.com/office/drawing/2014/chart" uri="{C3380CC4-5D6E-409C-BE32-E72D297353CC}">
                <c16:uniqueId val="{00000003-C6B1-074F-AC6E-8353D9CADCCE}"/>
              </c:ext>
            </c:extLst>
          </c:dPt>
          <c:dPt>
            <c:idx val="2"/>
            <c:bubble3D val="0"/>
            <c:spPr>
              <a:solidFill>
                <a:schemeClr val="accent1">
                  <a:tint val="90000"/>
                </a:schemeClr>
              </a:solidFill>
              <a:ln w="19050">
                <a:solidFill>
                  <a:schemeClr val="lt1"/>
                </a:solidFill>
              </a:ln>
              <a:effectLst/>
            </c:spPr>
            <c:extLst>
              <c:ext xmlns:c16="http://schemas.microsoft.com/office/drawing/2014/chart" uri="{C3380CC4-5D6E-409C-BE32-E72D297353CC}">
                <c16:uniqueId val="{00000005-C6B1-074F-AC6E-8353D9CADCCE}"/>
              </c:ext>
            </c:extLst>
          </c:dPt>
          <c:dPt>
            <c:idx val="3"/>
            <c:bubble3D val="0"/>
            <c:spPr>
              <a:solidFill>
                <a:schemeClr val="accent1">
                  <a:shade val="90000"/>
                </a:schemeClr>
              </a:solidFill>
              <a:ln w="19050">
                <a:solidFill>
                  <a:schemeClr val="lt1"/>
                </a:solidFill>
              </a:ln>
              <a:effectLst/>
            </c:spPr>
            <c:extLst>
              <c:ext xmlns:c16="http://schemas.microsoft.com/office/drawing/2014/chart" uri="{C3380CC4-5D6E-409C-BE32-E72D297353CC}">
                <c16:uniqueId val="{00000007-C6B1-074F-AC6E-8353D9CADCCE}"/>
              </c:ext>
            </c:extLst>
          </c:dPt>
          <c:dPt>
            <c:idx val="4"/>
            <c:bubble3D val="0"/>
            <c:spPr>
              <a:solidFill>
                <a:schemeClr val="accent1">
                  <a:shade val="70000"/>
                </a:schemeClr>
              </a:solidFill>
              <a:ln w="19050">
                <a:solidFill>
                  <a:schemeClr val="lt1"/>
                </a:solidFill>
              </a:ln>
              <a:effectLst/>
            </c:spPr>
            <c:extLst>
              <c:ext xmlns:c16="http://schemas.microsoft.com/office/drawing/2014/chart" uri="{C3380CC4-5D6E-409C-BE32-E72D297353CC}">
                <c16:uniqueId val="{00000009-C6B1-074F-AC6E-8353D9CADCCE}"/>
              </c:ext>
            </c:extLst>
          </c:dPt>
          <c:dPt>
            <c:idx val="5"/>
            <c:bubble3D val="0"/>
            <c:spPr>
              <a:solidFill>
                <a:schemeClr val="accent1">
                  <a:shade val="50000"/>
                </a:schemeClr>
              </a:solidFill>
              <a:ln w="19050">
                <a:solidFill>
                  <a:schemeClr val="lt1"/>
                </a:solidFill>
              </a:ln>
              <a:effectLst/>
            </c:spPr>
            <c:extLst>
              <c:ext xmlns:c16="http://schemas.microsoft.com/office/drawing/2014/chart" uri="{C3380CC4-5D6E-409C-BE32-E72D297353CC}">
                <c16:uniqueId val="{0000000B-C6B1-074F-AC6E-8353D9CADCC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lumMod val="50000"/>
                      </a:schemeClr>
                    </a:solidFill>
                    <a:latin typeface="+mj-lt"/>
                    <a:ea typeface="+mn-ea"/>
                    <a:cs typeface="+mn-cs"/>
                  </a:defRPr>
                </a:pPr>
                <a:endParaRPr lang="en-US"/>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Pulmonary Vein Isolation Procedure</c:v>
                </c:pt>
                <c:pt idx="1">
                  <c:v>Recommendation Atrioventricular junction ablation</c:v>
                </c:pt>
                <c:pt idx="2">
                  <c:v>Cardioversion</c:v>
                </c:pt>
                <c:pt idx="3">
                  <c:v>Pacemaker Placement</c:v>
                </c:pt>
                <c:pt idx="4">
                  <c:v>Initiation/Discontinuation of Anticoagulation</c:v>
                </c:pt>
                <c:pt idx="5">
                  <c:v>Anti-Arrhythmic Therapy</c:v>
                </c:pt>
              </c:strCache>
            </c:strRef>
          </c:cat>
          <c:val>
            <c:numRef>
              <c:f>Sheet1!$B$2:$B$7</c:f>
              <c:numCache>
                <c:formatCode>0%</c:formatCode>
                <c:ptCount val="6"/>
                <c:pt idx="0">
                  <c:v>0.04</c:v>
                </c:pt>
                <c:pt idx="1">
                  <c:v>0.04</c:v>
                </c:pt>
                <c:pt idx="2">
                  <c:v>0.09</c:v>
                </c:pt>
                <c:pt idx="3">
                  <c:v>0.09</c:v>
                </c:pt>
                <c:pt idx="4">
                  <c:v>0.17</c:v>
                </c:pt>
                <c:pt idx="5">
                  <c:v>0.56999999999999995</c:v>
                </c:pt>
              </c:numCache>
            </c:numRef>
          </c:val>
          <c:extLst>
            <c:ext xmlns:c16="http://schemas.microsoft.com/office/drawing/2014/chart" uri="{C3380CC4-5D6E-409C-BE32-E72D297353CC}">
              <c16:uniqueId val="{0000000C-C6B1-074F-AC6E-8353D9CADCCE}"/>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6.6961183001163188E-2"/>
          <c:y val="0.62354233533281489"/>
          <c:w val="0.85455465972747702"/>
          <c:h val="0.3764576646671850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accent6">
                  <a:lumMod val="50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dLbls>
          <c:dLblPos val="outEnd"/>
          <c:showLegendKey val="0"/>
          <c:showVal val="1"/>
          <c:showCatName val="0"/>
          <c:showSerName val="0"/>
          <c:showPercent val="0"/>
          <c:showBubbleSize val="0"/>
          <c:showLeaderLines val="0"/>
        </c:dLbls>
        <c:firstSliceAng val="0"/>
      </c:pieChart>
      <c:spPr>
        <a:noFill/>
        <a:ln>
          <a:noFill/>
        </a:ln>
        <a:effectLst/>
      </c:spPr>
    </c:plotArea>
    <c:legend>
      <c:legendPos val="b"/>
      <c:layout>
        <c:manualLayout>
          <c:xMode val="edge"/>
          <c:yMode val="edge"/>
          <c:x val="6.6961183001163188E-2"/>
          <c:y val="0.62354233533281489"/>
          <c:w val="0.85455465972747702"/>
          <c:h val="0.3764576646671850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accent6">
                  <a:lumMod val="50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1">
  <a:schemeClr val="accent1"/>
</cs:colorStyle>
</file>

<file path=ppt/charts/colors2.xml><?xml version="1.0" encoding="utf-8"?>
<cs:colorStyle xmlns:cs="http://schemas.microsoft.com/office/drawing/2012/chartStyle" xmlns:a="http://schemas.openxmlformats.org/drawingml/2006/main" meth="withinLinearReversed" id="21">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6470AE-353A-734C-A214-1CD311217C24}" type="datetimeFigureOut">
              <a:t>9/24/2025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43EFA0-7AD4-4B4E-A29C-6CD8D39D6E23}" type="slidenum">
              <a:t>‹#›</a:t>
            </a:fld>
            <a:endParaRPr lang="en-US"/>
          </a:p>
        </p:txBody>
      </p:sp>
    </p:spTree>
    <p:extLst>
      <p:ext uri="{BB962C8B-B14F-4D97-AF65-F5344CB8AC3E}">
        <p14:creationId xmlns:p14="http://schemas.microsoft.com/office/powerpoint/2010/main" val="266782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onlinelibrary.wiley.com/doi/10.1111/jce.13342"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83CF4-E7B9-D424-3155-CA89E08765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5C273A-5CCC-DE95-8FBC-5D5E679AF4A9}"/>
              </a:ext>
            </a:extLst>
          </p:cNvPr>
          <p:cNvSpPr>
            <a:spLocks noGrp="1" noRot="1" noChangeAspect="1"/>
          </p:cNvSpPr>
          <p:nvPr>
            <p:ph type="sldImg"/>
          </p:nvPr>
        </p:nvSpPr>
        <p:spPr>
          <a:xfrm>
            <a:off x="935038" y="458788"/>
            <a:ext cx="4987925" cy="2805112"/>
          </a:xfrm>
        </p:spPr>
      </p:sp>
      <p:sp>
        <p:nvSpPr>
          <p:cNvPr id="3" name="Notes Placeholder 2">
            <a:extLst>
              <a:ext uri="{FF2B5EF4-FFF2-40B4-BE49-F238E27FC236}">
                <a16:creationId xmlns:a16="http://schemas.microsoft.com/office/drawing/2014/main" id="{FB84A1E6-0F2C-7B06-D1B8-61B552C3945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96CBBD7-9B90-AA69-9BA7-B98573D7D66E}"/>
              </a:ext>
            </a:extLst>
          </p:cNvPr>
          <p:cNvSpPr>
            <a:spLocks noGrp="1"/>
          </p:cNvSpPr>
          <p:nvPr>
            <p:ph type="sldNum" sz="quarter" idx="5"/>
          </p:nvPr>
        </p:nvSpPr>
        <p:spPr/>
        <p:txBody>
          <a:bodyPr/>
          <a:lstStyle/>
          <a:p>
            <a:fld id="{908CF571-54B4-4AFB-859E-FC914EF32EE6}" type="slidenum">
              <a:rPr lang="en-US" smtClean="0"/>
              <a:t>1</a:t>
            </a:fld>
            <a:endParaRPr lang="en-US"/>
          </a:p>
        </p:txBody>
      </p:sp>
      <p:sp>
        <p:nvSpPr>
          <p:cNvPr id="5" name="TextBox 4">
            <a:extLst>
              <a:ext uri="{FF2B5EF4-FFF2-40B4-BE49-F238E27FC236}">
                <a16:creationId xmlns:a16="http://schemas.microsoft.com/office/drawing/2014/main" id="{062A19A3-92C9-1C77-AC04-39038A2AB9AA}"/>
              </a:ext>
            </a:extLst>
          </p:cNvPr>
          <p:cNvSpPr txBox="1"/>
          <p:nvPr/>
        </p:nvSpPr>
        <p:spPr>
          <a:xfrm>
            <a:off x="1324293" y="29279"/>
            <a:ext cx="4046220" cy="400110"/>
          </a:xfrm>
          <a:prstGeom prst="rect">
            <a:avLst/>
          </a:prstGeom>
          <a:noFill/>
        </p:spPr>
        <p:txBody>
          <a:bodyPr wrap="square" rtlCol="0">
            <a:spAutoFit/>
          </a:bodyPr>
          <a:lstStyle/>
          <a:p>
            <a:pPr algn="ctr"/>
            <a:r>
              <a:rPr lang="en-US" sz="1000">
                <a:solidFill>
                  <a:srgbClr val="FF0000"/>
                </a:solidFill>
              </a:rPr>
              <a:t>No speaker notes/FC needed on this slide</a:t>
            </a:r>
          </a:p>
          <a:p>
            <a:pPr algn="ctr"/>
            <a:r>
              <a:rPr lang="en-US" sz="1000">
                <a:solidFill>
                  <a:srgbClr val="FF0000"/>
                </a:solidFill>
              </a:rPr>
              <a:t>(Slide provided by client)</a:t>
            </a:r>
          </a:p>
        </p:txBody>
      </p:sp>
    </p:spTree>
    <p:extLst>
      <p:ext uri="{BB962C8B-B14F-4D97-AF65-F5344CB8AC3E}">
        <p14:creationId xmlns:p14="http://schemas.microsoft.com/office/powerpoint/2010/main" val="3055566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48D5D-DAFC-5681-1E25-EAC43FD0D4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00248B-C24C-D90C-445C-77B29E2DD8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4740C9-7F90-B93B-5AEE-CFA42772F8E8}"/>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451341B4-3C5E-DB8E-5F6A-FAF0ED98B6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424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C8B82-29FB-2E1C-CE06-958D920E90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7F3E75-9206-E612-12DF-04B2A10A0B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90BE88-48D5-C31D-560B-E02C7A9DD8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974EEE-8BF8-DBBD-1E4A-50D2F5E613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1409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3EFA0-7AD4-4B4E-A29C-6CD8D39D6E23}" type="slidenum">
              <a:rPr lang="en-US" smtClean="0"/>
              <a:t>13</a:t>
            </a:fld>
            <a:endParaRPr lang="en-US"/>
          </a:p>
        </p:txBody>
      </p:sp>
    </p:spTree>
    <p:extLst>
      <p:ext uri="{BB962C8B-B14F-4D97-AF65-F5344CB8AC3E}">
        <p14:creationId xmlns:p14="http://schemas.microsoft.com/office/powerpoint/2010/main" val="717444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EA626-2EDC-3EEC-D105-9ADD197EE3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150712-9CA3-9539-AA7B-35791A4D11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1A92B9-866A-8D3A-DA7E-F034BD47FE7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520277-2218-133A-700F-480DB5F3AA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394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F1142-D9D8-EDAE-0B9A-D12F454187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6273D3-7D7E-B6B9-B5B5-388385A447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6E43D0-8555-2672-D92F-EF9904BE3D23}"/>
              </a:ext>
            </a:extLst>
          </p:cNvPr>
          <p:cNvSpPr>
            <a:spLocks noGrp="1"/>
          </p:cNvSpPr>
          <p:nvPr>
            <p:ph type="body" idx="1"/>
          </p:nvPr>
        </p:nvSpPr>
        <p:spPr/>
        <p:txBody>
          <a:bodyPr/>
          <a:lstStyle/>
          <a:p>
            <a:pPr marL="0" indent="0">
              <a:buFont typeface="Arial"/>
              <a:buNone/>
            </a:pPr>
            <a:endParaRPr lang="en-US" dirty="0">
              <a:cs typeface="Calibri"/>
            </a:endParaRPr>
          </a:p>
          <a:p>
            <a:endParaRPr lang="en-US" dirty="0">
              <a:cs typeface="Calibri"/>
            </a:endParaRPr>
          </a:p>
          <a:p>
            <a:endParaRPr lang="en-US" dirty="0"/>
          </a:p>
        </p:txBody>
      </p:sp>
      <p:sp>
        <p:nvSpPr>
          <p:cNvPr id="4" name="Slide Number Placeholder 3">
            <a:extLst>
              <a:ext uri="{FF2B5EF4-FFF2-40B4-BE49-F238E27FC236}">
                <a16:creationId xmlns:a16="http://schemas.microsoft.com/office/drawing/2014/main" id="{F97F0A64-4482-29B5-D9D6-68F4FE9C75F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0052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4FA6D-955A-DC42-3782-7181A63413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5B1CB8-CF47-9BBC-AF7B-E834712576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523CCC-DBB8-8057-2747-652135F3E968}"/>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4FC9EA07-329C-39BD-CE75-F7388ADFF1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5630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8299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70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97488-F5E2-0D37-DCD1-B547FF93D7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74EF82-D5B3-FFFB-3109-EB35940491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87968A-E333-679B-8E09-25BAE963261C}"/>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06D3321C-6C6E-472B-B2A1-8E2B35BF57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6787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3EFA0-7AD4-4B4E-A29C-6CD8D39D6E23}" type="slidenum">
              <a:rPr lang="en-US" smtClean="0"/>
              <a:t>20</a:t>
            </a:fld>
            <a:endParaRPr lang="en-US"/>
          </a:p>
        </p:txBody>
      </p:sp>
    </p:spTree>
    <p:extLst>
      <p:ext uri="{BB962C8B-B14F-4D97-AF65-F5344CB8AC3E}">
        <p14:creationId xmlns:p14="http://schemas.microsoft.com/office/powerpoint/2010/main" val="438322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en-US"/>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0843EFA0-7AD4-4B4E-A29C-6CD8D39D6E23}" type="slidenum">
              <a:rPr lang="en-US"/>
              <a:t>2</a:t>
            </a:fld>
            <a:endParaRPr lang="en-US"/>
          </a:p>
        </p:txBody>
      </p:sp>
    </p:spTree>
    <p:extLst>
      <p:ext uri="{BB962C8B-B14F-4D97-AF65-F5344CB8AC3E}">
        <p14:creationId xmlns:p14="http://schemas.microsoft.com/office/powerpoint/2010/main" val="29100877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C4B9F-8046-CA7D-1839-A87B3CC820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5ABB91-0275-034F-6E46-BB42B0C3E6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47390F-44D1-78E6-0A03-1F112022FAB8}"/>
              </a:ext>
            </a:extLst>
          </p:cNvPr>
          <p:cNvSpPr>
            <a:spLocks noGrp="1"/>
          </p:cNvSpPr>
          <p:nvPr>
            <p:ph type="body" idx="1"/>
          </p:nvPr>
        </p:nvSpPr>
        <p:spPr/>
        <p:txBody>
          <a:bodyPr/>
          <a:lstStyle/>
          <a:p>
            <a:pPr marL="171450" indent="-171450">
              <a:buFont typeface="Arial"/>
              <a:buChar char="•"/>
              <a:defRPr/>
            </a:pPr>
            <a:endParaRPr lang="en-US" dirty="0"/>
          </a:p>
        </p:txBody>
      </p:sp>
      <p:sp>
        <p:nvSpPr>
          <p:cNvPr id="4" name="Slide Number Placeholder 3">
            <a:extLst>
              <a:ext uri="{FF2B5EF4-FFF2-40B4-BE49-F238E27FC236}">
                <a16:creationId xmlns:a16="http://schemas.microsoft.com/office/drawing/2014/main" id="{4A3C915F-5267-B190-FCDD-88952F1CA3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9293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9100D-6A95-E4E2-2C2C-C878C17C87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1B0D1A-9832-6904-C130-D853389628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7C563C-19AB-09D1-917B-A9394C3C6147}"/>
              </a:ext>
            </a:extLst>
          </p:cNvPr>
          <p:cNvSpPr>
            <a:spLocks noGrp="1"/>
          </p:cNvSpPr>
          <p:nvPr>
            <p:ph type="body" idx="1"/>
          </p:nvPr>
        </p:nvSpPr>
        <p:spPr/>
        <p:txBody>
          <a:bodyPr/>
          <a:lstStyle/>
          <a:p>
            <a:pPr>
              <a:defRPr/>
            </a:pPr>
            <a:endParaRPr lang="en-US" dirty="0">
              <a:cs typeface="Calibri"/>
            </a:endParaRPr>
          </a:p>
        </p:txBody>
      </p:sp>
      <p:sp>
        <p:nvSpPr>
          <p:cNvPr id="4" name="Slide Number Placeholder 3">
            <a:extLst>
              <a:ext uri="{FF2B5EF4-FFF2-40B4-BE49-F238E27FC236}">
                <a16:creationId xmlns:a16="http://schemas.microsoft.com/office/drawing/2014/main" id="{75669D57-67B6-367D-19FA-46B2C3DC398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91626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30241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3575C-1A46-3CF0-F4CB-40339ADB40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69E9EE-013B-74D8-E670-F1D98AA8EE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4C9DA9-A545-F806-FF56-101C7E9563E2}"/>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E82E2584-F36C-C522-2959-100A5EFC2FE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24411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8094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9077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0CA59-ED38-AE51-667D-AC78C29605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BDE822-5DD1-0050-ADA0-5D020389CA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640EF1-3451-D81F-B6AE-4DA825A258A3}"/>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F6C17975-FB48-4065-B2B8-E3ED6A95AE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58469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3681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03C5B-40D6-9204-8BC1-BB2014CF5C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1D225E-E257-6B43-588C-86A79C9855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609A0C-A750-E601-C3F0-DB17D0EED2FD}"/>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2032E53F-7B7D-2021-D5D4-FFEED9715F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70105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01446-717F-231E-E358-D64151F8B7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D29D00-7E22-E837-CFAE-E4B39DD8EE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C71E4E-2E79-4BAA-EBC8-B24E8A4E7830}"/>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963349F8-11A9-5116-5988-9D0A7CD6B4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039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73886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F8DC2-A861-A7A9-E68C-F59F0F2792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32FD79-7F22-6EED-49C4-87CDC7A5A8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2A4BA2-E9D6-8860-5ECE-8B468541B3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67FFF3-6D57-40E8-1CB1-284CEB0F3EBF}"/>
              </a:ext>
            </a:extLst>
          </p:cNvPr>
          <p:cNvSpPr>
            <a:spLocks noGrp="1"/>
          </p:cNvSpPr>
          <p:nvPr>
            <p:ph type="sldNum" sz="quarter" idx="5"/>
          </p:nvPr>
        </p:nvSpPr>
        <p:spPr/>
        <p:txBody>
          <a:bodyPr/>
          <a:lstStyle/>
          <a:p>
            <a:fld id="{0843EFA0-7AD4-4B4E-A29C-6CD8D39D6E23}" type="slidenum">
              <a:rPr lang="en-US" smtClean="0"/>
              <a:t>31</a:t>
            </a:fld>
            <a:endParaRPr lang="en-US"/>
          </a:p>
        </p:txBody>
      </p:sp>
    </p:spTree>
    <p:extLst>
      <p:ext uri="{BB962C8B-B14F-4D97-AF65-F5344CB8AC3E}">
        <p14:creationId xmlns:p14="http://schemas.microsoft.com/office/powerpoint/2010/main" val="12575923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3EFA0-7AD4-4B4E-A29C-6CD8D39D6E23}" type="slidenum">
              <a:rPr lang="en-US" smtClean="0"/>
              <a:t>33</a:t>
            </a:fld>
            <a:endParaRPr lang="en-US"/>
          </a:p>
        </p:txBody>
      </p:sp>
    </p:spTree>
    <p:extLst>
      <p:ext uri="{BB962C8B-B14F-4D97-AF65-F5344CB8AC3E}">
        <p14:creationId xmlns:p14="http://schemas.microsoft.com/office/powerpoint/2010/main" val="3762934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8D515-73CF-B6CE-990F-BDEDD76459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5BC134-8CD0-D5B3-0BEA-FDC23AF83E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0C807F-CD6E-A2CC-81B0-E833DFA16FD7}"/>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3A984203-83F1-A9AD-D958-3B3765F50A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14974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1C4EE-A506-9EC4-A291-ABCA18D9E0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275A26-B16E-4DAD-D39E-866C423130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8B35C5-3B0E-6315-E151-526BF161E1E1}"/>
              </a:ext>
            </a:extLst>
          </p:cNvPr>
          <p:cNvSpPr>
            <a:spLocks noGrp="1"/>
          </p:cNvSpPr>
          <p:nvPr>
            <p:ph type="body" idx="1"/>
          </p:nvPr>
        </p:nvSpPr>
        <p:spPr/>
        <p:txBody>
          <a:bodyPr/>
          <a:lstStyle/>
          <a:p>
            <a:pPr>
              <a:buFont typeface="Arial"/>
            </a:pPr>
            <a:endParaRPr lang="en-US" dirty="0"/>
          </a:p>
        </p:txBody>
      </p:sp>
      <p:sp>
        <p:nvSpPr>
          <p:cNvPr id="4" name="Slide Number Placeholder 3">
            <a:extLst>
              <a:ext uri="{FF2B5EF4-FFF2-40B4-BE49-F238E27FC236}">
                <a16:creationId xmlns:a16="http://schemas.microsoft.com/office/drawing/2014/main" id="{BC74E290-12AD-3E73-1104-D8353CDB12F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70158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FE948-A108-1F66-A98C-2BE25FBC29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C55B71-E39F-C95E-D2D1-E336FEE10B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0C2043-D8D1-DEEC-7236-3986E7FDC61F}"/>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EC318187-BB3B-7AE5-CF16-D9B4320007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5789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1771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D56C4-BC69-196E-7692-A4923966F9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4EA35B-0087-EE51-8678-B7EE2FBA63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A11BE6-41D8-F977-C058-B71FBC0BFBFB}"/>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AE13693A-2D46-932B-F1D2-0EB426D58A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2902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2E85B-7914-929E-CA24-C00BED83EF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1985E8-20DD-FE73-3BF6-88DAB4D063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C5C587-76F0-BDB9-8240-A0EB899AE8B7}"/>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7A236874-C295-81DC-FA39-B597720F78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8361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3EFA0-7AD4-4B4E-A29C-6CD8D39D6E23}" type="slidenum">
              <a:rPr lang="en-US" smtClean="0"/>
              <a:t>40</a:t>
            </a:fld>
            <a:endParaRPr lang="en-US"/>
          </a:p>
        </p:txBody>
      </p:sp>
    </p:spTree>
    <p:extLst>
      <p:ext uri="{BB962C8B-B14F-4D97-AF65-F5344CB8AC3E}">
        <p14:creationId xmlns:p14="http://schemas.microsoft.com/office/powerpoint/2010/main" val="37403515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A1A9E-F891-9B92-2416-88E519DDF7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472928-0420-19EB-B4CB-E17365DE22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9A4DCD-5D21-AAE9-AD9F-3A45B70AAF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2C0F02-C264-E238-6F95-CE0DBD76E9E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5401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6616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C84A9-FDA2-4937-34DD-1406E87D8C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F3E7D8-2668-A0CF-FA1D-6EC6864A71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8F6248-FD19-BD71-D983-06E8FAF01BE9}"/>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9C20A612-6F66-60D9-F280-7BC0F4FB01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2873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linkClick r:id="rId3"/>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8569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FFC29-6275-8937-4543-23A196FCC1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699A6A-3BAA-5571-FECA-32E9C52A13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A64D5E-9B0C-E51B-23A3-A13DE874107E}"/>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3A045A31-2FC6-9740-F848-ABD1956366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29961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FFC29-6275-8937-4543-23A196FCC1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699A6A-3BAA-5571-FECA-32E9C52A13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A64D5E-9B0C-E51B-23A3-A13DE87410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45A31-2FC6-9740-F848-ABD1956366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54428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F3131-23BF-E40E-659E-6A042E2A6B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B8460E-F524-8F5F-1A1F-EF6D66485E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F71C98-2E0C-D9C6-A0D4-F926B486F229}"/>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7AD12FF0-B281-F972-B90D-2F3B63B532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81948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BA636-53A3-118C-6EC2-D3A47583B4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06A7E9-BBB9-BCB8-78E7-8E628AA965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257149-39ED-4DD5-BB7F-34EBA7D453F6}"/>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955F0B28-7920-C76A-762D-9A712003EA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0559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0843EFA0-7AD4-4B4E-A29C-6CD8D39D6E23}" type="slidenum">
              <a:rPr lang="en-US"/>
              <a:t>48</a:t>
            </a:fld>
            <a:endParaRPr lang="en-US"/>
          </a:p>
        </p:txBody>
      </p:sp>
    </p:spTree>
    <p:extLst>
      <p:ext uri="{BB962C8B-B14F-4D97-AF65-F5344CB8AC3E}">
        <p14:creationId xmlns:p14="http://schemas.microsoft.com/office/powerpoint/2010/main" val="42405864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EB446-B85B-BA4D-7C5C-FC0747048A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148486-E5F4-ED3C-3F36-983C203FAC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74B92B-937C-C08B-7942-E71EC06EAD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41E1F68-5B44-BF45-D7C8-1544C2877BB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3EFA0-7AD4-4B4E-A29C-6CD8D39D6E2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3111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4674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579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A7D93-66DA-3283-9DA5-D7DD181410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30A69B-6176-4FA8-3EE9-EA8CDB4906EF}"/>
              </a:ext>
            </a:extLst>
          </p:cNvPr>
          <p:cNvSpPr>
            <a:spLocks noGrp="1" noRot="1" noChangeAspect="1"/>
          </p:cNvSpPr>
          <p:nvPr>
            <p:ph type="sldImg"/>
          </p:nvPr>
        </p:nvSpPr>
        <p:spPr>
          <a:xfrm>
            <a:off x="935038" y="458788"/>
            <a:ext cx="4987925" cy="2805112"/>
          </a:xfrm>
        </p:spPr>
      </p:sp>
      <p:sp>
        <p:nvSpPr>
          <p:cNvPr id="3" name="Notes Placeholder 2">
            <a:extLst>
              <a:ext uri="{FF2B5EF4-FFF2-40B4-BE49-F238E27FC236}">
                <a16:creationId xmlns:a16="http://schemas.microsoft.com/office/drawing/2014/main" id="{CF4FBC8B-8491-D085-4E36-802AC3D775C8}"/>
              </a:ext>
            </a:extLst>
          </p:cNvPr>
          <p:cNvSpPr>
            <a:spLocks noGrp="1"/>
          </p:cNvSpPr>
          <p:nvPr>
            <p:ph type="body" idx="1"/>
          </p:nvPr>
        </p:nvSpPr>
        <p:spPr/>
        <p:txBody>
          <a:bodyPr/>
          <a:lstStyle/>
          <a:p>
            <a:pPr marL="171450" indent="-171450">
              <a:buFont typeface="Arial"/>
              <a:buChar char="•"/>
            </a:pPr>
            <a:endParaRPr lang="en-US" dirty="0">
              <a:ea typeface="Calibri"/>
              <a:cs typeface="Calibri"/>
            </a:endParaRPr>
          </a:p>
        </p:txBody>
      </p:sp>
      <p:sp>
        <p:nvSpPr>
          <p:cNvPr id="4" name="Slide Number Placeholder 3">
            <a:extLst>
              <a:ext uri="{FF2B5EF4-FFF2-40B4-BE49-F238E27FC236}">
                <a16:creationId xmlns:a16="http://schemas.microsoft.com/office/drawing/2014/main" id="{EE7F0B40-3888-4042-781D-0DA36357802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8CF571-54B4-4AFB-859E-FC914EF32E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0760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3293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US" dirty="0"/>
          </a:p>
        </p:txBody>
      </p:sp>
      <p:sp>
        <p:nvSpPr>
          <p:cNvPr id="4" name="Slide Number Placeholder 3"/>
          <p:cNvSpPr>
            <a:spLocks noGrp="1"/>
          </p:cNvSpPr>
          <p:nvPr>
            <p:ph type="sldNum" sz="quarter" idx="5"/>
          </p:nvPr>
        </p:nvSpPr>
        <p:spPr/>
        <p:txBody>
          <a:bodyPr/>
          <a:lstStyle/>
          <a:p>
            <a:fld id="{0843EFA0-7AD4-4B4E-A29C-6CD8D39D6E23}" type="slidenum">
              <a:rPr lang="en-US" smtClean="0"/>
              <a:t>53</a:t>
            </a:fld>
            <a:endParaRPr lang="en-US"/>
          </a:p>
        </p:txBody>
      </p:sp>
    </p:spTree>
    <p:extLst>
      <p:ext uri="{BB962C8B-B14F-4D97-AF65-F5344CB8AC3E}">
        <p14:creationId xmlns:p14="http://schemas.microsoft.com/office/powerpoint/2010/main" val="12674040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0843EFA0-7AD4-4B4E-A29C-6CD8D39D6E23}" type="slidenum">
              <a:rPr lang="en-US"/>
              <a:t>54</a:t>
            </a:fld>
            <a:endParaRPr lang="en-US"/>
          </a:p>
        </p:txBody>
      </p:sp>
    </p:spTree>
    <p:extLst>
      <p:ext uri="{BB962C8B-B14F-4D97-AF65-F5344CB8AC3E}">
        <p14:creationId xmlns:p14="http://schemas.microsoft.com/office/powerpoint/2010/main" val="33638068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E29EC-BDFE-C892-7D16-96F04AAEF6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DD5D14-2AA8-1DA7-4C0A-4B6D5CCCD9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BFA5E6-B903-AAC8-9505-FE5A5B6E0946}"/>
              </a:ext>
            </a:extLst>
          </p:cNvPr>
          <p:cNvSpPr>
            <a:spLocks noGrp="1"/>
          </p:cNvSpPr>
          <p:nvPr>
            <p:ph type="body" idx="1"/>
          </p:nvPr>
        </p:nvSpPr>
        <p:spPr/>
        <p:txBody>
          <a:bodyPr/>
          <a:lstStyle/>
          <a:p>
            <a:pPr>
              <a:lnSpc>
                <a:spcPts val="2025"/>
              </a:lnSpc>
            </a:pPr>
            <a:endParaRPr lang="en-US" dirty="0">
              <a:solidFill>
                <a:srgbClr val="274168"/>
              </a:solidFill>
              <a:latin typeface="Franklin Gothic Book"/>
            </a:endParaRPr>
          </a:p>
        </p:txBody>
      </p:sp>
      <p:sp>
        <p:nvSpPr>
          <p:cNvPr id="4" name="Slide Number Placeholder 3">
            <a:extLst>
              <a:ext uri="{FF2B5EF4-FFF2-40B4-BE49-F238E27FC236}">
                <a16:creationId xmlns:a16="http://schemas.microsoft.com/office/drawing/2014/main" id="{BC479CA5-95D0-75BB-F0D4-B9D74AFA64E6}"/>
              </a:ext>
            </a:extLst>
          </p:cNvPr>
          <p:cNvSpPr>
            <a:spLocks noGrp="1"/>
          </p:cNvSpPr>
          <p:nvPr>
            <p:ph type="sldNum" sz="quarter" idx="5"/>
          </p:nvPr>
        </p:nvSpPr>
        <p:spPr/>
        <p:txBody>
          <a:bodyPr/>
          <a:lstStyle/>
          <a:p>
            <a:fld id="{0843EFA0-7AD4-4B4E-A29C-6CD8D39D6E23}" type="slidenum">
              <a:rPr lang="en-US" smtClean="0"/>
              <a:t>55</a:t>
            </a:fld>
            <a:endParaRPr lang="en-US"/>
          </a:p>
        </p:txBody>
      </p:sp>
    </p:spTree>
    <p:extLst>
      <p:ext uri="{BB962C8B-B14F-4D97-AF65-F5344CB8AC3E}">
        <p14:creationId xmlns:p14="http://schemas.microsoft.com/office/powerpoint/2010/main" val="28819853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0843EFA0-7AD4-4B4E-A29C-6CD8D39D6E23}" type="slidenum">
              <a:rPr lang="en-US"/>
              <a:t>56</a:t>
            </a:fld>
            <a:endParaRPr lang="en-US"/>
          </a:p>
        </p:txBody>
      </p:sp>
    </p:spTree>
    <p:extLst>
      <p:ext uri="{BB962C8B-B14F-4D97-AF65-F5344CB8AC3E}">
        <p14:creationId xmlns:p14="http://schemas.microsoft.com/office/powerpoint/2010/main" val="6870204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8D063-F6EE-9069-71F7-BD029C2167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99B614-8BE9-9553-09BB-D00CBC0315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347840-8482-1227-F596-9E38874E51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30C6DFC-FEDE-5E5E-E0F7-0719A5727C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4313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9828B-8A90-F8F6-AB17-EF4319B09E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06741F-EA6A-11C8-9352-8ADC6E02E5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82C02-2A7C-DEBF-5453-9B4E86E563C7}"/>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DECE5017-CEFC-43D3-5647-E3A86C7381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4722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48302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6931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248D5-5990-D839-BE67-6B22F79DE4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AA9236-5AE5-F074-46CF-E2AC33AB7F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46FBF3-9C36-37BC-EBFC-28C59B0A78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EB5DC2-E871-F8D1-787C-A2A371F59C7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401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ClrTx/>
              <a:buSzTx/>
              <a:buFontTx/>
              <a:buNone/>
              <a:tabLst/>
              <a:defRPr/>
            </a:pPr>
            <a:endParaRPr lang="en-US" b="1"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32711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C5C0E-C906-18FD-6F95-5265D9E86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5EDDAF-5DFE-E668-0632-65234705AA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20A27E-1425-A7E6-16F2-36CE53DB0D52}"/>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B74724DA-6D9E-8CA7-2D53-4AE19906A1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33266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B5D95-53C6-6D28-EBCA-64BD744779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874040-773D-11F5-46CC-1B78C36A8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70483C-7B21-9C90-61B1-779362BC8D46}"/>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E8D4665A-FDFC-12A6-0D28-00E893CA6A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62690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7558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39ADC-03E4-55A0-2DBA-8D3D3F7DD4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013EF4-F6C7-4A2B-84F5-514E347BCC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30FF0C-8D39-8BCB-FD15-3D6B75C5B90B}"/>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3E2ED750-C33F-6DE2-81D8-D7EEE0DDBD6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0495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E20C7-5E81-8F06-8D0D-47AB4F2303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7AFEC9-CA1F-618C-B658-5708F73358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CB4624-B314-49E3-2325-57525FB4C33A}"/>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DEBE4DF4-9B43-F36D-9267-04FD5B49F10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07967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3704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68E85-147F-4FF2-9646-44AC84D966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4DDE46-DBDB-9A87-D270-9B689E1603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A32E6C-5614-53A5-9B13-F1DDDE84E85C}"/>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3B19018C-CC26-B79C-CB4D-77D538AD03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4349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50818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70247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9737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3D03C-FD8E-C990-595C-4DD179E31D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4D2EE7-8929-EB23-CE2A-95C5704375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D1D990-B346-2D46-28A2-D50697A8504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644AEA-54DB-0E10-DC08-73068C8BBD2D}"/>
              </a:ext>
            </a:extLst>
          </p:cNvPr>
          <p:cNvSpPr>
            <a:spLocks noGrp="1"/>
          </p:cNvSpPr>
          <p:nvPr>
            <p:ph type="sldNum" sz="quarter" idx="5"/>
          </p:nvPr>
        </p:nvSpPr>
        <p:spPr/>
        <p:txBody>
          <a:bodyPr/>
          <a:lstStyle/>
          <a:p>
            <a:fld id="{0843EFA0-7AD4-4B4E-A29C-6CD8D39D6E23}" type="slidenum">
              <a:rPr lang="en-US" smtClean="0"/>
              <a:t>7</a:t>
            </a:fld>
            <a:endParaRPr lang="en-US"/>
          </a:p>
        </p:txBody>
      </p:sp>
    </p:spTree>
    <p:extLst>
      <p:ext uri="{BB962C8B-B14F-4D97-AF65-F5344CB8AC3E}">
        <p14:creationId xmlns:p14="http://schemas.microsoft.com/office/powerpoint/2010/main" val="11659439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E1CB7-304A-4473-1CF1-55338FD3ED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D808BC-683A-7447-5CFC-DB56A1C5C2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A58155-2446-15DB-2DBF-745941216173}"/>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2264290F-7B3C-B3A4-CAD2-DB476660D00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58909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84288-2A85-0F6F-45A3-3BAB875A24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66E0D7-ED3F-D52E-D753-AE4C50E401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00231C-7597-C749-B3E3-FEE4340B8E36}"/>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0B8EEAE6-22F0-AA62-840D-54DB29E81E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8515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437406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71388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BF829-4796-526F-F107-F12C3DCE33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4FAA51-A3BC-FB58-3F10-B9A89ABF2C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2A9159-3161-01DC-E955-FF4791468A75}"/>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0E8C1D74-107E-E415-2FD0-A321EF6860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3838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627E4-8F9E-9C08-21FC-669E6C8E2A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6237D5-ABB3-FADE-96AF-20E8C361C1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ED96F9-8B12-9A24-244C-1217D085A8A3}"/>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BA43E122-3996-204D-E82A-6FF6A98932F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307259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29109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0F4716-67A4-4F99-9663-4048468DCE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3070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97063-20AB-1A2E-FF06-230D44F047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A24CA5-0251-CEB0-9BDA-C09296B52709}"/>
              </a:ext>
            </a:extLst>
          </p:cNvPr>
          <p:cNvSpPr>
            <a:spLocks noGrp="1" noRot="1" noChangeAspect="1"/>
          </p:cNvSpPr>
          <p:nvPr>
            <p:ph type="sldImg"/>
          </p:nvPr>
        </p:nvSpPr>
        <p:spPr>
          <a:xfrm>
            <a:off x="935038" y="458788"/>
            <a:ext cx="4987925" cy="2805112"/>
          </a:xfrm>
        </p:spPr>
      </p:sp>
      <p:sp>
        <p:nvSpPr>
          <p:cNvPr id="3" name="Notes Placeholder 2">
            <a:extLst>
              <a:ext uri="{FF2B5EF4-FFF2-40B4-BE49-F238E27FC236}">
                <a16:creationId xmlns:a16="http://schemas.microsoft.com/office/drawing/2014/main" id="{51538977-8FEB-0C76-6C53-186558968018}"/>
              </a:ext>
            </a:extLst>
          </p:cNvPr>
          <p:cNvSpPr>
            <a:spLocks noGrp="1"/>
          </p:cNvSpPr>
          <p:nvPr>
            <p:ph type="body" idx="1"/>
          </p:nvPr>
        </p:nvSpPr>
        <p:spPr/>
        <p:txBody>
          <a:bodyPr/>
          <a:lstStyle/>
          <a:p>
            <a:endParaRPr lang="en-US" b="1" dirty="0">
              <a:solidFill>
                <a:srgbClr val="4EA72E"/>
              </a:solidFill>
            </a:endParaRPr>
          </a:p>
          <a:p>
            <a:endParaRPr lang="en-US" dirty="0">
              <a:solidFill>
                <a:srgbClr val="4EA72E"/>
              </a:solidFill>
            </a:endParaRPr>
          </a:p>
          <a:p>
            <a:pPr lvl="0"/>
            <a:endParaRPr lang="en-US" dirty="0">
              <a:solidFill>
                <a:srgbClr val="4EA72E"/>
              </a:solidFill>
              <a:ea typeface="Calibri"/>
              <a:cs typeface="Calibri"/>
            </a:endParaRPr>
          </a:p>
          <a:p>
            <a:endParaRPr lang="en-US" dirty="0">
              <a:ea typeface="Calibri"/>
              <a:cs typeface="Calibri"/>
            </a:endParaRPr>
          </a:p>
          <a:p>
            <a:endParaRPr lang="en-US" sz="850" dirty="0">
              <a:ea typeface="Calibri"/>
              <a:cs typeface="Calibri"/>
            </a:endParaRPr>
          </a:p>
        </p:txBody>
      </p:sp>
      <p:sp>
        <p:nvSpPr>
          <p:cNvPr id="4" name="Slide Number Placeholder 3">
            <a:extLst>
              <a:ext uri="{FF2B5EF4-FFF2-40B4-BE49-F238E27FC236}">
                <a16:creationId xmlns:a16="http://schemas.microsoft.com/office/drawing/2014/main" id="{B4BB41EC-5E1B-5ADB-00C4-3BD1AEB19B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8CF571-54B4-4AFB-859E-FC914EF32E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4473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5038" y="458788"/>
            <a:ext cx="4987925" cy="2805112"/>
          </a:xfrm>
        </p:spPr>
      </p:sp>
      <p:sp>
        <p:nvSpPr>
          <p:cNvPr id="3" name="Notes Placeholder 2"/>
          <p:cNvSpPr>
            <a:spLocks noGrp="1"/>
          </p:cNvSpPr>
          <p:nvPr>
            <p:ph type="body" idx="1"/>
          </p:nvPr>
        </p:nvSpPr>
        <p:spPr/>
        <p:txBody>
          <a:bodyPr/>
          <a:lstStyle/>
          <a:p>
            <a:pPr>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8CF571-54B4-4AFB-859E-FC914EF32E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54192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2.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4.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5.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6.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8.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9.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4.xml"/><Relationship Id="rId1" Type="http://schemas.openxmlformats.org/officeDocument/2006/relationships/tags" Target="../tags/tag30.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4.xml"/><Relationship Id="rId1" Type="http://schemas.openxmlformats.org/officeDocument/2006/relationships/tags" Target="../tags/tag31.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4.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5.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83857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 content 2/3 image">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41CF595C-DC86-EA4A-93ED-E51A7B78A685}"/>
              </a:ext>
            </a:extLst>
          </p:cNvPr>
          <p:cNvSpPr>
            <a:spLocks noGrp="1"/>
          </p:cNvSpPr>
          <p:nvPr>
            <p:ph type="body" sz="quarter" idx="13" hasCustomPrompt="1"/>
          </p:nvPr>
        </p:nvSpPr>
        <p:spPr>
          <a:xfrm>
            <a:off x="609600" y="1996431"/>
            <a:ext cx="3505200" cy="4127922"/>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15" name="Text Placeholder 7">
            <a:extLst>
              <a:ext uri="{FF2B5EF4-FFF2-40B4-BE49-F238E27FC236}">
                <a16:creationId xmlns:a16="http://schemas.microsoft.com/office/drawing/2014/main" id="{4138AC0B-C71B-8740-AA2E-FC5CD5842239}"/>
              </a:ext>
            </a:extLst>
          </p:cNvPr>
          <p:cNvSpPr>
            <a:spLocks noGrp="1"/>
          </p:cNvSpPr>
          <p:nvPr>
            <p:ph type="body" sz="quarter" idx="16" hasCustomPrompt="1"/>
          </p:nvPr>
        </p:nvSpPr>
        <p:spPr>
          <a:xfrm>
            <a:off x="609441" y="915066"/>
            <a:ext cx="3505200" cy="917666"/>
          </a:xfrm>
          <a:prstGeom prst="rect">
            <a:avLst/>
          </a:prstGeom>
        </p:spPr>
        <p:txBody>
          <a:bodyPr bIns="0" anchor="ctr" anchorCtr="0"/>
          <a:lstStyle>
            <a:lvl1pPr algn="ctr">
              <a:lnSpc>
                <a:spcPct val="100000"/>
              </a:lnSpc>
              <a:spcBef>
                <a:spcPts val="0"/>
              </a:spcBef>
              <a:defRPr sz="2800" spc="0">
                <a:solidFill>
                  <a:schemeClr val="tx2"/>
                </a:solidFill>
              </a:defRPr>
            </a:lvl1pPr>
          </a:lstStyle>
          <a:p>
            <a:pPr lvl="0"/>
            <a:r>
              <a:rPr lang="en-US"/>
              <a:t>Subhead 1</a:t>
            </a:r>
          </a:p>
        </p:txBody>
      </p:sp>
      <p:sp>
        <p:nvSpPr>
          <p:cNvPr id="10" name="Text Placeholder 2">
            <a:extLst>
              <a:ext uri="{FF2B5EF4-FFF2-40B4-BE49-F238E27FC236}">
                <a16:creationId xmlns:a16="http://schemas.microsoft.com/office/drawing/2014/main" id="{59416C12-3491-4D4E-97EB-D1A16AB82525}"/>
              </a:ext>
            </a:extLst>
          </p:cNvPr>
          <p:cNvSpPr>
            <a:spLocks noGrp="1"/>
          </p:cNvSpPr>
          <p:nvPr>
            <p:ph type="body" idx="21" hasCustomPrompt="1"/>
          </p:nvPr>
        </p:nvSpPr>
        <p:spPr>
          <a:xfrm>
            <a:off x="1371600" y="6400800"/>
            <a:ext cx="10424160" cy="365760"/>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spc="0" baseline="0">
                <a:solidFill>
                  <a:schemeClr val="accent6">
                    <a:lumMod val="60000"/>
                    <a:lumOff val="40000"/>
                  </a:schemeClr>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Footnotes</a:t>
            </a:r>
          </a:p>
        </p:txBody>
      </p:sp>
      <p:sp>
        <p:nvSpPr>
          <p:cNvPr id="2" name="Title 1">
            <a:extLst>
              <a:ext uri="{FF2B5EF4-FFF2-40B4-BE49-F238E27FC236}">
                <a16:creationId xmlns:a16="http://schemas.microsoft.com/office/drawing/2014/main" id="{E79842BE-76B6-65C1-F42C-5FFBC25919B6}"/>
              </a:ext>
            </a:extLst>
          </p:cNvPr>
          <p:cNvSpPr>
            <a:spLocks noGrp="1"/>
          </p:cNvSpPr>
          <p:nvPr>
            <p:ph type="title"/>
          </p:nvPr>
        </p:nvSpPr>
        <p:spPr>
          <a:xfrm>
            <a:off x="609441" y="314235"/>
            <a:ext cx="10969943" cy="437132"/>
          </a:xfrm>
          <a:prstGeom prst="rect">
            <a:avLst/>
          </a:prstGeom>
        </p:spPr>
        <p:txBody>
          <a:bodyPr lIns="0">
            <a:noAutofit/>
          </a:bodyPr>
          <a:lstStyle>
            <a:lvl1pPr algn="ctr">
              <a:defRPr b="0" cap="none" spc="0" baseline="0">
                <a:solidFill>
                  <a:schemeClr val="tx1"/>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E952867D-A654-8AE3-2A2E-141578D62F1B}"/>
              </a:ext>
            </a:extLst>
          </p:cNvPr>
          <p:cNvSpPr>
            <a:spLocks noGrp="1"/>
          </p:cNvSpPr>
          <p:nvPr>
            <p:ph type="pic" sz="quarter" idx="22"/>
          </p:nvPr>
        </p:nvSpPr>
        <p:spPr>
          <a:xfrm>
            <a:off x="4274288" y="915290"/>
            <a:ext cx="7304937" cy="5209286"/>
          </a:xfrm>
          <a:prstGeom prst="rect">
            <a:avLst/>
          </a:prstGeom>
        </p:spPr>
        <p:txBody>
          <a:bodyPr/>
          <a:lstStyle/>
          <a:p>
            <a:endParaRPr lang="en-US"/>
          </a:p>
        </p:txBody>
      </p:sp>
    </p:spTree>
    <p:custDataLst>
      <p:tags r:id="rId1"/>
    </p:custDataLst>
    <p:extLst>
      <p:ext uri="{BB962C8B-B14F-4D97-AF65-F5344CB8AC3E}">
        <p14:creationId xmlns:p14="http://schemas.microsoft.com/office/powerpoint/2010/main" val="2982033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 Column ">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41CF595C-DC86-EA4A-93ED-E51A7B78A685}"/>
              </a:ext>
            </a:extLst>
          </p:cNvPr>
          <p:cNvSpPr>
            <a:spLocks noGrp="1"/>
          </p:cNvSpPr>
          <p:nvPr>
            <p:ph type="body" sz="quarter" idx="13" hasCustomPrompt="1"/>
          </p:nvPr>
        </p:nvSpPr>
        <p:spPr>
          <a:xfrm>
            <a:off x="609600" y="2573384"/>
            <a:ext cx="2552700" cy="3019034"/>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15" name="Text Placeholder 7">
            <a:extLst>
              <a:ext uri="{FF2B5EF4-FFF2-40B4-BE49-F238E27FC236}">
                <a16:creationId xmlns:a16="http://schemas.microsoft.com/office/drawing/2014/main" id="{4138AC0B-C71B-8740-AA2E-FC5CD5842239}"/>
              </a:ext>
            </a:extLst>
          </p:cNvPr>
          <p:cNvSpPr>
            <a:spLocks noGrp="1"/>
          </p:cNvSpPr>
          <p:nvPr>
            <p:ph type="body" sz="quarter" idx="16" hasCustomPrompt="1"/>
          </p:nvPr>
        </p:nvSpPr>
        <p:spPr>
          <a:xfrm>
            <a:off x="609600" y="1485900"/>
            <a:ext cx="2552700" cy="930730"/>
          </a:xfrm>
          <a:prstGeom prst="rect">
            <a:avLst/>
          </a:prstGeom>
        </p:spPr>
        <p:txBody>
          <a:bodyPr bIns="0" anchor="ctr" anchorCtr="0"/>
          <a:lstStyle>
            <a:lvl1pPr algn="ctr">
              <a:lnSpc>
                <a:spcPct val="100000"/>
              </a:lnSpc>
              <a:spcBef>
                <a:spcPts val="0"/>
              </a:spcBef>
              <a:defRPr sz="4400" spc="0">
                <a:solidFill>
                  <a:schemeClr val="tx2"/>
                </a:solidFill>
              </a:defRPr>
            </a:lvl1pPr>
          </a:lstStyle>
          <a:p>
            <a:pPr lvl="0"/>
            <a:r>
              <a:rPr lang="en-US"/>
              <a:t>#</a:t>
            </a:r>
          </a:p>
        </p:txBody>
      </p:sp>
      <p:sp>
        <p:nvSpPr>
          <p:cNvPr id="10" name="Text Placeholder 11">
            <a:extLst>
              <a:ext uri="{FF2B5EF4-FFF2-40B4-BE49-F238E27FC236}">
                <a16:creationId xmlns:a16="http://schemas.microsoft.com/office/drawing/2014/main" id="{7AC2615B-4745-A444-81E4-DE1B75E244F5}"/>
              </a:ext>
            </a:extLst>
          </p:cNvPr>
          <p:cNvSpPr>
            <a:spLocks noGrp="1"/>
          </p:cNvSpPr>
          <p:nvPr>
            <p:ph type="body" sz="quarter" idx="17" hasCustomPrompt="1"/>
          </p:nvPr>
        </p:nvSpPr>
        <p:spPr>
          <a:xfrm>
            <a:off x="3416300" y="2573384"/>
            <a:ext cx="2552700" cy="3019034"/>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11" name="Text Placeholder 7">
            <a:extLst>
              <a:ext uri="{FF2B5EF4-FFF2-40B4-BE49-F238E27FC236}">
                <a16:creationId xmlns:a16="http://schemas.microsoft.com/office/drawing/2014/main" id="{D328A041-E9A9-4E49-B571-E2773933EC0B}"/>
              </a:ext>
            </a:extLst>
          </p:cNvPr>
          <p:cNvSpPr>
            <a:spLocks noGrp="1"/>
          </p:cNvSpPr>
          <p:nvPr>
            <p:ph type="body" sz="quarter" idx="18" hasCustomPrompt="1"/>
          </p:nvPr>
        </p:nvSpPr>
        <p:spPr>
          <a:xfrm>
            <a:off x="3416300" y="1485900"/>
            <a:ext cx="2552700" cy="930730"/>
          </a:xfrm>
          <a:prstGeom prst="rect">
            <a:avLst/>
          </a:prstGeom>
        </p:spPr>
        <p:txBody>
          <a:bodyPr bIns="0" anchor="ctr" anchorCtr="0"/>
          <a:lstStyle>
            <a:lvl1pPr algn="ctr">
              <a:lnSpc>
                <a:spcPct val="100000"/>
              </a:lnSpc>
              <a:spcBef>
                <a:spcPts val="0"/>
              </a:spcBef>
              <a:defRPr sz="4400" spc="0">
                <a:solidFill>
                  <a:schemeClr val="tx2"/>
                </a:solidFill>
              </a:defRPr>
            </a:lvl1pPr>
          </a:lstStyle>
          <a:p>
            <a:pPr lvl="0"/>
            <a:r>
              <a:rPr lang="en-US"/>
              <a:t>#</a:t>
            </a:r>
          </a:p>
        </p:txBody>
      </p:sp>
      <p:sp>
        <p:nvSpPr>
          <p:cNvPr id="12" name="Text Placeholder 11">
            <a:extLst>
              <a:ext uri="{FF2B5EF4-FFF2-40B4-BE49-F238E27FC236}">
                <a16:creationId xmlns:a16="http://schemas.microsoft.com/office/drawing/2014/main" id="{86F358B0-E12B-CF4D-94A0-179914D5717A}"/>
              </a:ext>
            </a:extLst>
          </p:cNvPr>
          <p:cNvSpPr>
            <a:spLocks noGrp="1"/>
          </p:cNvSpPr>
          <p:nvPr>
            <p:ph type="body" sz="quarter" idx="19" hasCustomPrompt="1"/>
          </p:nvPr>
        </p:nvSpPr>
        <p:spPr>
          <a:xfrm>
            <a:off x="6223000" y="2573384"/>
            <a:ext cx="2552700" cy="3019034"/>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13" name="Text Placeholder 7">
            <a:extLst>
              <a:ext uri="{FF2B5EF4-FFF2-40B4-BE49-F238E27FC236}">
                <a16:creationId xmlns:a16="http://schemas.microsoft.com/office/drawing/2014/main" id="{68256DB5-9802-DE4C-87C0-5C2678F3A2E0}"/>
              </a:ext>
            </a:extLst>
          </p:cNvPr>
          <p:cNvSpPr>
            <a:spLocks noGrp="1"/>
          </p:cNvSpPr>
          <p:nvPr>
            <p:ph type="body" sz="quarter" idx="20" hasCustomPrompt="1"/>
          </p:nvPr>
        </p:nvSpPr>
        <p:spPr>
          <a:xfrm>
            <a:off x="6223000" y="1485900"/>
            <a:ext cx="2552700" cy="930730"/>
          </a:xfrm>
          <a:prstGeom prst="rect">
            <a:avLst/>
          </a:prstGeom>
        </p:spPr>
        <p:txBody>
          <a:bodyPr bIns="0" anchor="ctr" anchorCtr="0"/>
          <a:lstStyle>
            <a:lvl1pPr algn="ctr">
              <a:lnSpc>
                <a:spcPct val="100000"/>
              </a:lnSpc>
              <a:spcBef>
                <a:spcPts val="0"/>
              </a:spcBef>
              <a:defRPr sz="4400" spc="0">
                <a:solidFill>
                  <a:schemeClr val="tx2"/>
                </a:solidFill>
              </a:defRPr>
            </a:lvl1pPr>
          </a:lstStyle>
          <a:p>
            <a:pPr lvl="0"/>
            <a:r>
              <a:rPr lang="en-US"/>
              <a:t>#</a:t>
            </a:r>
          </a:p>
        </p:txBody>
      </p:sp>
      <p:sp>
        <p:nvSpPr>
          <p:cNvPr id="20" name="Text Placeholder 11">
            <a:extLst>
              <a:ext uri="{FF2B5EF4-FFF2-40B4-BE49-F238E27FC236}">
                <a16:creationId xmlns:a16="http://schemas.microsoft.com/office/drawing/2014/main" id="{072A65D8-D7FE-4044-9C14-82B4720A1945}"/>
              </a:ext>
            </a:extLst>
          </p:cNvPr>
          <p:cNvSpPr>
            <a:spLocks noGrp="1"/>
          </p:cNvSpPr>
          <p:nvPr>
            <p:ph type="body" sz="quarter" idx="21" hasCustomPrompt="1"/>
          </p:nvPr>
        </p:nvSpPr>
        <p:spPr>
          <a:xfrm>
            <a:off x="9029700" y="2573384"/>
            <a:ext cx="2552700" cy="3019034"/>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21" name="Text Placeholder 7">
            <a:extLst>
              <a:ext uri="{FF2B5EF4-FFF2-40B4-BE49-F238E27FC236}">
                <a16:creationId xmlns:a16="http://schemas.microsoft.com/office/drawing/2014/main" id="{2ADD972C-7B2D-0C40-A6CC-38972DF144FD}"/>
              </a:ext>
            </a:extLst>
          </p:cNvPr>
          <p:cNvSpPr>
            <a:spLocks noGrp="1"/>
          </p:cNvSpPr>
          <p:nvPr>
            <p:ph type="body" sz="quarter" idx="22" hasCustomPrompt="1"/>
          </p:nvPr>
        </p:nvSpPr>
        <p:spPr>
          <a:xfrm>
            <a:off x="9029700" y="1485900"/>
            <a:ext cx="2552700" cy="930730"/>
          </a:xfrm>
          <a:prstGeom prst="rect">
            <a:avLst/>
          </a:prstGeom>
        </p:spPr>
        <p:txBody>
          <a:bodyPr bIns="0" anchor="ctr" anchorCtr="0"/>
          <a:lstStyle>
            <a:lvl1pPr algn="ctr">
              <a:lnSpc>
                <a:spcPct val="100000"/>
              </a:lnSpc>
              <a:spcBef>
                <a:spcPts val="0"/>
              </a:spcBef>
              <a:defRPr sz="4400" spc="0">
                <a:solidFill>
                  <a:schemeClr val="tx2"/>
                </a:solidFill>
              </a:defRPr>
            </a:lvl1pPr>
          </a:lstStyle>
          <a:p>
            <a:pPr lvl="0"/>
            <a:r>
              <a:rPr lang="en-US"/>
              <a:t>#</a:t>
            </a:r>
          </a:p>
        </p:txBody>
      </p:sp>
      <p:sp>
        <p:nvSpPr>
          <p:cNvPr id="16" name="Text Placeholder 2">
            <a:extLst>
              <a:ext uri="{FF2B5EF4-FFF2-40B4-BE49-F238E27FC236}">
                <a16:creationId xmlns:a16="http://schemas.microsoft.com/office/drawing/2014/main" id="{3A69F372-2B98-194C-968B-7B3D1EB44470}"/>
              </a:ext>
            </a:extLst>
          </p:cNvPr>
          <p:cNvSpPr>
            <a:spLocks noGrp="1"/>
          </p:cNvSpPr>
          <p:nvPr>
            <p:ph type="body" idx="23" hasCustomPrompt="1"/>
          </p:nvPr>
        </p:nvSpPr>
        <p:spPr>
          <a:xfrm>
            <a:off x="1371600" y="6400800"/>
            <a:ext cx="10424160" cy="365760"/>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spc="0" baseline="0">
                <a:solidFill>
                  <a:schemeClr val="accent6">
                    <a:lumMod val="60000"/>
                    <a:lumOff val="40000"/>
                  </a:schemeClr>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Footnotes</a:t>
            </a:r>
          </a:p>
        </p:txBody>
      </p:sp>
      <p:sp>
        <p:nvSpPr>
          <p:cNvPr id="2" name="Title 1">
            <a:extLst>
              <a:ext uri="{FF2B5EF4-FFF2-40B4-BE49-F238E27FC236}">
                <a16:creationId xmlns:a16="http://schemas.microsoft.com/office/drawing/2014/main" id="{ADC07AF0-E07F-B158-1708-0F804B593C96}"/>
              </a:ext>
            </a:extLst>
          </p:cNvPr>
          <p:cNvSpPr>
            <a:spLocks noGrp="1"/>
          </p:cNvSpPr>
          <p:nvPr>
            <p:ph type="title"/>
          </p:nvPr>
        </p:nvSpPr>
        <p:spPr>
          <a:xfrm>
            <a:off x="609441" y="314235"/>
            <a:ext cx="10969943" cy="437132"/>
          </a:xfrm>
          <a:prstGeom prst="rect">
            <a:avLst/>
          </a:prstGeom>
        </p:spPr>
        <p:txBody>
          <a:bodyPr lIns="0">
            <a:noAutofit/>
          </a:bodyPr>
          <a:lstStyle>
            <a:lvl1pPr algn="ctr">
              <a:defRPr b="0" cap="none" spc="0" baseline="0">
                <a:solidFill>
                  <a:schemeClr val="tx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1713128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dditional_Resources">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3B9032E-78BA-844B-AD75-20AFED7025D3}"/>
              </a:ext>
            </a:extLst>
          </p:cNvPr>
          <p:cNvCxnSpPr/>
          <p:nvPr userDrawn="1"/>
        </p:nvCxnSpPr>
        <p:spPr bwMode="auto">
          <a:xfrm>
            <a:off x="613674" y="2422525"/>
            <a:ext cx="10972059" cy="0"/>
          </a:xfrm>
          <a:prstGeom prst="line">
            <a:avLst/>
          </a:prstGeom>
          <a:noFill/>
          <a:ln w="6350" cap="flat" cmpd="sng" algn="ctr">
            <a:solidFill>
              <a:schemeClr val="accent3"/>
            </a:solidFill>
            <a:prstDash val="solid"/>
            <a:round/>
            <a:headEnd type="none" w="med" len="med"/>
            <a:tailEnd type="none" w="med" len="med"/>
          </a:ln>
          <a:effectLst/>
        </p:spPr>
      </p:cxnSp>
      <p:grpSp>
        <p:nvGrpSpPr>
          <p:cNvPr id="2" name="Group 1">
            <a:extLst>
              <a:ext uri="{FF2B5EF4-FFF2-40B4-BE49-F238E27FC236}">
                <a16:creationId xmlns:a16="http://schemas.microsoft.com/office/drawing/2014/main" id="{1C1724E2-5D3A-D54A-B5CE-9D9704CEE1A0}"/>
              </a:ext>
            </a:extLst>
          </p:cNvPr>
          <p:cNvGrpSpPr/>
          <p:nvPr userDrawn="1"/>
        </p:nvGrpSpPr>
        <p:grpSpPr>
          <a:xfrm>
            <a:off x="4098835" y="1455738"/>
            <a:ext cx="3976017" cy="4136674"/>
            <a:chOff x="4098835" y="1455737"/>
            <a:chExt cx="3976017" cy="4411663"/>
          </a:xfrm>
        </p:grpSpPr>
        <p:cxnSp>
          <p:nvCxnSpPr>
            <p:cNvPr id="4" name="Straight Connector 9">
              <a:extLst>
                <a:ext uri="{FF2B5EF4-FFF2-40B4-BE49-F238E27FC236}">
                  <a16:creationId xmlns:a16="http://schemas.microsoft.com/office/drawing/2014/main" id="{5EF8CDAC-3105-E64A-9D77-683C7D3BE13A}"/>
                </a:ext>
              </a:extLst>
            </p:cNvPr>
            <p:cNvCxnSpPr>
              <a:cxnSpLocks noChangeShapeType="1"/>
            </p:cNvCxnSpPr>
            <p:nvPr userDrawn="1"/>
          </p:nvCxnSpPr>
          <p:spPr bwMode="auto">
            <a:xfrm>
              <a:off x="4098835" y="1455737"/>
              <a:ext cx="0" cy="4411663"/>
            </a:xfrm>
            <a:prstGeom prst="line">
              <a:avLst/>
            </a:prstGeom>
            <a:noFill/>
            <a:ln w="127">
              <a:solidFill>
                <a:schemeClr val="accent3"/>
              </a:solidFill>
              <a:round/>
              <a:headEnd/>
              <a:tailEnd/>
            </a:ln>
            <a:extLst>
              <a:ext uri="{909E8E84-426E-40dd-AFC4-6F175D3DCCD1}">
                <a14:hiddenFill xmlns="" xmlns:a14="http://schemas.microsoft.com/office/drawing/2010/main">
                  <a:noFill/>
                </a14:hiddenFill>
              </a:ext>
            </a:extLst>
          </p:spPr>
        </p:cxnSp>
        <p:cxnSp>
          <p:nvCxnSpPr>
            <p:cNvPr id="5" name="Straight Connector 10">
              <a:extLst>
                <a:ext uri="{FF2B5EF4-FFF2-40B4-BE49-F238E27FC236}">
                  <a16:creationId xmlns:a16="http://schemas.microsoft.com/office/drawing/2014/main" id="{5E9B8CDA-F76A-CB45-A18F-F8E35D9054AC}"/>
                </a:ext>
              </a:extLst>
            </p:cNvPr>
            <p:cNvCxnSpPr>
              <a:cxnSpLocks noChangeShapeType="1"/>
            </p:cNvCxnSpPr>
            <p:nvPr userDrawn="1"/>
          </p:nvCxnSpPr>
          <p:spPr bwMode="auto">
            <a:xfrm>
              <a:off x="8074852" y="1455737"/>
              <a:ext cx="0" cy="4411663"/>
            </a:xfrm>
            <a:prstGeom prst="line">
              <a:avLst/>
            </a:prstGeom>
            <a:noFill/>
            <a:ln w="127">
              <a:solidFill>
                <a:schemeClr val="accent3"/>
              </a:solidFill>
              <a:round/>
              <a:headEnd/>
              <a:tailEnd/>
            </a:ln>
            <a:extLst>
              <a:ext uri="{909E8E84-426E-40dd-AFC4-6F175D3DCCD1}">
                <a14:hiddenFill xmlns="" xmlns:a14="http://schemas.microsoft.com/office/drawing/2010/main">
                  <a:noFill/>
                </a14:hiddenFill>
              </a:ext>
            </a:extLst>
          </p:spPr>
        </p:cxnSp>
      </p:grpSp>
      <p:sp>
        <p:nvSpPr>
          <p:cNvPr id="7" name="Text Placeholder 2">
            <a:extLst>
              <a:ext uri="{FF2B5EF4-FFF2-40B4-BE49-F238E27FC236}">
                <a16:creationId xmlns:a16="http://schemas.microsoft.com/office/drawing/2014/main" id="{1FB057BD-95E8-3F4C-89CE-BA84E43DD95E}"/>
              </a:ext>
            </a:extLst>
          </p:cNvPr>
          <p:cNvSpPr>
            <a:spLocks noGrp="1"/>
          </p:cNvSpPr>
          <p:nvPr>
            <p:ph type="body" sz="quarter" idx="10" hasCustomPrompt="1"/>
          </p:nvPr>
        </p:nvSpPr>
        <p:spPr>
          <a:xfrm>
            <a:off x="598863" y="1461491"/>
            <a:ext cx="3023928" cy="599240"/>
          </a:xfrm>
          <a:prstGeom prst="rect">
            <a:avLst/>
          </a:prstGeom>
          <a:noFill/>
          <a:ln>
            <a:noFill/>
          </a:ln>
        </p:spPr>
        <p:txBody>
          <a:bodyPr lIns="0" rIns="0" anchor="ctr"/>
          <a:lstStyle>
            <a:lvl1pPr marL="0" indent="0" algn="ctr">
              <a:lnSpc>
                <a:spcPct val="110000"/>
              </a:lnSpc>
              <a:buFontTx/>
              <a:buNone/>
              <a:defRPr sz="1400" b="1" cap="all" spc="100" baseline="0">
                <a:solidFill>
                  <a:schemeClr val="tx1"/>
                </a:solidFill>
                <a:latin typeface="+mn-lt"/>
              </a:defRPr>
            </a:lvl1pPr>
          </a:lstStyle>
          <a:p>
            <a:pPr lvl="0"/>
            <a:r>
              <a:rPr lang="en-US"/>
              <a:t>Edit Master text styles</a:t>
            </a:r>
          </a:p>
        </p:txBody>
      </p:sp>
      <p:sp>
        <p:nvSpPr>
          <p:cNvPr id="8" name="Text Placeholder 8">
            <a:extLst>
              <a:ext uri="{FF2B5EF4-FFF2-40B4-BE49-F238E27FC236}">
                <a16:creationId xmlns:a16="http://schemas.microsoft.com/office/drawing/2014/main" id="{E22F5666-BA36-4E48-A666-AB58239AC89B}"/>
              </a:ext>
            </a:extLst>
          </p:cNvPr>
          <p:cNvSpPr>
            <a:spLocks noGrp="1"/>
          </p:cNvSpPr>
          <p:nvPr>
            <p:ph type="body" sz="quarter" idx="13" hasCustomPrompt="1"/>
          </p:nvPr>
        </p:nvSpPr>
        <p:spPr>
          <a:xfrm>
            <a:off x="606269" y="2060737"/>
            <a:ext cx="3009116" cy="248786"/>
          </a:xfrm>
          <a:prstGeom prst="rect">
            <a:avLst/>
          </a:prstGeom>
        </p:spPr>
        <p:txBody>
          <a:bodyPr lIns="0" rIns="0">
            <a:spAutoFit/>
          </a:bodyPr>
          <a:lstStyle>
            <a:lvl1pPr marL="0" indent="0" algn="ctr">
              <a:lnSpc>
                <a:spcPct val="110000"/>
              </a:lnSpc>
              <a:buFontTx/>
              <a:buNone/>
              <a:defRPr sz="1000" b="0" spc="0">
                <a:solidFill>
                  <a:schemeClr val="tx1"/>
                </a:solidFill>
                <a:latin typeface="+mn-lt"/>
              </a:defRPr>
            </a:lvl1pPr>
          </a:lstStyle>
          <a:p>
            <a:pPr lvl="0"/>
            <a:r>
              <a:rPr lang="en-US"/>
              <a:t>Edit Master text styles</a:t>
            </a:r>
          </a:p>
        </p:txBody>
      </p:sp>
      <p:sp>
        <p:nvSpPr>
          <p:cNvPr id="10" name="Text Placeholder 2">
            <a:extLst>
              <a:ext uri="{FF2B5EF4-FFF2-40B4-BE49-F238E27FC236}">
                <a16:creationId xmlns:a16="http://schemas.microsoft.com/office/drawing/2014/main" id="{6A05B05D-6CCE-3B4E-9DCF-253432806E6B}"/>
              </a:ext>
            </a:extLst>
          </p:cNvPr>
          <p:cNvSpPr>
            <a:spLocks noGrp="1"/>
          </p:cNvSpPr>
          <p:nvPr>
            <p:ph type="body" sz="quarter" idx="27" hasCustomPrompt="1"/>
          </p:nvPr>
        </p:nvSpPr>
        <p:spPr>
          <a:xfrm>
            <a:off x="4571870" y="1461491"/>
            <a:ext cx="3023928" cy="599240"/>
          </a:xfrm>
          <a:prstGeom prst="rect">
            <a:avLst/>
          </a:prstGeom>
          <a:noFill/>
          <a:ln>
            <a:noFill/>
          </a:ln>
        </p:spPr>
        <p:txBody>
          <a:bodyPr lIns="0" rIns="0" anchor="ctr"/>
          <a:lstStyle>
            <a:lvl1pPr marL="0" indent="0" algn="ctr">
              <a:lnSpc>
                <a:spcPct val="110000"/>
              </a:lnSpc>
              <a:buFontTx/>
              <a:buNone/>
              <a:defRPr sz="1400" b="1" cap="all" spc="100" baseline="0">
                <a:solidFill>
                  <a:schemeClr val="tx1"/>
                </a:solidFill>
                <a:latin typeface="+mn-lt"/>
              </a:defRPr>
            </a:lvl1pPr>
          </a:lstStyle>
          <a:p>
            <a:pPr lvl="0"/>
            <a:r>
              <a:rPr lang="en-US"/>
              <a:t>Edit Master text styles</a:t>
            </a:r>
          </a:p>
        </p:txBody>
      </p:sp>
      <p:sp>
        <p:nvSpPr>
          <p:cNvPr id="11" name="Text Placeholder 8">
            <a:extLst>
              <a:ext uri="{FF2B5EF4-FFF2-40B4-BE49-F238E27FC236}">
                <a16:creationId xmlns:a16="http://schemas.microsoft.com/office/drawing/2014/main" id="{198D178B-A9D1-FF4F-A869-8165999CCDB4}"/>
              </a:ext>
            </a:extLst>
          </p:cNvPr>
          <p:cNvSpPr>
            <a:spLocks noGrp="1"/>
          </p:cNvSpPr>
          <p:nvPr>
            <p:ph type="body" sz="quarter" idx="28" hasCustomPrompt="1"/>
          </p:nvPr>
        </p:nvSpPr>
        <p:spPr>
          <a:xfrm>
            <a:off x="4579276" y="2060737"/>
            <a:ext cx="3009116" cy="248786"/>
          </a:xfrm>
          <a:prstGeom prst="rect">
            <a:avLst/>
          </a:prstGeom>
        </p:spPr>
        <p:txBody>
          <a:bodyPr lIns="0" rIns="0">
            <a:spAutoFit/>
          </a:bodyPr>
          <a:lstStyle>
            <a:lvl1pPr marL="0" indent="0" algn="ctr">
              <a:lnSpc>
                <a:spcPct val="110000"/>
              </a:lnSpc>
              <a:buFontTx/>
              <a:buNone/>
              <a:defRPr sz="1000" b="0" spc="0">
                <a:solidFill>
                  <a:schemeClr val="tx1"/>
                </a:solidFill>
                <a:latin typeface="+mn-lt"/>
              </a:defRPr>
            </a:lvl1pPr>
          </a:lstStyle>
          <a:p>
            <a:pPr lvl="0"/>
            <a:r>
              <a:rPr lang="en-US"/>
              <a:t>Edit Master text styles</a:t>
            </a:r>
          </a:p>
        </p:txBody>
      </p:sp>
      <p:sp>
        <p:nvSpPr>
          <p:cNvPr id="13" name="Text Placeholder 2">
            <a:extLst>
              <a:ext uri="{FF2B5EF4-FFF2-40B4-BE49-F238E27FC236}">
                <a16:creationId xmlns:a16="http://schemas.microsoft.com/office/drawing/2014/main" id="{FA02C390-B0BD-CB40-894B-636F767FB505}"/>
              </a:ext>
            </a:extLst>
          </p:cNvPr>
          <p:cNvSpPr>
            <a:spLocks noGrp="1"/>
          </p:cNvSpPr>
          <p:nvPr>
            <p:ph type="body" sz="quarter" idx="31" hasCustomPrompt="1"/>
          </p:nvPr>
        </p:nvSpPr>
        <p:spPr>
          <a:xfrm>
            <a:off x="8554600" y="1461491"/>
            <a:ext cx="3023928" cy="599240"/>
          </a:xfrm>
          <a:prstGeom prst="rect">
            <a:avLst/>
          </a:prstGeom>
          <a:noFill/>
          <a:ln>
            <a:noFill/>
          </a:ln>
        </p:spPr>
        <p:txBody>
          <a:bodyPr lIns="0" rIns="0" anchor="ctr"/>
          <a:lstStyle>
            <a:lvl1pPr marL="0" indent="0" algn="ctr">
              <a:lnSpc>
                <a:spcPct val="110000"/>
              </a:lnSpc>
              <a:buFontTx/>
              <a:buNone/>
              <a:defRPr sz="1400" b="1" cap="all" spc="100" baseline="0">
                <a:solidFill>
                  <a:schemeClr val="tx1"/>
                </a:solidFill>
                <a:latin typeface="+mn-lt"/>
              </a:defRPr>
            </a:lvl1pPr>
          </a:lstStyle>
          <a:p>
            <a:pPr lvl="0"/>
            <a:r>
              <a:rPr lang="en-US"/>
              <a:t>Edit Master text styles</a:t>
            </a:r>
          </a:p>
        </p:txBody>
      </p:sp>
      <p:sp>
        <p:nvSpPr>
          <p:cNvPr id="14" name="Text Placeholder 8">
            <a:extLst>
              <a:ext uri="{FF2B5EF4-FFF2-40B4-BE49-F238E27FC236}">
                <a16:creationId xmlns:a16="http://schemas.microsoft.com/office/drawing/2014/main" id="{A693C361-A32B-1349-9053-00823A16024A}"/>
              </a:ext>
            </a:extLst>
          </p:cNvPr>
          <p:cNvSpPr>
            <a:spLocks noGrp="1"/>
          </p:cNvSpPr>
          <p:nvPr>
            <p:ph type="body" sz="quarter" idx="32" hasCustomPrompt="1"/>
          </p:nvPr>
        </p:nvSpPr>
        <p:spPr>
          <a:xfrm>
            <a:off x="8562006" y="2060737"/>
            <a:ext cx="3009116" cy="248786"/>
          </a:xfrm>
          <a:prstGeom prst="rect">
            <a:avLst/>
          </a:prstGeom>
        </p:spPr>
        <p:txBody>
          <a:bodyPr lIns="0" rIns="0">
            <a:spAutoFit/>
          </a:bodyPr>
          <a:lstStyle>
            <a:lvl1pPr marL="0" indent="0" algn="ctr">
              <a:lnSpc>
                <a:spcPct val="110000"/>
              </a:lnSpc>
              <a:buFontTx/>
              <a:buNone/>
              <a:defRPr sz="1000" b="0" spc="0">
                <a:solidFill>
                  <a:schemeClr val="tx1"/>
                </a:solidFill>
                <a:latin typeface="+mn-lt"/>
              </a:defRPr>
            </a:lvl1pPr>
          </a:lstStyle>
          <a:p>
            <a:pPr lvl="0"/>
            <a:r>
              <a:rPr lang="en-US"/>
              <a:t>Edit Master text styles</a:t>
            </a:r>
          </a:p>
        </p:txBody>
      </p:sp>
      <p:sp>
        <p:nvSpPr>
          <p:cNvPr id="19" name="Content Placeholder 2">
            <a:extLst>
              <a:ext uri="{FF2B5EF4-FFF2-40B4-BE49-F238E27FC236}">
                <a16:creationId xmlns:a16="http://schemas.microsoft.com/office/drawing/2014/main" id="{24B9B16E-2806-6443-968A-0C673334FA0B}"/>
              </a:ext>
            </a:extLst>
          </p:cNvPr>
          <p:cNvSpPr>
            <a:spLocks noGrp="1"/>
          </p:cNvSpPr>
          <p:nvPr>
            <p:ph idx="1" hasCustomPrompt="1"/>
          </p:nvPr>
        </p:nvSpPr>
        <p:spPr>
          <a:xfrm>
            <a:off x="598863" y="2747890"/>
            <a:ext cx="3023928" cy="2844521"/>
          </a:xfrm>
          <a:prstGeom prst="rect">
            <a:avLst/>
          </a:prstGeom>
        </p:spPr>
        <p:txBody>
          <a:bodyPr lIns="0" tIns="91440"/>
          <a:lstStyle>
            <a:lvl1pPr>
              <a:lnSpc>
                <a:spcPct val="110000"/>
              </a:lnSpc>
              <a:defRPr sz="1400" spc="0" baseline="0"/>
            </a:lvl1pPr>
            <a:lvl2pPr marL="466725" indent="-152400">
              <a:lnSpc>
                <a:spcPct val="110000"/>
              </a:lnSpc>
              <a:tabLst/>
              <a:defRPr sz="1200" spc="0" baseline="0">
                <a:solidFill>
                  <a:schemeClr val="accent6"/>
                </a:solidFill>
              </a:defRPr>
            </a:lvl2pPr>
            <a:lvl3pPr marL="801688" indent="-111125">
              <a:lnSpc>
                <a:spcPct val="110000"/>
              </a:lnSpc>
              <a:tabLst/>
              <a:defRPr sz="1200" spc="0" baseline="0">
                <a:solidFill>
                  <a:schemeClr val="accent6"/>
                </a:solidFill>
              </a:defRPr>
            </a:lvl3pPr>
            <a:lvl4pPr marL="1147763" indent="-152400">
              <a:lnSpc>
                <a:spcPct val="110000"/>
              </a:lnSpc>
              <a:tabLst/>
              <a:defRPr sz="1000" spc="0" baseline="0">
                <a:solidFill>
                  <a:schemeClr val="accent6"/>
                </a:solidFill>
              </a:defRPr>
            </a:lvl4pPr>
            <a:lvl5pPr marL="1381125" indent="-101600">
              <a:lnSpc>
                <a:spcPct val="110000"/>
              </a:lnSpc>
              <a:tabLst/>
              <a:defRPr sz="1000" spc="0" baseline="0">
                <a:solidFill>
                  <a:schemeClr val="accent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B1FCCA77-79E4-0D45-9360-06F03D4E83C0}"/>
              </a:ext>
            </a:extLst>
          </p:cNvPr>
          <p:cNvSpPr>
            <a:spLocks noGrp="1"/>
          </p:cNvSpPr>
          <p:nvPr>
            <p:ph idx="33" hasCustomPrompt="1"/>
          </p:nvPr>
        </p:nvSpPr>
        <p:spPr>
          <a:xfrm>
            <a:off x="4571870" y="2747890"/>
            <a:ext cx="3023928" cy="2844521"/>
          </a:xfrm>
          <a:prstGeom prst="rect">
            <a:avLst/>
          </a:prstGeom>
        </p:spPr>
        <p:txBody>
          <a:bodyPr lIns="0" tIns="91440"/>
          <a:lstStyle>
            <a:lvl1pPr>
              <a:lnSpc>
                <a:spcPct val="110000"/>
              </a:lnSpc>
              <a:defRPr sz="1400" spc="0" baseline="0"/>
            </a:lvl1pPr>
            <a:lvl2pPr marL="466725" indent="-152400">
              <a:lnSpc>
                <a:spcPct val="110000"/>
              </a:lnSpc>
              <a:tabLst/>
              <a:defRPr sz="1200" spc="0" baseline="0">
                <a:solidFill>
                  <a:schemeClr val="accent6"/>
                </a:solidFill>
              </a:defRPr>
            </a:lvl2pPr>
            <a:lvl3pPr marL="801688" indent="-111125">
              <a:lnSpc>
                <a:spcPct val="110000"/>
              </a:lnSpc>
              <a:tabLst/>
              <a:defRPr sz="1200" spc="0" baseline="0">
                <a:solidFill>
                  <a:schemeClr val="accent6"/>
                </a:solidFill>
              </a:defRPr>
            </a:lvl3pPr>
            <a:lvl4pPr marL="1147763" indent="-152400">
              <a:lnSpc>
                <a:spcPct val="110000"/>
              </a:lnSpc>
              <a:tabLst/>
              <a:defRPr sz="1000" spc="0" baseline="0">
                <a:solidFill>
                  <a:schemeClr val="accent6"/>
                </a:solidFill>
              </a:defRPr>
            </a:lvl4pPr>
            <a:lvl5pPr marL="1381125" indent="-101600">
              <a:lnSpc>
                <a:spcPct val="110000"/>
              </a:lnSpc>
              <a:tabLst/>
              <a:defRPr sz="1000" spc="0" baseline="0">
                <a:solidFill>
                  <a:schemeClr val="accent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72F46533-E49A-ED42-9327-F8215F891146}"/>
              </a:ext>
            </a:extLst>
          </p:cNvPr>
          <p:cNvSpPr>
            <a:spLocks noGrp="1"/>
          </p:cNvSpPr>
          <p:nvPr>
            <p:ph idx="34" hasCustomPrompt="1"/>
          </p:nvPr>
        </p:nvSpPr>
        <p:spPr>
          <a:xfrm>
            <a:off x="8554600" y="2747890"/>
            <a:ext cx="3023928" cy="2844521"/>
          </a:xfrm>
          <a:prstGeom prst="rect">
            <a:avLst/>
          </a:prstGeom>
        </p:spPr>
        <p:txBody>
          <a:bodyPr lIns="0" tIns="91440"/>
          <a:lstStyle>
            <a:lvl1pPr>
              <a:lnSpc>
                <a:spcPct val="110000"/>
              </a:lnSpc>
              <a:defRPr sz="1400" spc="0" baseline="0"/>
            </a:lvl1pPr>
            <a:lvl2pPr marL="466725" indent="-152400">
              <a:lnSpc>
                <a:spcPct val="110000"/>
              </a:lnSpc>
              <a:tabLst/>
              <a:defRPr sz="1200" spc="0" baseline="0">
                <a:solidFill>
                  <a:schemeClr val="accent6"/>
                </a:solidFill>
              </a:defRPr>
            </a:lvl2pPr>
            <a:lvl3pPr marL="801688" indent="-111125">
              <a:lnSpc>
                <a:spcPct val="110000"/>
              </a:lnSpc>
              <a:tabLst/>
              <a:defRPr sz="1200" spc="0" baseline="0">
                <a:solidFill>
                  <a:schemeClr val="accent6"/>
                </a:solidFill>
              </a:defRPr>
            </a:lvl3pPr>
            <a:lvl4pPr marL="1147763" indent="-152400">
              <a:lnSpc>
                <a:spcPct val="110000"/>
              </a:lnSpc>
              <a:tabLst/>
              <a:defRPr sz="1000" spc="0" baseline="0">
                <a:solidFill>
                  <a:schemeClr val="accent6"/>
                </a:solidFill>
              </a:defRPr>
            </a:lvl4pPr>
            <a:lvl5pPr marL="1381125" indent="-101600">
              <a:lnSpc>
                <a:spcPct val="110000"/>
              </a:lnSpc>
              <a:tabLst/>
              <a:defRPr sz="1000" spc="0" baseline="0">
                <a:solidFill>
                  <a:schemeClr val="accent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3C0D6895-E2AF-5C4A-97B7-4FC2B58289B3}"/>
              </a:ext>
            </a:extLst>
          </p:cNvPr>
          <p:cNvSpPr>
            <a:spLocks noGrp="1"/>
          </p:cNvSpPr>
          <p:nvPr>
            <p:ph type="body" idx="16" hasCustomPrompt="1"/>
          </p:nvPr>
        </p:nvSpPr>
        <p:spPr>
          <a:xfrm>
            <a:off x="1371600" y="6400800"/>
            <a:ext cx="10424160" cy="365760"/>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spc="0" baseline="0">
                <a:solidFill>
                  <a:schemeClr val="accent6">
                    <a:lumMod val="60000"/>
                    <a:lumOff val="40000"/>
                  </a:schemeClr>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Footnotes</a:t>
            </a:r>
          </a:p>
        </p:txBody>
      </p:sp>
      <p:sp>
        <p:nvSpPr>
          <p:cNvPr id="9" name="Title 1">
            <a:extLst>
              <a:ext uri="{FF2B5EF4-FFF2-40B4-BE49-F238E27FC236}">
                <a16:creationId xmlns:a16="http://schemas.microsoft.com/office/drawing/2014/main" id="{631BC358-EAEF-77AB-75ED-0D57E6C253BB}"/>
              </a:ext>
            </a:extLst>
          </p:cNvPr>
          <p:cNvSpPr>
            <a:spLocks noGrp="1"/>
          </p:cNvSpPr>
          <p:nvPr>
            <p:ph type="title"/>
          </p:nvPr>
        </p:nvSpPr>
        <p:spPr>
          <a:xfrm>
            <a:off x="609441" y="314235"/>
            <a:ext cx="10969943" cy="437132"/>
          </a:xfrm>
          <a:prstGeom prst="rect">
            <a:avLst/>
          </a:prstGeom>
        </p:spPr>
        <p:txBody>
          <a:bodyPr lIns="0">
            <a:noAutofit/>
          </a:bodyPr>
          <a:lstStyle>
            <a:lvl1pPr algn="ctr">
              <a:defRPr b="0" cap="none" spc="0" baseline="0">
                <a:solidFill>
                  <a:schemeClr val="tx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3615369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Zio 3 - 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857311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5200296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ft Center Title / Content 1">
    <p:spTree>
      <p:nvGrpSpPr>
        <p:cNvPr id="1" name=""/>
        <p:cNvGrpSpPr/>
        <p:nvPr/>
      </p:nvGrpSpPr>
      <p:grpSpPr>
        <a:xfrm>
          <a:off x="0" y="0"/>
          <a:ext cx="0" cy="0"/>
          <a:chOff x="0" y="0"/>
          <a:chExt cx="0" cy="0"/>
        </a:xfrm>
      </p:grpSpPr>
      <p:sp>
        <p:nvSpPr>
          <p:cNvPr id="14" name="Text Placeholder 7">
            <a:extLst>
              <a:ext uri="{FF2B5EF4-FFF2-40B4-BE49-F238E27FC236}">
                <a16:creationId xmlns:a16="http://schemas.microsoft.com/office/drawing/2014/main" id="{94B1F3B6-33DC-E941-8B55-08F3722869C1}"/>
              </a:ext>
            </a:extLst>
          </p:cNvPr>
          <p:cNvSpPr>
            <a:spLocks noGrp="1"/>
          </p:cNvSpPr>
          <p:nvPr>
            <p:ph type="body" sz="quarter" idx="34" hasCustomPrompt="1"/>
          </p:nvPr>
        </p:nvSpPr>
        <p:spPr>
          <a:xfrm>
            <a:off x="7242909" y="1445551"/>
            <a:ext cx="3793391" cy="1505534"/>
          </a:xfrm>
          <a:prstGeom prst="rect">
            <a:avLst/>
          </a:prstGeom>
        </p:spPr>
        <p:txBody>
          <a:bodyPr bIns="0" anchor="ctr" anchorCtr="0"/>
          <a:lstStyle>
            <a:lvl1pPr algn="ctr">
              <a:lnSpc>
                <a:spcPct val="100000"/>
              </a:lnSpc>
              <a:spcBef>
                <a:spcPts val="0"/>
              </a:spcBef>
              <a:defRPr sz="8800" spc="0">
                <a:solidFill>
                  <a:schemeClr val="tx2"/>
                </a:solidFill>
              </a:defRPr>
            </a:lvl1pPr>
          </a:lstStyle>
          <a:p>
            <a:pPr lvl="0"/>
            <a:r>
              <a:rPr lang="en-US"/>
              <a:t>#</a:t>
            </a:r>
          </a:p>
        </p:txBody>
      </p:sp>
      <p:cxnSp>
        <p:nvCxnSpPr>
          <p:cNvPr id="6" name="Straight Connector 5">
            <a:extLst>
              <a:ext uri="{FF2B5EF4-FFF2-40B4-BE49-F238E27FC236}">
                <a16:creationId xmlns:a16="http://schemas.microsoft.com/office/drawing/2014/main" id="{1708E036-2412-834F-966B-0F3232F98781}"/>
              </a:ext>
            </a:extLst>
          </p:cNvPr>
          <p:cNvCxnSpPr>
            <a:cxnSpLocks/>
          </p:cNvCxnSpPr>
          <p:nvPr userDrawn="1"/>
        </p:nvCxnSpPr>
        <p:spPr>
          <a:xfrm>
            <a:off x="6690946" y="3141617"/>
            <a:ext cx="4897316" cy="0"/>
          </a:xfrm>
          <a:prstGeom prst="line">
            <a:avLst/>
          </a:prstGeom>
          <a:ln>
            <a:solidFill>
              <a:schemeClr val="accent3">
                <a:lumMod val="90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2">
            <a:extLst>
              <a:ext uri="{FF2B5EF4-FFF2-40B4-BE49-F238E27FC236}">
                <a16:creationId xmlns:a16="http://schemas.microsoft.com/office/drawing/2014/main" id="{5F4EB07E-A9AC-0142-95A4-6CEB01F8C1B7}"/>
              </a:ext>
            </a:extLst>
          </p:cNvPr>
          <p:cNvSpPr>
            <a:spLocks noGrp="1"/>
          </p:cNvSpPr>
          <p:nvPr>
            <p:ph type="body" idx="15" hasCustomPrompt="1"/>
          </p:nvPr>
        </p:nvSpPr>
        <p:spPr>
          <a:xfrm>
            <a:off x="7242908" y="3332117"/>
            <a:ext cx="3793392" cy="2611483"/>
          </a:xfrm>
          <a:prstGeom prst="rect">
            <a:avLst/>
          </a:prstGeom>
        </p:spPr>
        <p:txBody>
          <a:bodyPr lIns="0" tIns="0" rIns="0" bIns="0">
            <a:noAutofit/>
          </a:bodyPr>
          <a:lstStyle>
            <a:lvl1pPr marL="0" marR="0" indent="0" algn="ctr" defTabSz="1018824" rtl="0" eaLnBrk="1" fontAlgn="auto" latinLnBrk="0" hangingPunct="1">
              <a:lnSpc>
                <a:spcPct val="110000"/>
              </a:lnSpc>
              <a:spcBef>
                <a:spcPts val="1000"/>
              </a:spcBef>
              <a:spcAft>
                <a:spcPts val="0"/>
              </a:spcAft>
              <a:buClrTx/>
              <a:buSzTx/>
              <a:buFont typeface="Arial" pitchFamily="34" charset="0"/>
              <a:buNone/>
              <a:tabLst/>
              <a:defRPr sz="1200" b="0" spc="0" baseline="0">
                <a:solidFill>
                  <a:schemeClr val="tx1"/>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Edit Master text styles</a:t>
            </a:r>
          </a:p>
        </p:txBody>
      </p:sp>
      <p:sp>
        <p:nvSpPr>
          <p:cNvPr id="11" name="Text Placeholder 2">
            <a:extLst>
              <a:ext uri="{FF2B5EF4-FFF2-40B4-BE49-F238E27FC236}">
                <a16:creationId xmlns:a16="http://schemas.microsoft.com/office/drawing/2014/main" id="{0613FD64-07C6-7B4F-8E12-0B80DA3212B2}"/>
              </a:ext>
            </a:extLst>
          </p:cNvPr>
          <p:cNvSpPr>
            <a:spLocks noGrp="1"/>
          </p:cNvSpPr>
          <p:nvPr>
            <p:ph type="body" idx="14" hasCustomPrompt="1"/>
          </p:nvPr>
        </p:nvSpPr>
        <p:spPr>
          <a:xfrm>
            <a:off x="1276350" y="1360968"/>
            <a:ext cx="3562350" cy="4180860"/>
          </a:xfrm>
          <a:prstGeom prst="rect">
            <a:avLst/>
          </a:prstGeom>
        </p:spPr>
        <p:txBody>
          <a:bodyPr lIns="0" tIns="0" rIns="0" bIns="0">
            <a:noAutofit/>
          </a:bodyPr>
          <a:lstStyle>
            <a:lvl1pPr marL="0" marR="0" indent="0" algn="ctr" defTabSz="1018824" rtl="0" eaLnBrk="1" fontAlgn="auto" latinLnBrk="0" hangingPunct="1">
              <a:lnSpc>
                <a:spcPct val="110000"/>
              </a:lnSpc>
              <a:spcBef>
                <a:spcPts val="1000"/>
              </a:spcBef>
              <a:spcAft>
                <a:spcPts val="0"/>
              </a:spcAft>
              <a:buClrTx/>
              <a:buSzTx/>
              <a:buFont typeface="Arial" pitchFamily="34" charset="0"/>
              <a:buNone/>
              <a:tabLst/>
              <a:defRPr sz="1400" b="0" spc="0" baseline="0">
                <a:solidFill>
                  <a:schemeClr val="tx2"/>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Edit Master text styles</a:t>
            </a:r>
          </a:p>
        </p:txBody>
      </p:sp>
      <p:sp>
        <p:nvSpPr>
          <p:cNvPr id="15" name="Text Placeholder 2">
            <a:extLst>
              <a:ext uri="{FF2B5EF4-FFF2-40B4-BE49-F238E27FC236}">
                <a16:creationId xmlns:a16="http://schemas.microsoft.com/office/drawing/2014/main" id="{24431B6B-7886-094C-AD67-0E0AB01F1914}"/>
              </a:ext>
            </a:extLst>
          </p:cNvPr>
          <p:cNvSpPr>
            <a:spLocks noGrp="1"/>
          </p:cNvSpPr>
          <p:nvPr>
            <p:ph type="body" idx="16" hasCustomPrompt="1"/>
          </p:nvPr>
        </p:nvSpPr>
        <p:spPr>
          <a:xfrm>
            <a:off x="1371600" y="6400799"/>
            <a:ext cx="4663440" cy="365760"/>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spc="0" baseline="0">
                <a:solidFill>
                  <a:schemeClr val="accent6">
                    <a:lumMod val="60000"/>
                    <a:lumOff val="40000"/>
                  </a:schemeClr>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Footnotes</a:t>
            </a:r>
          </a:p>
        </p:txBody>
      </p:sp>
      <p:cxnSp>
        <p:nvCxnSpPr>
          <p:cNvPr id="2" name="Straight Connector 1">
            <a:extLst>
              <a:ext uri="{FF2B5EF4-FFF2-40B4-BE49-F238E27FC236}">
                <a16:creationId xmlns:a16="http://schemas.microsoft.com/office/drawing/2014/main" id="{0E9775A9-6109-127C-0ACC-74ED2E9D4594}"/>
              </a:ext>
            </a:extLst>
          </p:cNvPr>
          <p:cNvCxnSpPr/>
          <p:nvPr userDrawn="1"/>
        </p:nvCxnSpPr>
        <p:spPr>
          <a:xfrm>
            <a:off x="2454864" y="1017636"/>
            <a:ext cx="120532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3A2ED9A-6C23-0114-7C64-88247291737B}"/>
              </a:ext>
            </a:extLst>
          </p:cNvPr>
          <p:cNvSpPr>
            <a:spLocks noGrp="1"/>
          </p:cNvSpPr>
          <p:nvPr>
            <p:ph type="body" sz="quarter" idx="35" hasCustomPrompt="1"/>
          </p:nvPr>
        </p:nvSpPr>
        <p:spPr>
          <a:xfrm>
            <a:off x="583101" y="326252"/>
            <a:ext cx="4948847" cy="382587"/>
          </a:xfrm>
          <a:prstGeom prst="rect">
            <a:avLst/>
          </a:prstGeom>
        </p:spPr>
        <p:txBody>
          <a:bodyPr/>
          <a:lstStyle>
            <a:lvl1pPr algn="ctr">
              <a:defRPr sz="2800">
                <a:solidFill>
                  <a:schemeClr val="tx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3432529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ft Center Title / Content 2">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EAC24E-F3B3-0245-9121-765E215B396F}"/>
              </a:ext>
            </a:extLst>
          </p:cNvPr>
          <p:cNvSpPr>
            <a:spLocks noGrp="1"/>
          </p:cNvSpPr>
          <p:nvPr>
            <p:ph idx="1" hasCustomPrompt="1"/>
          </p:nvPr>
        </p:nvSpPr>
        <p:spPr>
          <a:xfrm>
            <a:off x="6709349" y="685800"/>
            <a:ext cx="4873051" cy="5257800"/>
          </a:xfrm>
          <a:prstGeom prst="rect">
            <a:avLst/>
          </a:prstGeom>
        </p:spPr>
        <p:txBody>
          <a:bodyPr/>
          <a:lstStyle>
            <a:lvl1pPr>
              <a:lnSpc>
                <a:spcPct val="110000"/>
              </a:lnSpc>
              <a:defRPr sz="1600" spc="0" baseline="0"/>
            </a:lvl1pPr>
            <a:lvl2pPr>
              <a:lnSpc>
                <a:spcPct val="110000"/>
              </a:lnSpc>
              <a:defRPr sz="1400" spc="0" baseline="0">
                <a:solidFill>
                  <a:schemeClr val="accent6"/>
                </a:solidFill>
              </a:defRPr>
            </a:lvl2pPr>
            <a:lvl3pPr>
              <a:lnSpc>
                <a:spcPct val="110000"/>
              </a:lnSpc>
              <a:defRPr sz="1400" spc="0" baseline="0">
                <a:solidFill>
                  <a:schemeClr val="accent6"/>
                </a:solidFill>
              </a:defRPr>
            </a:lvl3pPr>
            <a:lvl4pPr>
              <a:lnSpc>
                <a:spcPct val="110000"/>
              </a:lnSpc>
              <a:defRPr sz="1200" spc="0" baseline="0">
                <a:solidFill>
                  <a:schemeClr val="accent6"/>
                </a:solidFill>
              </a:defRPr>
            </a:lvl4pPr>
            <a:lvl5pPr>
              <a:lnSpc>
                <a:spcPct val="110000"/>
              </a:lnSpc>
              <a:defRPr sz="1200" spc="0" baseline="0">
                <a:solidFill>
                  <a:schemeClr val="accent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0EDC82D0-F6E0-4D45-AC92-5FC4D3542111}"/>
              </a:ext>
            </a:extLst>
          </p:cNvPr>
          <p:cNvSpPr>
            <a:spLocks noGrp="1"/>
          </p:cNvSpPr>
          <p:nvPr>
            <p:ph type="body" idx="14" hasCustomPrompt="1"/>
          </p:nvPr>
        </p:nvSpPr>
        <p:spPr>
          <a:xfrm>
            <a:off x="1276350" y="1368061"/>
            <a:ext cx="3562350" cy="4173767"/>
          </a:xfrm>
          <a:prstGeom prst="rect">
            <a:avLst/>
          </a:prstGeom>
        </p:spPr>
        <p:txBody>
          <a:bodyPr lIns="0" tIns="0" rIns="0" bIns="0">
            <a:noAutofit/>
          </a:bodyPr>
          <a:lstStyle>
            <a:lvl1pPr marL="0" marR="0" indent="0" algn="ctr" defTabSz="1018824" rtl="0" eaLnBrk="1" fontAlgn="auto" latinLnBrk="0" hangingPunct="1">
              <a:lnSpc>
                <a:spcPct val="110000"/>
              </a:lnSpc>
              <a:spcBef>
                <a:spcPts val="1000"/>
              </a:spcBef>
              <a:spcAft>
                <a:spcPts val="0"/>
              </a:spcAft>
              <a:buClrTx/>
              <a:buSzTx/>
              <a:buFont typeface="Arial" pitchFamily="34" charset="0"/>
              <a:buNone/>
              <a:tabLst/>
              <a:defRPr sz="1400" b="0" spc="0" baseline="0">
                <a:solidFill>
                  <a:schemeClr val="tx2"/>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Edit Master text styles</a:t>
            </a:r>
          </a:p>
        </p:txBody>
      </p:sp>
      <p:sp>
        <p:nvSpPr>
          <p:cNvPr id="12" name="Text Placeholder 2">
            <a:extLst>
              <a:ext uri="{FF2B5EF4-FFF2-40B4-BE49-F238E27FC236}">
                <a16:creationId xmlns:a16="http://schemas.microsoft.com/office/drawing/2014/main" id="{0A808A55-67DD-1842-A9A7-E7A6E20A0D79}"/>
              </a:ext>
            </a:extLst>
          </p:cNvPr>
          <p:cNvSpPr>
            <a:spLocks noGrp="1"/>
          </p:cNvSpPr>
          <p:nvPr>
            <p:ph type="body" idx="16" hasCustomPrompt="1"/>
          </p:nvPr>
        </p:nvSpPr>
        <p:spPr>
          <a:xfrm>
            <a:off x="1371600" y="6400800"/>
            <a:ext cx="4663440" cy="365760"/>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spc="0" baseline="0">
                <a:solidFill>
                  <a:schemeClr val="accent6">
                    <a:lumMod val="60000"/>
                    <a:lumOff val="40000"/>
                  </a:schemeClr>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Footnotes</a:t>
            </a:r>
          </a:p>
        </p:txBody>
      </p:sp>
      <p:cxnSp>
        <p:nvCxnSpPr>
          <p:cNvPr id="2" name="Straight Connector 1">
            <a:extLst>
              <a:ext uri="{FF2B5EF4-FFF2-40B4-BE49-F238E27FC236}">
                <a16:creationId xmlns:a16="http://schemas.microsoft.com/office/drawing/2014/main" id="{D6E02B88-8AA4-3EE3-DFF5-2586C4EDCA40}"/>
              </a:ext>
            </a:extLst>
          </p:cNvPr>
          <p:cNvCxnSpPr/>
          <p:nvPr userDrawn="1"/>
        </p:nvCxnSpPr>
        <p:spPr>
          <a:xfrm>
            <a:off x="2454864" y="1017636"/>
            <a:ext cx="120532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15">
            <a:extLst>
              <a:ext uri="{FF2B5EF4-FFF2-40B4-BE49-F238E27FC236}">
                <a16:creationId xmlns:a16="http://schemas.microsoft.com/office/drawing/2014/main" id="{07872E80-4BDC-C843-F88C-AAF4FEFAD468}"/>
              </a:ext>
            </a:extLst>
          </p:cNvPr>
          <p:cNvSpPr>
            <a:spLocks noGrp="1"/>
          </p:cNvSpPr>
          <p:nvPr>
            <p:ph type="body" sz="quarter" idx="35" hasCustomPrompt="1"/>
          </p:nvPr>
        </p:nvSpPr>
        <p:spPr>
          <a:xfrm>
            <a:off x="583101" y="326252"/>
            <a:ext cx="4948847" cy="382587"/>
          </a:xfrm>
          <a:prstGeom prst="rect">
            <a:avLst/>
          </a:prstGeom>
        </p:spPr>
        <p:txBody>
          <a:bodyPr/>
          <a:lstStyle>
            <a:lvl1pPr algn="ctr">
              <a:defRPr sz="2800">
                <a:solidFill>
                  <a:schemeClr val="tx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22278931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ft Center Title / Content 3">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EAC24E-F3B3-0245-9121-765E215B396F}"/>
              </a:ext>
            </a:extLst>
          </p:cNvPr>
          <p:cNvSpPr>
            <a:spLocks noGrp="1"/>
          </p:cNvSpPr>
          <p:nvPr>
            <p:ph idx="1" hasCustomPrompt="1"/>
          </p:nvPr>
        </p:nvSpPr>
        <p:spPr>
          <a:xfrm>
            <a:off x="6709349" y="685800"/>
            <a:ext cx="4873051" cy="5257800"/>
          </a:xfrm>
          <a:prstGeom prst="rect">
            <a:avLst/>
          </a:prstGeom>
        </p:spPr>
        <p:txBody>
          <a:bodyPr/>
          <a:lstStyle>
            <a:lvl1pPr>
              <a:lnSpc>
                <a:spcPct val="110000"/>
              </a:lnSpc>
              <a:defRPr sz="1600" spc="0" baseline="0"/>
            </a:lvl1pPr>
            <a:lvl2pPr>
              <a:lnSpc>
                <a:spcPct val="110000"/>
              </a:lnSpc>
              <a:defRPr sz="1400" spc="0" baseline="0">
                <a:solidFill>
                  <a:schemeClr val="accent6"/>
                </a:solidFill>
              </a:defRPr>
            </a:lvl2pPr>
            <a:lvl3pPr>
              <a:lnSpc>
                <a:spcPct val="110000"/>
              </a:lnSpc>
              <a:defRPr sz="1400" spc="0" baseline="0">
                <a:solidFill>
                  <a:schemeClr val="accent6"/>
                </a:solidFill>
              </a:defRPr>
            </a:lvl3pPr>
            <a:lvl4pPr>
              <a:lnSpc>
                <a:spcPct val="110000"/>
              </a:lnSpc>
              <a:defRPr sz="1200" spc="0" baseline="0">
                <a:solidFill>
                  <a:schemeClr val="accent6"/>
                </a:solidFill>
              </a:defRPr>
            </a:lvl4pPr>
            <a:lvl5pPr>
              <a:lnSpc>
                <a:spcPct val="110000"/>
              </a:lnSpc>
              <a:defRPr sz="1200" spc="0" baseline="0">
                <a:solidFill>
                  <a:schemeClr val="accent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0EDC82D0-F6E0-4D45-AC92-5FC4D3542111}"/>
              </a:ext>
            </a:extLst>
          </p:cNvPr>
          <p:cNvSpPr>
            <a:spLocks noGrp="1"/>
          </p:cNvSpPr>
          <p:nvPr>
            <p:ph type="body" idx="14" hasCustomPrompt="1"/>
          </p:nvPr>
        </p:nvSpPr>
        <p:spPr>
          <a:xfrm>
            <a:off x="1276350" y="1769834"/>
            <a:ext cx="3562350" cy="3610240"/>
          </a:xfrm>
          <a:prstGeom prst="rect">
            <a:avLst/>
          </a:prstGeom>
        </p:spPr>
        <p:txBody>
          <a:bodyPr lIns="0" tIns="0" rIns="0" bIns="0">
            <a:noAutofit/>
          </a:bodyPr>
          <a:lstStyle>
            <a:lvl1pPr marL="0" marR="0" indent="0" algn="ctr" defTabSz="1018824" rtl="0" eaLnBrk="1" fontAlgn="auto" latinLnBrk="0" hangingPunct="1">
              <a:lnSpc>
                <a:spcPct val="110000"/>
              </a:lnSpc>
              <a:spcBef>
                <a:spcPts val="1000"/>
              </a:spcBef>
              <a:spcAft>
                <a:spcPts val="0"/>
              </a:spcAft>
              <a:buClrTx/>
              <a:buSzTx/>
              <a:buFont typeface="Arial" pitchFamily="34" charset="0"/>
              <a:buNone/>
              <a:tabLst/>
              <a:defRPr sz="1400" b="0" spc="0" baseline="0">
                <a:solidFill>
                  <a:schemeClr val="tx2"/>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Edit Master text styles</a:t>
            </a:r>
          </a:p>
        </p:txBody>
      </p:sp>
      <p:sp>
        <p:nvSpPr>
          <p:cNvPr id="12" name="Text Placeholder 2">
            <a:extLst>
              <a:ext uri="{FF2B5EF4-FFF2-40B4-BE49-F238E27FC236}">
                <a16:creationId xmlns:a16="http://schemas.microsoft.com/office/drawing/2014/main" id="{0A808A55-67DD-1842-A9A7-E7A6E20A0D79}"/>
              </a:ext>
            </a:extLst>
          </p:cNvPr>
          <p:cNvSpPr>
            <a:spLocks noGrp="1"/>
          </p:cNvSpPr>
          <p:nvPr>
            <p:ph type="body" idx="16" hasCustomPrompt="1"/>
          </p:nvPr>
        </p:nvSpPr>
        <p:spPr>
          <a:xfrm>
            <a:off x="1371600" y="6400800"/>
            <a:ext cx="4663440" cy="365760"/>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spc="0" baseline="0">
                <a:solidFill>
                  <a:schemeClr val="accent6">
                    <a:lumMod val="60000"/>
                    <a:lumOff val="40000"/>
                  </a:schemeClr>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Footnotes</a:t>
            </a:r>
          </a:p>
        </p:txBody>
      </p:sp>
      <p:cxnSp>
        <p:nvCxnSpPr>
          <p:cNvPr id="2" name="Straight Connector 1">
            <a:extLst>
              <a:ext uri="{FF2B5EF4-FFF2-40B4-BE49-F238E27FC236}">
                <a16:creationId xmlns:a16="http://schemas.microsoft.com/office/drawing/2014/main" id="{D6E02B88-8AA4-3EE3-DFF5-2586C4EDCA40}"/>
              </a:ext>
            </a:extLst>
          </p:cNvPr>
          <p:cNvCxnSpPr/>
          <p:nvPr userDrawn="1"/>
        </p:nvCxnSpPr>
        <p:spPr>
          <a:xfrm>
            <a:off x="2454864" y="1419408"/>
            <a:ext cx="120532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15">
            <a:extLst>
              <a:ext uri="{FF2B5EF4-FFF2-40B4-BE49-F238E27FC236}">
                <a16:creationId xmlns:a16="http://schemas.microsoft.com/office/drawing/2014/main" id="{07872E80-4BDC-C843-F88C-AAF4FEFAD468}"/>
              </a:ext>
            </a:extLst>
          </p:cNvPr>
          <p:cNvSpPr>
            <a:spLocks noGrp="1"/>
          </p:cNvSpPr>
          <p:nvPr>
            <p:ph type="body" sz="quarter" idx="35" hasCustomPrompt="1"/>
          </p:nvPr>
        </p:nvSpPr>
        <p:spPr>
          <a:xfrm>
            <a:off x="583101" y="326252"/>
            <a:ext cx="4948847" cy="880806"/>
          </a:xfrm>
          <a:prstGeom prst="rect">
            <a:avLst/>
          </a:prstGeom>
        </p:spPr>
        <p:txBody>
          <a:bodyPr/>
          <a:lstStyle>
            <a:lvl1pPr algn="ctr">
              <a:defRPr sz="2800">
                <a:solidFill>
                  <a:schemeClr val="tx1"/>
                </a:solidFill>
              </a:defRPr>
            </a:lvl1pPr>
          </a:lstStyle>
          <a:p>
            <a:r>
              <a:rPr lang="en-US"/>
              <a:t>Click to edit</a:t>
            </a:r>
            <a:br>
              <a:rPr lang="en-US"/>
            </a:br>
            <a:r>
              <a:rPr lang="en-US"/>
              <a:t>Master title style</a:t>
            </a:r>
          </a:p>
        </p:txBody>
      </p:sp>
    </p:spTree>
    <p:custDataLst>
      <p:tags r:id="rId1"/>
    </p:custDataLst>
    <p:extLst>
      <p:ext uri="{BB962C8B-B14F-4D97-AF65-F5344CB8AC3E}">
        <p14:creationId xmlns:p14="http://schemas.microsoft.com/office/powerpoint/2010/main" val="2062857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47AF9753-68C0-A747-89DB-C75C5B87726F}"/>
              </a:ext>
            </a:extLst>
          </p:cNvPr>
          <p:cNvCxnSpPr>
            <a:cxnSpLocks/>
          </p:cNvCxnSpPr>
          <p:nvPr userDrawn="1"/>
        </p:nvCxnSpPr>
        <p:spPr>
          <a:xfrm>
            <a:off x="609600" y="457200"/>
            <a:ext cx="1097280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21810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 Brea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3AE5D8D-AF4B-11DA-0EFF-78057CBC973B}"/>
              </a:ext>
            </a:extLst>
          </p:cNvPr>
          <p:cNvSpPr>
            <a:spLocks noGrp="1"/>
          </p:cNvSpPr>
          <p:nvPr>
            <p:ph type="pic" sz="quarter" idx="10"/>
          </p:nvPr>
        </p:nvSpPr>
        <p:spPr>
          <a:xfrm>
            <a:off x="6096000" y="0"/>
            <a:ext cx="6096000" cy="6858000"/>
          </a:xfrm>
          <a:prstGeom prst="rect">
            <a:avLst/>
          </a:prstGeom>
        </p:spPr>
        <p:txBody>
          <a:bodyPr/>
          <a:lstStyle/>
          <a:p>
            <a:endParaRPr lang="en-US"/>
          </a:p>
        </p:txBody>
      </p:sp>
      <p:cxnSp>
        <p:nvCxnSpPr>
          <p:cNvPr id="4" name="Straight Connector 3">
            <a:extLst>
              <a:ext uri="{FF2B5EF4-FFF2-40B4-BE49-F238E27FC236}">
                <a16:creationId xmlns:a16="http://schemas.microsoft.com/office/drawing/2014/main" id="{51218028-2F6B-AC71-4E82-FB7978A0661D}"/>
              </a:ext>
            </a:extLst>
          </p:cNvPr>
          <p:cNvCxnSpPr/>
          <p:nvPr userDrawn="1"/>
        </p:nvCxnSpPr>
        <p:spPr>
          <a:xfrm>
            <a:off x="6074386" y="0"/>
            <a:ext cx="0" cy="685800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F139FFFC-21B5-E2F0-5018-32880536939E}"/>
              </a:ext>
            </a:extLst>
          </p:cNvPr>
          <p:cNvSpPr>
            <a:spLocks noGrp="1"/>
          </p:cNvSpPr>
          <p:nvPr>
            <p:ph type="body" sz="quarter" idx="11"/>
          </p:nvPr>
        </p:nvSpPr>
        <p:spPr>
          <a:xfrm>
            <a:off x="249386" y="2263343"/>
            <a:ext cx="5633890" cy="1828800"/>
          </a:xfrm>
          <a:prstGeom prst="rect">
            <a:avLst/>
          </a:prstGeom>
        </p:spPr>
        <p:txBody>
          <a:bodyPr/>
          <a:lstStyle>
            <a:lvl1pPr algn="r">
              <a:defRPr sz="5400">
                <a:solidFill>
                  <a:schemeClr val="bg1"/>
                </a:solidFill>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481075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9E18767-620D-C546-BFC9-7B60FAD9F0E6}"/>
              </a:ext>
            </a:extLst>
          </p:cNvPr>
          <p:cNvSpPr>
            <a:spLocks noGrp="1"/>
          </p:cNvSpPr>
          <p:nvPr>
            <p:ph type="title"/>
          </p:nvPr>
        </p:nvSpPr>
        <p:spPr>
          <a:xfrm>
            <a:off x="609441" y="314235"/>
            <a:ext cx="10969943" cy="437132"/>
          </a:xfrm>
          <a:prstGeom prst="rect">
            <a:avLst/>
          </a:prstGeom>
        </p:spPr>
        <p:txBody>
          <a:bodyPr lIns="0">
            <a:noAutofit/>
          </a:bodyPr>
          <a:lstStyle>
            <a:lvl1pPr>
              <a:defRPr b="0" cap="none" spc="0" baseline="0">
                <a:solidFill>
                  <a:schemeClr val="tx1"/>
                </a:solidFill>
              </a:defRPr>
            </a:lvl1pPr>
          </a:lstStyle>
          <a:p>
            <a:r>
              <a:rPr lang="en-US"/>
              <a:t>Click to edit Master title style</a:t>
            </a:r>
          </a:p>
        </p:txBody>
      </p:sp>
      <p:sp>
        <p:nvSpPr>
          <p:cNvPr id="4" name="Content Placeholder 2">
            <a:extLst>
              <a:ext uri="{FF2B5EF4-FFF2-40B4-BE49-F238E27FC236}">
                <a16:creationId xmlns:a16="http://schemas.microsoft.com/office/drawing/2014/main" id="{97BE51BE-A372-034E-87D5-216FFD83291C}"/>
              </a:ext>
            </a:extLst>
          </p:cNvPr>
          <p:cNvSpPr>
            <a:spLocks noGrp="1"/>
          </p:cNvSpPr>
          <p:nvPr>
            <p:ph idx="1" hasCustomPrompt="1"/>
          </p:nvPr>
        </p:nvSpPr>
        <p:spPr>
          <a:xfrm>
            <a:off x="609441" y="1290416"/>
            <a:ext cx="10969943" cy="4302002"/>
          </a:xfrm>
          <a:prstGeom prst="rect">
            <a:avLst/>
          </a:prstGeom>
        </p:spPr>
        <p:txBody>
          <a:bodyPr lIns="0" tIns="91440"/>
          <a:lstStyle>
            <a:lvl1pPr>
              <a:lnSpc>
                <a:spcPct val="110000"/>
              </a:lnSpc>
              <a:defRPr sz="1600" spc="0" baseline="0"/>
            </a:lvl1pPr>
            <a:lvl2pPr>
              <a:lnSpc>
                <a:spcPct val="110000"/>
              </a:lnSpc>
              <a:defRPr sz="1400" spc="0" baseline="0">
                <a:solidFill>
                  <a:schemeClr val="accent6"/>
                </a:solidFill>
              </a:defRPr>
            </a:lvl2pPr>
            <a:lvl3pPr>
              <a:lnSpc>
                <a:spcPct val="110000"/>
              </a:lnSpc>
              <a:defRPr sz="1400" spc="0" baseline="0">
                <a:solidFill>
                  <a:schemeClr val="accent6"/>
                </a:solidFill>
              </a:defRPr>
            </a:lvl3pPr>
            <a:lvl4pPr>
              <a:lnSpc>
                <a:spcPct val="110000"/>
              </a:lnSpc>
              <a:defRPr sz="1200" spc="0" baseline="0">
                <a:solidFill>
                  <a:schemeClr val="accent6"/>
                </a:solidFill>
              </a:defRPr>
            </a:lvl4pPr>
            <a:lvl5pPr>
              <a:lnSpc>
                <a:spcPct val="110000"/>
              </a:lnSpc>
              <a:defRPr sz="1200" spc="0" baseline="0">
                <a:solidFill>
                  <a:schemeClr val="accent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B93D1FBB-5B26-5345-BDE1-A8C02EE01D7C}"/>
              </a:ext>
            </a:extLst>
          </p:cNvPr>
          <p:cNvSpPr>
            <a:spLocks noGrp="1"/>
          </p:cNvSpPr>
          <p:nvPr>
            <p:ph type="body" idx="16" hasCustomPrompt="1"/>
          </p:nvPr>
        </p:nvSpPr>
        <p:spPr>
          <a:xfrm>
            <a:off x="1371600" y="6400802"/>
            <a:ext cx="10424160" cy="365760"/>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spc="0" baseline="0">
                <a:solidFill>
                  <a:schemeClr val="accent6">
                    <a:lumMod val="60000"/>
                    <a:lumOff val="40000"/>
                  </a:schemeClr>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Footnotes </a:t>
            </a:r>
          </a:p>
        </p:txBody>
      </p:sp>
    </p:spTree>
    <p:custDataLst>
      <p:tags r:id="rId1"/>
    </p:custDataLst>
    <p:extLst>
      <p:ext uri="{BB962C8B-B14F-4D97-AF65-F5344CB8AC3E}">
        <p14:creationId xmlns:p14="http://schemas.microsoft.com/office/powerpoint/2010/main" val="28265050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Left Title / Title-Subtitl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685800"/>
            <a:ext cx="5372101" cy="2743197"/>
          </a:xfrm>
          <a:prstGeom prst="rect">
            <a:avLst/>
          </a:prstGeom>
        </p:spPr>
        <p:txBody>
          <a:bodyPr lIns="0" anchor="b">
            <a:noAutofit/>
          </a:bodyPr>
          <a:lstStyle>
            <a:lvl1pPr>
              <a:defRPr sz="3200" b="0" cap="none" spc="0" baseline="0">
                <a:solidFill>
                  <a:schemeClr val="bg2"/>
                </a:solidFill>
              </a:defRPr>
            </a:lvl1pPr>
          </a:lstStyle>
          <a:p>
            <a:r>
              <a:rPr lang="en-US"/>
              <a:t>Click to edit Master title</a:t>
            </a:r>
          </a:p>
        </p:txBody>
      </p:sp>
      <p:sp>
        <p:nvSpPr>
          <p:cNvPr id="3" name="Subtitle 2"/>
          <p:cNvSpPr>
            <a:spLocks noGrp="1"/>
          </p:cNvSpPr>
          <p:nvPr>
            <p:ph type="subTitle" idx="1"/>
          </p:nvPr>
        </p:nvSpPr>
        <p:spPr>
          <a:xfrm>
            <a:off x="609602" y="3543300"/>
            <a:ext cx="5372100" cy="2400300"/>
          </a:xfrm>
          <a:prstGeom prst="rect">
            <a:avLst/>
          </a:prstGeom>
        </p:spPr>
        <p:txBody>
          <a:bodyPr lIns="0" anchor="t">
            <a:noAutofit/>
          </a:bodyPr>
          <a:lstStyle>
            <a:lvl1pPr marL="0" indent="0" algn="l">
              <a:lnSpc>
                <a:spcPct val="110000"/>
              </a:lnSpc>
              <a:buNone/>
              <a:defRPr sz="1600" b="0" i="0" spc="0" baseline="0">
                <a:solidFill>
                  <a:schemeClr val="bg2"/>
                </a:solidFill>
                <a:latin typeface="+mn-lt"/>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a:t>
            </a:r>
          </a:p>
        </p:txBody>
      </p:sp>
      <p:cxnSp>
        <p:nvCxnSpPr>
          <p:cNvPr id="5" name="Straight Connector 4">
            <a:extLst>
              <a:ext uri="{FF2B5EF4-FFF2-40B4-BE49-F238E27FC236}">
                <a16:creationId xmlns:a16="http://schemas.microsoft.com/office/drawing/2014/main" id="{AF3A819B-EB9A-DF45-B5A0-FAFC0B788A9E}"/>
              </a:ext>
            </a:extLst>
          </p:cNvPr>
          <p:cNvCxnSpPr>
            <a:cxnSpLocks/>
          </p:cNvCxnSpPr>
          <p:nvPr userDrawn="1"/>
        </p:nvCxnSpPr>
        <p:spPr>
          <a:xfrm>
            <a:off x="609602" y="3470284"/>
            <a:ext cx="537210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985320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ft Titl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685800"/>
            <a:ext cx="5372101" cy="2743197"/>
          </a:xfrm>
          <a:prstGeom prst="rect">
            <a:avLst/>
          </a:prstGeom>
        </p:spPr>
        <p:txBody>
          <a:bodyPr lIns="0" anchor="b">
            <a:noAutofit/>
          </a:bodyPr>
          <a:lstStyle>
            <a:lvl1pPr>
              <a:defRPr sz="3200" b="0" cap="none" spc="0" baseline="0">
                <a:solidFill>
                  <a:schemeClr val="bg2"/>
                </a:solidFill>
              </a:defRPr>
            </a:lvl1pPr>
          </a:lstStyle>
          <a:p>
            <a:r>
              <a:rPr lang="en-US"/>
              <a:t>Click to edit Master title</a:t>
            </a:r>
          </a:p>
        </p:txBody>
      </p:sp>
      <p:cxnSp>
        <p:nvCxnSpPr>
          <p:cNvPr id="4" name="Straight Connector 3">
            <a:extLst>
              <a:ext uri="{FF2B5EF4-FFF2-40B4-BE49-F238E27FC236}">
                <a16:creationId xmlns:a16="http://schemas.microsoft.com/office/drawing/2014/main" id="{FF3400B0-850D-464B-9586-DC7BC73E63E6}"/>
              </a:ext>
            </a:extLst>
          </p:cNvPr>
          <p:cNvCxnSpPr>
            <a:cxnSpLocks/>
          </p:cNvCxnSpPr>
          <p:nvPr userDrawn="1"/>
        </p:nvCxnSpPr>
        <p:spPr>
          <a:xfrm>
            <a:off x="609602" y="3470284"/>
            <a:ext cx="537210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34497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entere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0B2F-350E-4243-B16E-C24DC2AB6B52}"/>
              </a:ext>
            </a:extLst>
          </p:cNvPr>
          <p:cNvSpPr>
            <a:spLocks noGrp="1"/>
          </p:cNvSpPr>
          <p:nvPr>
            <p:ph type="ctrTitle"/>
          </p:nvPr>
        </p:nvSpPr>
        <p:spPr>
          <a:xfrm>
            <a:off x="608013" y="1600200"/>
            <a:ext cx="10972801" cy="3124200"/>
          </a:xfrm>
          <a:prstGeom prst="rect">
            <a:avLst/>
          </a:prstGeom>
        </p:spPr>
        <p:txBody>
          <a:bodyPr anchor="ctr">
            <a:noAutofit/>
          </a:bodyPr>
          <a:lstStyle>
            <a:lvl1pPr algn="ctr">
              <a:lnSpc>
                <a:spcPct val="90000"/>
              </a:lnSpc>
              <a:defRPr sz="3200" cap="none" spc="0" baseline="0">
                <a:solidFill>
                  <a:schemeClr val="bg2"/>
                </a:solidFill>
              </a:defRPr>
            </a:lvl1pPr>
          </a:lstStyle>
          <a:p>
            <a:r>
              <a:rPr lang="en-US"/>
              <a:t>Click to edit Master title</a:t>
            </a:r>
          </a:p>
        </p:txBody>
      </p:sp>
    </p:spTree>
    <p:custDataLst>
      <p:tags r:id="rId1"/>
    </p:custDataLst>
    <p:extLst>
      <p:ext uri="{BB962C8B-B14F-4D97-AF65-F5344CB8AC3E}">
        <p14:creationId xmlns:p14="http://schemas.microsoft.com/office/powerpoint/2010/main" val="12379294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2B7FC52-95C2-AA42-E137-A0F978841B56}"/>
              </a:ext>
            </a:extLst>
          </p:cNvPr>
          <p:cNvCxnSpPr>
            <a:cxnSpLocks/>
          </p:cNvCxnSpPr>
          <p:nvPr userDrawn="1"/>
        </p:nvCxnSpPr>
        <p:spPr>
          <a:xfrm>
            <a:off x="609600" y="825795"/>
            <a:ext cx="10972800"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753311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Right Title-subtitle">
    <p:spTree>
      <p:nvGrpSpPr>
        <p:cNvPr id="1" name=""/>
        <p:cNvGrpSpPr/>
        <p:nvPr/>
      </p:nvGrpSpPr>
      <p:grpSpPr>
        <a:xfrm>
          <a:off x="0" y="0"/>
          <a:ext cx="0" cy="0"/>
          <a:chOff x="0" y="0"/>
          <a:chExt cx="0" cy="0"/>
        </a:xfrm>
      </p:grpSpPr>
      <p:sp>
        <p:nvSpPr>
          <p:cNvPr id="2" name="Title 1"/>
          <p:cNvSpPr>
            <a:spLocks noGrp="1"/>
          </p:cNvSpPr>
          <p:nvPr>
            <p:ph type="ctrTitle"/>
          </p:nvPr>
        </p:nvSpPr>
        <p:spPr>
          <a:xfrm>
            <a:off x="6210298" y="1028697"/>
            <a:ext cx="5372101" cy="2400300"/>
          </a:xfrm>
          <a:prstGeom prst="rect">
            <a:avLst/>
          </a:prstGeom>
        </p:spPr>
        <p:txBody>
          <a:bodyPr lIns="0" anchor="b">
            <a:noAutofit/>
          </a:bodyPr>
          <a:lstStyle>
            <a:lvl1pPr>
              <a:defRPr sz="3200" b="0" cap="none" spc="0"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6210300" y="3543300"/>
            <a:ext cx="5372100" cy="2400300"/>
          </a:xfrm>
          <a:prstGeom prst="rect">
            <a:avLst/>
          </a:prstGeom>
        </p:spPr>
        <p:txBody>
          <a:bodyPr lIns="0" anchor="t">
            <a:noAutofit/>
          </a:bodyPr>
          <a:lstStyle>
            <a:lvl1pPr marL="0" indent="0" algn="l">
              <a:lnSpc>
                <a:spcPct val="110000"/>
              </a:lnSpc>
              <a:buNone/>
              <a:defRPr sz="1600" b="0" i="0" spc="0" baseline="0">
                <a:solidFill>
                  <a:schemeClr val="tx2"/>
                </a:solidFill>
                <a:latin typeface="+mn-lt"/>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6" name="Straight Connector 5">
            <a:extLst>
              <a:ext uri="{FF2B5EF4-FFF2-40B4-BE49-F238E27FC236}">
                <a16:creationId xmlns:a16="http://schemas.microsoft.com/office/drawing/2014/main" id="{C58730C8-AAB2-E44F-AF18-517A0785BF3A}"/>
              </a:ext>
            </a:extLst>
          </p:cNvPr>
          <p:cNvCxnSpPr>
            <a:cxnSpLocks/>
          </p:cNvCxnSpPr>
          <p:nvPr/>
        </p:nvCxnSpPr>
        <p:spPr>
          <a:xfrm>
            <a:off x="6210300" y="3470284"/>
            <a:ext cx="5372100"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92A873B-6295-F12C-A361-4FEDC768B84D}"/>
              </a:ext>
            </a:extLst>
          </p:cNvPr>
          <p:cNvCxnSpPr>
            <a:cxnSpLocks/>
          </p:cNvCxnSpPr>
          <p:nvPr userDrawn="1"/>
        </p:nvCxnSpPr>
        <p:spPr>
          <a:xfrm>
            <a:off x="6210300" y="3470284"/>
            <a:ext cx="5372100"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403983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21B21A-AA53-4A98-8AF6-C0DECAC89B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D1A9604-CC7A-4BB5-8E0C-AD04BFE3028E}"/>
              </a:ext>
            </a:extLst>
          </p:cNvPr>
          <p:cNvSpPr>
            <a:spLocks noGrp="1"/>
          </p:cNvSpPr>
          <p:nvPr>
            <p:ph type="ctrTitle"/>
          </p:nvPr>
        </p:nvSpPr>
        <p:spPr>
          <a:xfrm>
            <a:off x="6096000" y="3087368"/>
            <a:ext cx="5979886" cy="683264"/>
          </a:xfrm>
        </p:spPr>
        <p:txBody>
          <a:bodyPr lIns="91440" tIns="91440" rIns="91440" bIns="91440" anchor="ctr">
            <a:spAutoFit/>
          </a:bodyPr>
          <a:lstStyle>
            <a:lvl1pPr algn="l">
              <a:defRPr sz="3600" b="1" cap="none" baseline="0">
                <a:solidFill>
                  <a:schemeClr val="accent1"/>
                </a:solidFill>
                <a:effectLst/>
              </a:defRPr>
            </a:lvl1pPr>
          </a:lstStyle>
          <a:p>
            <a:r>
              <a:rPr lang="en-US"/>
              <a:t>Click to edit Master title style</a:t>
            </a:r>
          </a:p>
        </p:txBody>
      </p:sp>
      <p:sp>
        <p:nvSpPr>
          <p:cNvPr id="3" name="Subtitle 2">
            <a:extLst>
              <a:ext uri="{FF2B5EF4-FFF2-40B4-BE49-F238E27FC236}">
                <a16:creationId xmlns:a16="http://schemas.microsoft.com/office/drawing/2014/main" id="{A871F9A7-7B35-0876-42D5-71D6E798BBB6}"/>
              </a:ext>
            </a:extLst>
          </p:cNvPr>
          <p:cNvSpPr>
            <a:spLocks noGrp="1"/>
          </p:cNvSpPr>
          <p:nvPr>
            <p:ph type="subTitle" idx="1"/>
          </p:nvPr>
        </p:nvSpPr>
        <p:spPr>
          <a:xfrm>
            <a:off x="6210300" y="3770632"/>
            <a:ext cx="5372100" cy="2172968"/>
          </a:xfrm>
          <a:prstGeom prst="rect">
            <a:avLst/>
          </a:prstGeom>
        </p:spPr>
        <p:txBody>
          <a:bodyPr lIns="0" anchor="t">
            <a:noAutofit/>
          </a:bodyPr>
          <a:lstStyle>
            <a:lvl1pPr marL="0" indent="0" algn="l">
              <a:lnSpc>
                <a:spcPct val="110000"/>
              </a:lnSpc>
              <a:buNone/>
              <a:defRPr sz="1600" b="0" i="0" spc="0" baseline="0">
                <a:solidFill>
                  <a:schemeClr val="tx2"/>
                </a:solidFill>
                <a:latin typeface="+mn-lt"/>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TextBox 5">
            <a:extLst>
              <a:ext uri="{FF2B5EF4-FFF2-40B4-BE49-F238E27FC236}">
                <a16:creationId xmlns:a16="http://schemas.microsoft.com/office/drawing/2014/main" id="{06E35E35-D189-D528-3CB3-6AA7F1453885}"/>
              </a:ext>
            </a:extLst>
          </p:cNvPr>
          <p:cNvSpPr txBox="1"/>
          <p:nvPr userDrawn="1"/>
        </p:nvSpPr>
        <p:spPr>
          <a:xfrm>
            <a:off x="0" y="6642556"/>
            <a:ext cx="1029419" cy="215444"/>
          </a:xfrm>
          <a:prstGeom prst="rect">
            <a:avLst/>
          </a:prstGeom>
          <a:noFill/>
        </p:spPr>
        <p:txBody>
          <a:bodyPr wrap="square" rtlCol="0">
            <a:spAutoFit/>
          </a:bodyPr>
          <a:lstStyle/>
          <a:p>
            <a:pPr algn="l"/>
            <a:r>
              <a:rPr lang="en-US" sz="800" dirty="0"/>
              <a:t>CEM0008.02</a:t>
            </a:r>
          </a:p>
        </p:txBody>
      </p:sp>
    </p:spTree>
    <p:custDataLst>
      <p:tags r:id="rId1"/>
    </p:custDataLst>
    <p:extLst>
      <p:ext uri="{BB962C8B-B14F-4D97-AF65-F5344CB8AC3E}">
        <p14:creationId xmlns:p14="http://schemas.microsoft.com/office/powerpoint/2010/main" val="35162271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Image 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6DFF58-0145-6686-031C-898D0205C727}"/>
              </a:ext>
            </a:extLst>
          </p:cNvPr>
          <p:cNvSpPr/>
          <p:nvPr userDrawn="1"/>
        </p:nvSpPr>
        <p:spPr>
          <a:xfrm>
            <a:off x="6096000"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821B21A-AA53-4A98-8AF6-C0DECAC89B0D}"/>
              </a:ext>
            </a:extLst>
          </p:cNvPr>
          <p:cNvPicPr>
            <a:picLocks noChangeAspect="1"/>
          </p:cNvPicPr>
          <p:nvPr userDrawn="1"/>
        </p:nvPicPr>
        <p:blipFill>
          <a:blip r:embed="rId3">
            <a:extLst>
              <a:ext uri="{28A0092B-C50C-407E-A947-70E740481C1C}">
                <a14:useLocalDpi xmlns:a14="http://schemas.microsoft.com/office/drawing/2010/main" val="0"/>
              </a:ext>
            </a:extLst>
          </a:blip>
          <a:srcRect r="50000"/>
          <a:stretch/>
        </p:blipFill>
        <p:spPr>
          <a:xfrm>
            <a:off x="0" y="0"/>
            <a:ext cx="6096000" cy="6858000"/>
          </a:xfrm>
          <a:prstGeom prst="rect">
            <a:avLst/>
          </a:prstGeom>
        </p:spPr>
      </p:pic>
      <p:sp>
        <p:nvSpPr>
          <p:cNvPr id="5" name="Text Placeholder 2">
            <a:extLst>
              <a:ext uri="{FF2B5EF4-FFF2-40B4-BE49-F238E27FC236}">
                <a16:creationId xmlns:a16="http://schemas.microsoft.com/office/drawing/2014/main" id="{157C713E-EA49-B7FE-7A0F-CABB5E4D0825}"/>
              </a:ext>
            </a:extLst>
          </p:cNvPr>
          <p:cNvSpPr>
            <a:spLocks noGrp="1"/>
          </p:cNvSpPr>
          <p:nvPr>
            <p:ph type="body" idx="14" hasCustomPrompt="1"/>
          </p:nvPr>
        </p:nvSpPr>
        <p:spPr>
          <a:xfrm>
            <a:off x="7402598" y="1769834"/>
            <a:ext cx="3562350" cy="3610240"/>
          </a:xfrm>
          <a:prstGeom prst="rect">
            <a:avLst/>
          </a:prstGeom>
        </p:spPr>
        <p:txBody>
          <a:bodyPr lIns="0" tIns="0" rIns="0" bIns="0">
            <a:noAutofit/>
          </a:bodyPr>
          <a:lstStyle>
            <a:lvl1pPr marL="0" marR="0" indent="0" algn="ctr" defTabSz="1018824" rtl="0" eaLnBrk="1" fontAlgn="auto" latinLnBrk="0" hangingPunct="1">
              <a:lnSpc>
                <a:spcPct val="110000"/>
              </a:lnSpc>
              <a:spcBef>
                <a:spcPts val="1000"/>
              </a:spcBef>
              <a:spcAft>
                <a:spcPts val="0"/>
              </a:spcAft>
              <a:buClrTx/>
              <a:buSzTx/>
              <a:buFont typeface="Arial" pitchFamily="34" charset="0"/>
              <a:buNone/>
              <a:tabLst/>
              <a:defRPr sz="2400" b="0" spc="0" baseline="0">
                <a:solidFill>
                  <a:schemeClr val="tx1"/>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Edit Master text styles</a:t>
            </a:r>
          </a:p>
        </p:txBody>
      </p:sp>
      <p:cxnSp>
        <p:nvCxnSpPr>
          <p:cNvPr id="6" name="Straight Connector 5">
            <a:extLst>
              <a:ext uri="{FF2B5EF4-FFF2-40B4-BE49-F238E27FC236}">
                <a16:creationId xmlns:a16="http://schemas.microsoft.com/office/drawing/2014/main" id="{309897D1-46B4-EE9B-4F8A-DFB249C3727A}"/>
              </a:ext>
            </a:extLst>
          </p:cNvPr>
          <p:cNvCxnSpPr/>
          <p:nvPr userDrawn="1"/>
        </p:nvCxnSpPr>
        <p:spPr>
          <a:xfrm>
            <a:off x="8581112" y="1419408"/>
            <a:ext cx="120532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 Placeholder 15">
            <a:extLst>
              <a:ext uri="{FF2B5EF4-FFF2-40B4-BE49-F238E27FC236}">
                <a16:creationId xmlns:a16="http://schemas.microsoft.com/office/drawing/2014/main" id="{2517C0E0-12BA-8FFF-3409-E8FB2236F3FB}"/>
              </a:ext>
            </a:extLst>
          </p:cNvPr>
          <p:cNvSpPr>
            <a:spLocks noGrp="1"/>
          </p:cNvSpPr>
          <p:nvPr>
            <p:ph type="body" sz="quarter" idx="35" hasCustomPrompt="1"/>
          </p:nvPr>
        </p:nvSpPr>
        <p:spPr>
          <a:xfrm>
            <a:off x="6709349" y="326252"/>
            <a:ext cx="4948847" cy="880806"/>
          </a:xfrm>
          <a:prstGeom prst="rect">
            <a:avLst/>
          </a:prstGeom>
        </p:spPr>
        <p:txBody>
          <a:bodyPr/>
          <a:lstStyle>
            <a:lvl1pPr algn="ctr">
              <a:defRPr sz="3200">
                <a:solidFill>
                  <a:schemeClr val="tx1"/>
                </a:solidFill>
              </a:defRPr>
            </a:lvl1pPr>
          </a:lstStyle>
          <a:p>
            <a:r>
              <a:rPr lang="en-US"/>
              <a:t>Click to edit</a:t>
            </a:r>
            <a:br>
              <a:rPr lang="en-US"/>
            </a:br>
            <a:r>
              <a:rPr lang="en-US"/>
              <a:t>Master title style</a:t>
            </a:r>
          </a:p>
        </p:txBody>
      </p:sp>
      <p:sp>
        <p:nvSpPr>
          <p:cNvPr id="2" name="TextBox 1">
            <a:extLst>
              <a:ext uri="{FF2B5EF4-FFF2-40B4-BE49-F238E27FC236}">
                <a16:creationId xmlns:a16="http://schemas.microsoft.com/office/drawing/2014/main" id="{F692D62E-45E3-912D-8790-E32D234EC77D}"/>
              </a:ext>
            </a:extLst>
          </p:cNvPr>
          <p:cNvSpPr txBox="1"/>
          <p:nvPr userDrawn="1"/>
        </p:nvSpPr>
        <p:spPr>
          <a:xfrm>
            <a:off x="0" y="6642556"/>
            <a:ext cx="1029419" cy="215444"/>
          </a:xfrm>
          <a:prstGeom prst="rect">
            <a:avLst/>
          </a:prstGeom>
          <a:noFill/>
        </p:spPr>
        <p:txBody>
          <a:bodyPr wrap="square" rtlCol="0">
            <a:spAutoFit/>
          </a:bodyPr>
          <a:lstStyle/>
          <a:p>
            <a:pPr algn="l"/>
            <a:r>
              <a:rPr lang="en-US" sz="800" dirty="0"/>
              <a:t>CEM0008.02</a:t>
            </a:r>
          </a:p>
        </p:txBody>
      </p:sp>
    </p:spTree>
    <p:custDataLst>
      <p:tags r:id="rId1"/>
    </p:custDataLst>
    <p:extLst>
      <p:ext uri="{BB962C8B-B14F-4D97-AF65-F5344CB8AC3E}">
        <p14:creationId xmlns:p14="http://schemas.microsoft.com/office/powerpoint/2010/main" val="3499462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left - photo righ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0375AF0-0A81-90B9-C42B-03B97B1D9803}"/>
              </a:ext>
            </a:extLst>
          </p:cNvPr>
          <p:cNvSpPr>
            <a:spLocks noGrp="1"/>
          </p:cNvSpPr>
          <p:nvPr>
            <p:ph type="pic" sz="quarter" idx="36"/>
          </p:nvPr>
        </p:nvSpPr>
        <p:spPr>
          <a:xfrm>
            <a:off x="6096000" y="660400"/>
            <a:ext cx="5513388" cy="5141913"/>
          </a:xfrm>
          <a:prstGeom prst="rect">
            <a:avLst/>
          </a:prstGeom>
        </p:spPr>
        <p:txBody>
          <a:bodyPr/>
          <a:lstStyle/>
          <a:p>
            <a:endParaRPr lang="en-US"/>
          </a:p>
        </p:txBody>
      </p:sp>
      <p:sp>
        <p:nvSpPr>
          <p:cNvPr id="3" name="Text Placeholder 2">
            <a:extLst>
              <a:ext uri="{FF2B5EF4-FFF2-40B4-BE49-F238E27FC236}">
                <a16:creationId xmlns:a16="http://schemas.microsoft.com/office/drawing/2014/main" id="{1F6C9FC5-02FD-CAB0-C454-452BF828A316}"/>
              </a:ext>
            </a:extLst>
          </p:cNvPr>
          <p:cNvSpPr>
            <a:spLocks noGrp="1"/>
          </p:cNvSpPr>
          <p:nvPr>
            <p:ph type="body" idx="14" hasCustomPrompt="1"/>
          </p:nvPr>
        </p:nvSpPr>
        <p:spPr>
          <a:xfrm>
            <a:off x="1276350" y="1368061"/>
            <a:ext cx="3562350" cy="4173767"/>
          </a:xfrm>
          <a:prstGeom prst="rect">
            <a:avLst/>
          </a:prstGeom>
        </p:spPr>
        <p:txBody>
          <a:bodyPr lIns="0" tIns="0" rIns="0" bIns="0">
            <a:noAutofit/>
          </a:bodyPr>
          <a:lstStyle>
            <a:lvl1pPr marL="0" marR="0" indent="0" algn="ctr" defTabSz="1018824" rtl="0" eaLnBrk="1" fontAlgn="auto" latinLnBrk="0" hangingPunct="1">
              <a:lnSpc>
                <a:spcPct val="110000"/>
              </a:lnSpc>
              <a:spcBef>
                <a:spcPts val="1000"/>
              </a:spcBef>
              <a:spcAft>
                <a:spcPts val="0"/>
              </a:spcAft>
              <a:buClrTx/>
              <a:buSzTx/>
              <a:buFont typeface="Arial" pitchFamily="34" charset="0"/>
              <a:buNone/>
              <a:tabLst/>
              <a:defRPr sz="1400" b="0" spc="0" baseline="0">
                <a:solidFill>
                  <a:schemeClr val="tx2"/>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Edit Master text styles</a:t>
            </a:r>
          </a:p>
        </p:txBody>
      </p:sp>
      <p:sp>
        <p:nvSpPr>
          <p:cNvPr id="4" name="Text Placeholder 2">
            <a:extLst>
              <a:ext uri="{FF2B5EF4-FFF2-40B4-BE49-F238E27FC236}">
                <a16:creationId xmlns:a16="http://schemas.microsoft.com/office/drawing/2014/main" id="{015447B3-A9D0-2837-AEEA-09B154046D73}"/>
              </a:ext>
            </a:extLst>
          </p:cNvPr>
          <p:cNvSpPr>
            <a:spLocks noGrp="1"/>
          </p:cNvSpPr>
          <p:nvPr>
            <p:ph type="body" idx="16" hasCustomPrompt="1"/>
          </p:nvPr>
        </p:nvSpPr>
        <p:spPr>
          <a:xfrm>
            <a:off x="1371600" y="6400800"/>
            <a:ext cx="10424160" cy="365760"/>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spc="0" baseline="0">
                <a:solidFill>
                  <a:schemeClr val="accent6">
                    <a:lumMod val="60000"/>
                    <a:lumOff val="40000"/>
                  </a:schemeClr>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Footnotes</a:t>
            </a:r>
          </a:p>
        </p:txBody>
      </p:sp>
      <p:cxnSp>
        <p:nvCxnSpPr>
          <p:cNvPr id="5" name="Straight Connector 4">
            <a:extLst>
              <a:ext uri="{FF2B5EF4-FFF2-40B4-BE49-F238E27FC236}">
                <a16:creationId xmlns:a16="http://schemas.microsoft.com/office/drawing/2014/main" id="{3E564995-C4F0-1DF8-750A-57B00C87B964}"/>
              </a:ext>
            </a:extLst>
          </p:cNvPr>
          <p:cNvCxnSpPr/>
          <p:nvPr userDrawn="1"/>
        </p:nvCxnSpPr>
        <p:spPr>
          <a:xfrm>
            <a:off x="2454864" y="1017636"/>
            <a:ext cx="120532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 Placeholder 15">
            <a:extLst>
              <a:ext uri="{FF2B5EF4-FFF2-40B4-BE49-F238E27FC236}">
                <a16:creationId xmlns:a16="http://schemas.microsoft.com/office/drawing/2014/main" id="{F2C47C12-8F21-A481-89DF-EDC1BFDF6DCE}"/>
              </a:ext>
            </a:extLst>
          </p:cNvPr>
          <p:cNvSpPr>
            <a:spLocks noGrp="1"/>
          </p:cNvSpPr>
          <p:nvPr>
            <p:ph type="body" sz="quarter" idx="35" hasCustomPrompt="1"/>
          </p:nvPr>
        </p:nvSpPr>
        <p:spPr>
          <a:xfrm>
            <a:off x="583101" y="326252"/>
            <a:ext cx="4948847" cy="382587"/>
          </a:xfrm>
          <a:prstGeom prst="rect">
            <a:avLst/>
          </a:prstGeom>
        </p:spPr>
        <p:txBody>
          <a:bodyPr/>
          <a:lstStyle>
            <a:lvl1pPr algn="ctr">
              <a:defRPr sz="2800">
                <a:solidFill>
                  <a:schemeClr val="tx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22330197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line title left - image righ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0375AF0-0A81-90B9-C42B-03B97B1D9803}"/>
              </a:ext>
            </a:extLst>
          </p:cNvPr>
          <p:cNvSpPr>
            <a:spLocks noGrp="1"/>
          </p:cNvSpPr>
          <p:nvPr>
            <p:ph type="pic" sz="quarter" idx="36"/>
          </p:nvPr>
        </p:nvSpPr>
        <p:spPr>
          <a:xfrm>
            <a:off x="6096000" y="660400"/>
            <a:ext cx="5513388" cy="5141913"/>
          </a:xfrm>
          <a:prstGeom prst="rect">
            <a:avLst/>
          </a:prstGeom>
        </p:spPr>
        <p:txBody>
          <a:bodyPr/>
          <a:lstStyle/>
          <a:p>
            <a:endParaRPr lang="en-US"/>
          </a:p>
        </p:txBody>
      </p:sp>
      <p:sp>
        <p:nvSpPr>
          <p:cNvPr id="3" name="Text Placeholder 2">
            <a:extLst>
              <a:ext uri="{FF2B5EF4-FFF2-40B4-BE49-F238E27FC236}">
                <a16:creationId xmlns:a16="http://schemas.microsoft.com/office/drawing/2014/main" id="{1F6C9FC5-02FD-CAB0-C454-452BF828A316}"/>
              </a:ext>
            </a:extLst>
          </p:cNvPr>
          <p:cNvSpPr>
            <a:spLocks noGrp="1"/>
          </p:cNvSpPr>
          <p:nvPr>
            <p:ph type="body" idx="14" hasCustomPrompt="1"/>
          </p:nvPr>
        </p:nvSpPr>
        <p:spPr>
          <a:xfrm>
            <a:off x="583102" y="1666597"/>
            <a:ext cx="4948846" cy="4173767"/>
          </a:xfrm>
          <a:prstGeom prst="rect">
            <a:avLst/>
          </a:prstGeom>
        </p:spPr>
        <p:txBody>
          <a:bodyPr lIns="0" tIns="0" rIns="0" bIns="0">
            <a:noAutofit/>
          </a:bodyPr>
          <a:lstStyle>
            <a:lvl1pPr marL="0" marR="0" indent="0" algn="ctr" defTabSz="1018824" rtl="0" eaLnBrk="1" fontAlgn="auto" latinLnBrk="0" hangingPunct="1">
              <a:lnSpc>
                <a:spcPct val="110000"/>
              </a:lnSpc>
              <a:spcBef>
                <a:spcPts val="1000"/>
              </a:spcBef>
              <a:spcAft>
                <a:spcPts val="0"/>
              </a:spcAft>
              <a:buClrTx/>
              <a:buSzTx/>
              <a:buFont typeface="Arial" pitchFamily="34" charset="0"/>
              <a:buNone/>
              <a:tabLst/>
              <a:defRPr sz="1400" b="0" spc="0" baseline="0">
                <a:solidFill>
                  <a:schemeClr val="tx2"/>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Edit Master text styles</a:t>
            </a:r>
          </a:p>
        </p:txBody>
      </p:sp>
      <p:sp>
        <p:nvSpPr>
          <p:cNvPr id="4" name="Text Placeholder 2">
            <a:extLst>
              <a:ext uri="{FF2B5EF4-FFF2-40B4-BE49-F238E27FC236}">
                <a16:creationId xmlns:a16="http://schemas.microsoft.com/office/drawing/2014/main" id="{015447B3-A9D0-2837-AEEA-09B154046D73}"/>
              </a:ext>
            </a:extLst>
          </p:cNvPr>
          <p:cNvSpPr>
            <a:spLocks noGrp="1"/>
          </p:cNvSpPr>
          <p:nvPr>
            <p:ph type="body" idx="16" hasCustomPrompt="1"/>
          </p:nvPr>
        </p:nvSpPr>
        <p:spPr>
          <a:xfrm>
            <a:off x="1371600" y="6400800"/>
            <a:ext cx="10424160" cy="365760"/>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spc="0" baseline="0">
                <a:solidFill>
                  <a:schemeClr val="accent6">
                    <a:lumMod val="60000"/>
                    <a:lumOff val="40000"/>
                  </a:schemeClr>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Footnotes</a:t>
            </a:r>
          </a:p>
        </p:txBody>
      </p:sp>
      <p:cxnSp>
        <p:nvCxnSpPr>
          <p:cNvPr id="5" name="Straight Connector 4">
            <a:extLst>
              <a:ext uri="{FF2B5EF4-FFF2-40B4-BE49-F238E27FC236}">
                <a16:creationId xmlns:a16="http://schemas.microsoft.com/office/drawing/2014/main" id="{3E564995-C4F0-1DF8-750A-57B00C87B964}"/>
              </a:ext>
            </a:extLst>
          </p:cNvPr>
          <p:cNvCxnSpPr/>
          <p:nvPr userDrawn="1"/>
        </p:nvCxnSpPr>
        <p:spPr>
          <a:xfrm>
            <a:off x="2454863" y="1293682"/>
            <a:ext cx="120532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 Placeholder 15">
            <a:extLst>
              <a:ext uri="{FF2B5EF4-FFF2-40B4-BE49-F238E27FC236}">
                <a16:creationId xmlns:a16="http://schemas.microsoft.com/office/drawing/2014/main" id="{F2C47C12-8F21-A481-89DF-EDC1BFDF6DCE}"/>
              </a:ext>
            </a:extLst>
          </p:cNvPr>
          <p:cNvSpPr>
            <a:spLocks noGrp="1"/>
          </p:cNvSpPr>
          <p:nvPr>
            <p:ph type="body" sz="quarter" idx="35" hasCustomPrompt="1"/>
          </p:nvPr>
        </p:nvSpPr>
        <p:spPr>
          <a:xfrm>
            <a:off x="583101" y="326252"/>
            <a:ext cx="4948847" cy="798118"/>
          </a:xfrm>
          <a:prstGeom prst="rect">
            <a:avLst/>
          </a:prstGeom>
        </p:spPr>
        <p:txBody>
          <a:bodyPr/>
          <a:lstStyle>
            <a:lvl1pPr algn="ctr">
              <a:defRPr sz="2800">
                <a:solidFill>
                  <a:schemeClr val="tx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10959174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alf-half image righ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0375AF0-0A81-90B9-C42B-03B97B1D9803}"/>
              </a:ext>
            </a:extLst>
          </p:cNvPr>
          <p:cNvSpPr>
            <a:spLocks noGrp="1"/>
          </p:cNvSpPr>
          <p:nvPr>
            <p:ph type="pic" sz="quarter" idx="36"/>
          </p:nvPr>
        </p:nvSpPr>
        <p:spPr>
          <a:xfrm>
            <a:off x="6096000" y="0"/>
            <a:ext cx="6096000" cy="6858000"/>
          </a:xfrm>
          <a:prstGeom prst="rect">
            <a:avLst/>
          </a:prstGeom>
        </p:spPr>
        <p:txBody>
          <a:bodyPr/>
          <a:lstStyle/>
          <a:p>
            <a:endParaRPr lang="en-US"/>
          </a:p>
        </p:txBody>
      </p:sp>
      <p:sp>
        <p:nvSpPr>
          <p:cNvPr id="3" name="Text Placeholder 2">
            <a:extLst>
              <a:ext uri="{FF2B5EF4-FFF2-40B4-BE49-F238E27FC236}">
                <a16:creationId xmlns:a16="http://schemas.microsoft.com/office/drawing/2014/main" id="{1F6C9FC5-02FD-CAB0-C454-452BF828A316}"/>
              </a:ext>
            </a:extLst>
          </p:cNvPr>
          <p:cNvSpPr>
            <a:spLocks noGrp="1"/>
          </p:cNvSpPr>
          <p:nvPr>
            <p:ph type="body" idx="14" hasCustomPrompt="1"/>
          </p:nvPr>
        </p:nvSpPr>
        <p:spPr>
          <a:xfrm>
            <a:off x="583102" y="1666597"/>
            <a:ext cx="4948846" cy="4173767"/>
          </a:xfrm>
          <a:prstGeom prst="rect">
            <a:avLst/>
          </a:prstGeom>
        </p:spPr>
        <p:txBody>
          <a:bodyPr lIns="0" tIns="0" rIns="0" bIns="0">
            <a:noAutofit/>
          </a:bodyPr>
          <a:lstStyle>
            <a:lvl1pPr marL="0" marR="0" indent="0" algn="ctr" defTabSz="1018824" rtl="0" eaLnBrk="1" fontAlgn="auto" latinLnBrk="0" hangingPunct="1">
              <a:lnSpc>
                <a:spcPct val="110000"/>
              </a:lnSpc>
              <a:spcBef>
                <a:spcPts val="1000"/>
              </a:spcBef>
              <a:spcAft>
                <a:spcPts val="0"/>
              </a:spcAft>
              <a:buClrTx/>
              <a:buSzTx/>
              <a:buFont typeface="Arial" pitchFamily="34" charset="0"/>
              <a:buNone/>
              <a:tabLst/>
              <a:defRPr sz="1400" b="0" spc="0" baseline="0">
                <a:solidFill>
                  <a:schemeClr val="tx2"/>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Edit Master text styles</a:t>
            </a:r>
          </a:p>
        </p:txBody>
      </p:sp>
      <p:sp>
        <p:nvSpPr>
          <p:cNvPr id="4" name="Text Placeholder 2">
            <a:extLst>
              <a:ext uri="{FF2B5EF4-FFF2-40B4-BE49-F238E27FC236}">
                <a16:creationId xmlns:a16="http://schemas.microsoft.com/office/drawing/2014/main" id="{015447B3-A9D0-2837-AEEA-09B154046D73}"/>
              </a:ext>
            </a:extLst>
          </p:cNvPr>
          <p:cNvSpPr>
            <a:spLocks noGrp="1"/>
          </p:cNvSpPr>
          <p:nvPr>
            <p:ph type="body" idx="16" hasCustomPrompt="1"/>
          </p:nvPr>
        </p:nvSpPr>
        <p:spPr>
          <a:xfrm>
            <a:off x="1371600" y="6400800"/>
            <a:ext cx="4663440" cy="365760"/>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spc="0" baseline="0">
                <a:solidFill>
                  <a:schemeClr val="accent6">
                    <a:lumMod val="60000"/>
                    <a:lumOff val="40000"/>
                  </a:schemeClr>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Footnotes</a:t>
            </a:r>
          </a:p>
        </p:txBody>
      </p:sp>
      <p:cxnSp>
        <p:nvCxnSpPr>
          <p:cNvPr id="5" name="Straight Connector 4">
            <a:extLst>
              <a:ext uri="{FF2B5EF4-FFF2-40B4-BE49-F238E27FC236}">
                <a16:creationId xmlns:a16="http://schemas.microsoft.com/office/drawing/2014/main" id="{3E564995-C4F0-1DF8-750A-57B00C87B964}"/>
              </a:ext>
            </a:extLst>
          </p:cNvPr>
          <p:cNvCxnSpPr/>
          <p:nvPr userDrawn="1"/>
        </p:nvCxnSpPr>
        <p:spPr>
          <a:xfrm>
            <a:off x="2454863" y="1293682"/>
            <a:ext cx="120532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 Placeholder 15">
            <a:extLst>
              <a:ext uri="{FF2B5EF4-FFF2-40B4-BE49-F238E27FC236}">
                <a16:creationId xmlns:a16="http://schemas.microsoft.com/office/drawing/2014/main" id="{F2C47C12-8F21-A481-89DF-EDC1BFDF6DCE}"/>
              </a:ext>
            </a:extLst>
          </p:cNvPr>
          <p:cNvSpPr>
            <a:spLocks noGrp="1"/>
          </p:cNvSpPr>
          <p:nvPr>
            <p:ph type="body" sz="quarter" idx="35" hasCustomPrompt="1"/>
          </p:nvPr>
        </p:nvSpPr>
        <p:spPr>
          <a:xfrm>
            <a:off x="583101" y="326252"/>
            <a:ext cx="4948847" cy="798118"/>
          </a:xfrm>
          <a:prstGeom prst="rect">
            <a:avLst/>
          </a:prstGeom>
        </p:spPr>
        <p:txBody>
          <a:bodyPr/>
          <a:lstStyle>
            <a:lvl1pPr algn="ctr">
              <a:defRPr sz="2800">
                <a:solidFill>
                  <a:schemeClr val="tx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1393097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E35AE-2DC2-FD42-3DE6-F1BFE0AA363E}"/>
              </a:ext>
            </a:extLst>
          </p:cNvPr>
          <p:cNvSpPr>
            <a:spLocks noGrp="1"/>
          </p:cNvSpPr>
          <p:nvPr>
            <p:ph type="title"/>
          </p:nvPr>
        </p:nvSpPr>
        <p:spPr>
          <a:xfrm>
            <a:off x="609441" y="314235"/>
            <a:ext cx="10969943" cy="437132"/>
          </a:xfrm>
          <a:prstGeom prst="rect">
            <a:avLst/>
          </a:prstGeom>
        </p:spPr>
        <p:txBody>
          <a:bodyPr lIns="0">
            <a:noAutofit/>
          </a:bodyPr>
          <a:lstStyle>
            <a:lvl1pPr>
              <a:defRPr b="0" cap="none" spc="0" baseline="0">
                <a:solidFill>
                  <a:schemeClr val="tx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2851723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Only Cent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C5F05-1387-74CC-6238-9B5DD20DB033}"/>
              </a:ext>
            </a:extLst>
          </p:cNvPr>
          <p:cNvSpPr>
            <a:spLocks noGrp="1"/>
          </p:cNvSpPr>
          <p:nvPr>
            <p:ph type="title"/>
          </p:nvPr>
        </p:nvSpPr>
        <p:spPr>
          <a:xfrm>
            <a:off x="609441" y="314235"/>
            <a:ext cx="10969943" cy="437132"/>
          </a:xfrm>
          <a:prstGeom prst="rect">
            <a:avLst/>
          </a:prstGeom>
        </p:spPr>
        <p:txBody>
          <a:bodyPr lIns="0">
            <a:noAutofit/>
          </a:bodyPr>
          <a:lstStyle>
            <a:lvl1pPr algn="ctr">
              <a:defRPr b="0" cap="none" spc="0" baseline="0">
                <a:solidFill>
                  <a:schemeClr val="tx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1723107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3 - 1/3">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B6212E8-AFAA-6A49-B208-489380AB8600}"/>
              </a:ext>
            </a:extLst>
          </p:cNvPr>
          <p:cNvSpPr>
            <a:spLocks noGrp="1"/>
          </p:cNvSpPr>
          <p:nvPr>
            <p:ph idx="12" hasCustomPrompt="1"/>
          </p:nvPr>
        </p:nvSpPr>
        <p:spPr>
          <a:xfrm>
            <a:off x="7887855" y="1298962"/>
            <a:ext cx="3694546" cy="4441824"/>
          </a:xfrm>
          <a:prstGeom prst="rect">
            <a:avLst/>
          </a:prstGeom>
        </p:spPr>
        <p:txBody>
          <a:bodyPr lIns="0" tIns="91440"/>
          <a:lstStyle>
            <a:lvl1pPr>
              <a:lnSpc>
                <a:spcPct val="110000"/>
              </a:lnSpc>
              <a:defRPr sz="1600" spc="0" baseline="0"/>
            </a:lvl1pPr>
            <a:lvl2pPr>
              <a:lnSpc>
                <a:spcPct val="110000"/>
              </a:lnSpc>
              <a:defRPr sz="1400" spc="0" baseline="0">
                <a:solidFill>
                  <a:schemeClr val="accent6"/>
                </a:solidFill>
              </a:defRPr>
            </a:lvl2pPr>
            <a:lvl3pPr>
              <a:lnSpc>
                <a:spcPct val="110000"/>
              </a:lnSpc>
              <a:defRPr sz="1400" spc="0" baseline="0">
                <a:solidFill>
                  <a:schemeClr val="accent6"/>
                </a:solidFill>
              </a:defRPr>
            </a:lvl3pPr>
            <a:lvl4pPr>
              <a:lnSpc>
                <a:spcPct val="110000"/>
              </a:lnSpc>
              <a:defRPr sz="1200" spc="0" baseline="0">
                <a:solidFill>
                  <a:schemeClr val="accent6"/>
                </a:solidFill>
              </a:defRPr>
            </a:lvl4pPr>
            <a:lvl5pPr>
              <a:lnSpc>
                <a:spcPct val="110000"/>
              </a:lnSpc>
              <a:defRPr sz="1200" spc="0" baseline="0">
                <a:solidFill>
                  <a:schemeClr val="accent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99773233-5E9F-5E4F-8FD1-AD158FF4D3B4}"/>
              </a:ext>
            </a:extLst>
          </p:cNvPr>
          <p:cNvSpPr>
            <a:spLocks noGrp="1"/>
          </p:cNvSpPr>
          <p:nvPr>
            <p:ph type="body" idx="16" hasCustomPrompt="1"/>
          </p:nvPr>
        </p:nvSpPr>
        <p:spPr>
          <a:xfrm>
            <a:off x="1371600" y="6400800"/>
            <a:ext cx="10424160" cy="365760"/>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spc="0" baseline="0">
                <a:solidFill>
                  <a:schemeClr val="accent6">
                    <a:lumMod val="60000"/>
                    <a:lumOff val="40000"/>
                  </a:schemeClr>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Footnotes</a:t>
            </a:r>
          </a:p>
        </p:txBody>
      </p:sp>
      <p:sp>
        <p:nvSpPr>
          <p:cNvPr id="2" name="Title 1">
            <a:extLst>
              <a:ext uri="{FF2B5EF4-FFF2-40B4-BE49-F238E27FC236}">
                <a16:creationId xmlns:a16="http://schemas.microsoft.com/office/drawing/2014/main" id="{08E0D2C0-D7D7-E057-5F7B-AC1731E20A38}"/>
              </a:ext>
            </a:extLst>
          </p:cNvPr>
          <p:cNvSpPr>
            <a:spLocks noGrp="1"/>
          </p:cNvSpPr>
          <p:nvPr>
            <p:ph type="title"/>
          </p:nvPr>
        </p:nvSpPr>
        <p:spPr>
          <a:xfrm>
            <a:off x="609441" y="314235"/>
            <a:ext cx="10969943" cy="437132"/>
          </a:xfrm>
          <a:prstGeom prst="rect">
            <a:avLst/>
          </a:prstGeom>
        </p:spPr>
        <p:txBody>
          <a:bodyPr lIns="0">
            <a:noAutofit/>
          </a:bodyPr>
          <a:lstStyle>
            <a:lvl1pPr algn="ctr">
              <a:defRPr b="0" cap="none" spc="0" baseline="0">
                <a:solidFill>
                  <a:schemeClr val="tx1"/>
                </a:solidFill>
              </a:defRPr>
            </a:lvl1pPr>
          </a:lstStyle>
          <a:p>
            <a:r>
              <a:rPr lang="en-US"/>
              <a:t>Click to edit Master title style</a:t>
            </a:r>
          </a:p>
        </p:txBody>
      </p:sp>
      <p:sp>
        <p:nvSpPr>
          <p:cNvPr id="3" name="Text Placeholder 47">
            <a:extLst>
              <a:ext uri="{FF2B5EF4-FFF2-40B4-BE49-F238E27FC236}">
                <a16:creationId xmlns:a16="http://schemas.microsoft.com/office/drawing/2014/main" id="{7BE5BE3E-1B2F-9988-F389-3B0F9087056B}"/>
              </a:ext>
            </a:extLst>
          </p:cNvPr>
          <p:cNvSpPr>
            <a:spLocks noGrp="1"/>
          </p:cNvSpPr>
          <p:nvPr>
            <p:ph type="body" sz="quarter" idx="13"/>
          </p:nvPr>
        </p:nvSpPr>
        <p:spPr>
          <a:xfrm>
            <a:off x="606425" y="1299751"/>
            <a:ext cx="7056292" cy="4441824"/>
          </a:xfrm>
          <a:prstGeom prst="rect">
            <a:avLst/>
          </a:prstGeom>
        </p:spPr>
        <p:txBody>
          <a:bodyPr lIns="0" tIns="0" rIns="0" bIns="0" anchor="t">
            <a:noAutofit/>
          </a:bodyPr>
          <a:lstStyle>
            <a:lvl2pPr marL="457200" indent="0">
              <a:buFontTx/>
              <a:buNone/>
              <a:defRPr/>
            </a:lvl2pPr>
          </a:lstStyle>
          <a:p>
            <a:pPr marL="628650" lvl="1" indent="-171450">
              <a:lnSpc>
                <a:spcPct val="110000"/>
              </a:lnSpc>
              <a:spcBef>
                <a:spcPts val="0"/>
              </a:spcBef>
              <a:spcAft>
                <a:spcPts val="600"/>
              </a:spcAft>
              <a:buClr>
                <a:srgbClr val="3738C0"/>
              </a:buClr>
              <a:buFont typeface="Arial" panose="020B0604020202020204" pitchFamily="34" charset="0"/>
              <a:buChar char="•"/>
              <a:defRPr/>
            </a:pPr>
            <a:endParaRPr lang="en-US" sz="1600">
              <a:solidFill>
                <a:schemeClr val="tx2"/>
              </a:solidFill>
              <a:latin typeface="Franklin Gothic Book" panose="020B0503020102020204"/>
            </a:endParaRPr>
          </a:p>
        </p:txBody>
      </p:sp>
    </p:spTree>
    <p:custDataLst>
      <p:tags r:id="rId1"/>
    </p:custDataLst>
    <p:extLst>
      <p:ext uri="{BB962C8B-B14F-4D97-AF65-F5344CB8AC3E}">
        <p14:creationId xmlns:p14="http://schemas.microsoft.com/office/powerpoint/2010/main" val="58981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7BE51BE-A372-034E-87D5-216FFD83291C}"/>
              </a:ext>
            </a:extLst>
          </p:cNvPr>
          <p:cNvSpPr>
            <a:spLocks noGrp="1"/>
          </p:cNvSpPr>
          <p:nvPr>
            <p:ph idx="1" hasCustomPrompt="1"/>
          </p:nvPr>
        </p:nvSpPr>
        <p:spPr>
          <a:xfrm>
            <a:off x="609441" y="1298962"/>
            <a:ext cx="5372099" cy="4293456"/>
          </a:xfrm>
          <a:prstGeom prst="rect">
            <a:avLst/>
          </a:prstGeom>
        </p:spPr>
        <p:txBody>
          <a:bodyPr lIns="0" tIns="91440"/>
          <a:lstStyle>
            <a:lvl1pPr>
              <a:lnSpc>
                <a:spcPct val="110000"/>
              </a:lnSpc>
              <a:defRPr sz="1600" spc="0" baseline="0"/>
            </a:lvl1pPr>
            <a:lvl2pPr>
              <a:lnSpc>
                <a:spcPct val="110000"/>
              </a:lnSpc>
              <a:defRPr sz="1400" spc="0" baseline="0">
                <a:solidFill>
                  <a:schemeClr val="accent6"/>
                </a:solidFill>
              </a:defRPr>
            </a:lvl2pPr>
            <a:lvl3pPr>
              <a:lnSpc>
                <a:spcPct val="110000"/>
              </a:lnSpc>
              <a:defRPr sz="1400" spc="0" baseline="0">
                <a:solidFill>
                  <a:schemeClr val="accent6"/>
                </a:solidFill>
              </a:defRPr>
            </a:lvl3pPr>
            <a:lvl4pPr>
              <a:lnSpc>
                <a:spcPct val="110000"/>
              </a:lnSpc>
              <a:defRPr sz="1200" spc="0" baseline="0">
                <a:solidFill>
                  <a:schemeClr val="accent6"/>
                </a:solidFill>
              </a:defRPr>
            </a:lvl4pPr>
            <a:lvl5pPr>
              <a:lnSpc>
                <a:spcPct val="110000"/>
              </a:lnSpc>
              <a:defRPr sz="1200" spc="0" baseline="0">
                <a:solidFill>
                  <a:schemeClr val="accent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EB6212E8-AFAA-6A49-B208-489380AB8600}"/>
              </a:ext>
            </a:extLst>
          </p:cNvPr>
          <p:cNvSpPr>
            <a:spLocks noGrp="1"/>
          </p:cNvSpPr>
          <p:nvPr>
            <p:ph idx="12" hasCustomPrompt="1"/>
          </p:nvPr>
        </p:nvSpPr>
        <p:spPr>
          <a:xfrm>
            <a:off x="6210302" y="1298962"/>
            <a:ext cx="5372099" cy="4293456"/>
          </a:xfrm>
          <a:prstGeom prst="rect">
            <a:avLst/>
          </a:prstGeom>
        </p:spPr>
        <p:txBody>
          <a:bodyPr lIns="0" tIns="91440"/>
          <a:lstStyle>
            <a:lvl1pPr>
              <a:lnSpc>
                <a:spcPct val="110000"/>
              </a:lnSpc>
              <a:defRPr sz="1600" spc="0" baseline="0"/>
            </a:lvl1pPr>
            <a:lvl2pPr>
              <a:lnSpc>
                <a:spcPct val="110000"/>
              </a:lnSpc>
              <a:defRPr sz="1400" spc="0" baseline="0">
                <a:solidFill>
                  <a:schemeClr val="accent6"/>
                </a:solidFill>
              </a:defRPr>
            </a:lvl2pPr>
            <a:lvl3pPr>
              <a:lnSpc>
                <a:spcPct val="110000"/>
              </a:lnSpc>
              <a:defRPr sz="1400" spc="0" baseline="0">
                <a:solidFill>
                  <a:schemeClr val="accent6"/>
                </a:solidFill>
              </a:defRPr>
            </a:lvl3pPr>
            <a:lvl4pPr>
              <a:lnSpc>
                <a:spcPct val="110000"/>
              </a:lnSpc>
              <a:defRPr sz="1200" spc="0" baseline="0">
                <a:solidFill>
                  <a:schemeClr val="accent6"/>
                </a:solidFill>
              </a:defRPr>
            </a:lvl4pPr>
            <a:lvl5pPr>
              <a:lnSpc>
                <a:spcPct val="110000"/>
              </a:lnSpc>
              <a:defRPr sz="1200" spc="0" baseline="0">
                <a:solidFill>
                  <a:schemeClr val="accent6"/>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99773233-5E9F-5E4F-8FD1-AD158FF4D3B4}"/>
              </a:ext>
            </a:extLst>
          </p:cNvPr>
          <p:cNvSpPr>
            <a:spLocks noGrp="1"/>
          </p:cNvSpPr>
          <p:nvPr>
            <p:ph type="body" idx="16" hasCustomPrompt="1"/>
          </p:nvPr>
        </p:nvSpPr>
        <p:spPr>
          <a:xfrm>
            <a:off x="1371600" y="6400800"/>
            <a:ext cx="10424160" cy="365760"/>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spc="0" baseline="0">
                <a:solidFill>
                  <a:schemeClr val="accent6">
                    <a:lumMod val="60000"/>
                    <a:lumOff val="40000"/>
                  </a:schemeClr>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Footnotes</a:t>
            </a:r>
          </a:p>
        </p:txBody>
      </p:sp>
      <p:sp>
        <p:nvSpPr>
          <p:cNvPr id="2" name="Title 1">
            <a:extLst>
              <a:ext uri="{FF2B5EF4-FFF2-40B4-BE49-F238E27FC236}">
                <a16:creationId xmlns:a16="http://schemas.microsoft.com/office/drawing/2014/main" id="{08E0D2C0-D7D7-E057-5F7B-AC1731E20A38}"/>
              </a:ext>
            </a:extLst>
          </p:cNvPr>
          <p:cNvSpPr>
            <a:spLocks noGrp="1"/>
          </p:cNvSpPr>
          <p:nvPr>
            <p:ph type="title"/>
          </p:nvPr>
        </p:nvSpPr>
        <p:spPr>
          <a:xfrm>
            <a:off x="609441" y="314235"/>
            <a:ext cx="10969943" cy="437132"/>
          </a:xfrm>
          <a:prstGeom prst="rect">
            <a:avLst/>
          </a:prstGeom>
        </p:spPr>
        <p:txBody>
          <a:bodyPr lIns="0">
            <a:noAutofit/>
          </a:bodyPr>
          <a:lstStyle>
            <a:lvl1pPr algn="ctr">
              <a:defRPr b="0" cap="none" spc="0" baseline="0">
                <a:solidFill>
                  <a:schemeClr val="tx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1816817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 Center Text">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41CF595C-DC86-EA4A-93ED-E51A7B78A685}"/>
              </a:ext>
            </a:extLst>
          </p:cNvPr>
          <p:cNvSpPr>
            <a:spLocks noGrp="1"/>
          </p:cNvSpPr>
          <p:nvPr>
            <p:ph type="body" sz="quarter" idx="13" hasCustomPrompt="1"/>
          </p:nvPr>
        </p:nvSpPr>
        <p:spPr>
          <a:xfrm>
            <a:off x="609600" y="2573383"/>
            <a:ext cx="3505200" cy="3019035"/>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15" name="Text Placeholder 7">
            <a:extLst>
              <a:ext uri="{FF2B5EF4-FFF2-40B4-BE49-F238E27FC236}">
                <a16:creationId xmlns:a16="http://schemas.microsoft.com/office/drawing/2014/main" id="{4138AC0B-C71B-8740-AA2E-FC5CD5842239}"/>
              </a:ext>
            </a:extLst>
          </p:cNvPr>
          <p:cNvSpPr>
            <a:spLocks noGrp="1"/>
          </p:cNvSpPr>
          <p:nvPr>
            <p:ph type="body" sz="quarter" idx="16" hasCustomPrompt="1"/>
          </p:nvPr>
        </p:nvSpPr>
        <p:spPr>
          <a:xfrm>
            <a:off x="609600" y="1485900"/>
            <a:ext cx="3505200" cy="917666"/>
          </a:xfrm>
          <a:prstGeom prst="rect">
            <a:avLst/>
          </a:prstGeom>
        </p:spPr>
        <p:txBody>
          <a:bodyPr bIns="0" anchor="ctr" anchorCtr="0"/>
          <a:lstStyle>
            <a:lvl1pPr algn="ctr">
              <a:lnSpc>
                <a:spcPct val="100000"/>
              </a:lnSpc>
              <a:spcBef>
                <a:spcPts val="0"/>
              </a:spcBef>
              <a:defRPr sz="4400" spc="0">
                <a:solidFill>
                  <a:schemeClr val="tx2"/>
                </a:solidFill>
              </a:defRPr>
            </a:lvl1pPr>
          </a:lstStyle>
          <a:p>
            <a:pPr lvl="0"/>
            <a:r>
              <a:rPr lang="en-US"/>
              <a:t>#</a:t>
            </a:r>
          </a:p>
        </p:txBody>
      </p:sp>
      <p:sp>
        <p:nvSpPr>
          <p:cNvPr id="16" name="Text Placeholder 11">
            <a:extLst>
              <a:ext uri="{FF2B5EF4-FFF2-40B4-BE49-F238E27FC236}">
                <a16:creationId xmlns:a16="http://schemas.microsoft.com/office/drawing/2014/main" id="{D6FDC8C4-38C1-2045-9891-B567FA195B98}"/>
              </a:ext>
            </a:extLst>
          </p:cNvPr>
          <p:cNvSpPr>
            <a:spLocks noGrp="1"/>
          </p:cNvSpPr>
          <p:nvPr>
            <p:ph type="body" sz="quarter" idx="17" hasCustomPrompt="1"/>
          </p:nvPr>
        </p:nvSpPr>
        <p:spPr>
          <a:xfrm>
            <a:off x="4343400" y="2573383"/>
            <a:ext cx="3505200" cy="3019035"/>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17" name="Text Placeholder 7">
            <a:extLst>
              <a:ext uri="{FF2B5EF4-FFF2-40B4-BE49-F238E27FC236}">
                <a16:creationId xmlns:a16="http://schemas.microsoft.com/office/drawing/2014/main" id="{F28FCB87-C302-0244-9E09-414D39A4C4AC}"/>
              </a:ext>
            </a:extLst>
          </p:cNvPr>
          <p:cNvSpPr>
            <a:spLocks noGrp="1"/>
          </p:cNvSpPr>
          <p:nvPr>
            <p:ph type="body" sz="quarter" idx="18" hasCustomPrompt="1"/>
          </p:nvPr>
        </p:nvSpPr>
        <p:spPr>
          <a:xfrm>
            <a:off x="4343400" y="1485900"/>
            <a:ext cx="3505200" cy="917666"/>
          </a:xfrm>
          <a:prstGeom prst="rect">
            <a:avLst/>
          </a:prstGeom>
        </p:spPr>
        <p:txBody>
          <a:bodyPr bIns="0" anchor="ctr" anchorCtr="0"/>
          <a:lstStyle>
            <a:lvl1pPr algn="ctr">
              <a:lnSpc>
                <a:spcPct val="100000"/>
              </a:lnSpc>
              <a:spcBef>
                <a:spcPts val="0"/>
              </a:spcBef>
              <a:defRPr sz="4400" spc="0">
                <a:solidFill>
                  <a:schemeClr val="tx2"/>
                </a:solidFill>
              </a:defRPr>
            </a:lvl1pPr>
          </a:lstStyle>
          <a:p>
            <a:pPr lvl="0"/>
            <a:r>
              <a:rPr lang="en-US"/>
              <a:t>#</a:t>
            </a:r>
          </a:p>
        </p:txBody>
      </p:sp>
      <p:sp>
        <p:nvSpPr>
          <p:cNvPr id="18" name="Text Placeholder 11">
            <a:extLst>
              <a:ext uri="{FF2B5EF4-FFF2-40B4-BE49-F238E27FC236}">
                <a16:creationId xmlns:a16="http://schemas.microsoft.com/office/drawing/2014/main" id="{43357FC1-0D1B-504E-8038-ACAFF8E6E643}"/>
              </a:ext>
            </a:extLst>
          </p:cNvPr>
          <p:cNvSpPr>
            <a:spLocks noGrp="1"/>
          </p:cNvSpPr>
          <p:nvPr>
            <p:ph type="body" sz="quarter" idx="19" hasCustomPrompt="1"/>
          </p:nvPr>
        </p:nvSpPr>
        <p:spPr>
          <a:xfrm>
            <a:off x="8077200" y="2573383"/>
            <a:ext cx="3505200" cy="3019035"/>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19" name="Text Placeholder 7">
            <a:extLst>
              <a:ext uri="{FF2B5EF4-FFF2-40B4-BE49-F238E27FC236}">
                <a16:creationId xmlns:a16="http://schemas.microsoft.com/office/drawing/2014/main" id="{7217E63C-C476-5B46-BE36-ECA694E8EF13}"/>
              </a:ext>
            </a:extLst>
          </p:cNvPr>
          <p:cNvSpPr>
            <a:spLocks noGrp="1"/>
          </p:cNvSpPr>
          <p:nvPr>
            <p:ph type="body" sz="quarter" idx="20" hasCustomPrompt="1"/>
          </p:nvPr>
        </p:nvSpPr>
        <p:spPr>
          <a:xfrm>
            <a:off x="8077200" y="1485900"/>
            <a:ext cx="3505200" cy="917666"/>
          </a:xfrm>
          <a:prstGeom prst="rect">
            <a:avLst/>
          </a:prstGeom>
        </p:spPr>
        <p:txBody>
          <a:bodyPr bIns="0" anchor="ctr" anchorCtr="0"/>
          <a:lstStyle>
            <a:lvl1pPr algn="ctr">
              <a:lnSpc>
                <a:spcPct val="100000"/>
              </a:lnSpc>
              <a:spcBef>
                <a:spcPts val="0"/>
              </a:spcBef>
              <a:defRPr sz="4400" spc="0">
                <a:solidFill>
                  <a:schemeClr val="tx2"/>
                </a:solidFill>
              </a:defRPr>
            </a:lvl1pPr>
          </a:lstStyle>
          <a:p>
            <a:pPr lvl="0"/>
            <a:r>
              <a:rPr lang="en-US"/>
              <a:t>#</a:t>
            </a:r>
          </a:p>
        </p:txBody>
      </p:sp>
      <p:sp>
        <p:nvSpPr>
          <p:cNvPr id="10" name="Text Placeholder 2">
            <a:extLst>
              <a:ext uri="{FF2B5EF4-FFF2-40B4-BE49-F238E27FC236}">
                <a16:creationId xmlns:a16="http://schemas.microsoft.com/office/drawing/2014/main" id="{59416C12-3491-4D4E-97EB-D1A16AB82525}"/>
              </a:ext>
            </a:extLst>
          </p:cNvPr>
          <p:cNvSpPr>
            <a:spLocks noGrp="1"/>
          </p:cNvSpPr>
          <p:nvPr>
            <p:ph type="body" idx="21" hasCustomPrompt="1"/>
          </p:nvPr>
        </p:nvSpPr>
        <p:spPr>
          <a:xfrm>
            <a:off x="1371600" y="6400800"/>
            <a:ext cx="10424160" cy="365760"/>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spc="0" baseline="0">
                <a:solidFill>
                  <a:schemeClr val="accent6">
                    <a:lumMod val="60000"/>
                    <a:lumOff val="40000"/>
                  </a:schemeClr>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Footnotes</a:t>
            </a:r>
          </a:p>
        </p:txBody>
      </p:sp>
      <p:sp>
        <p:nvSpPr>
          <p:cNvPr id="2" name="Title 1">
            <a:extLst>
              <a:ext uri="{FF2B5EF4-FFF2-40B4-BE49-F238E27FC236}">
                <a16:creationId xmlns:a16="http://schemas.microsoft.com/office/drawing/2014/main" id="{E79842BE-76B6-65C1-F42C-5FFBC25919B6}"/>
              </a:ext>
            </a:extLst>
          </p:cNvPr>
          <p:cNvSpPr>
            <a:spLocks noGrp="1"/>
          </p:cNvSpPr>
          <p:nvPr>
            <p:ph type="title"/>
          </p:nvPr>
        </p:nvSpPr>
        <p:spPr>
          <a:xfrm>
            <a:off x="609441" y="314235"/>
            <a:ext cx="10969943" cy="437132"/>
          </a:xfrm>
          <a:prstGeom prst="rect">
            <a:avLst/>
          </a:prstGeom>
        </p:spPr>
        <p:txBody>
          <a:bodyPr lIns="0">
            <a:noAutofit/>
          </a:bodyPr>
          <a:lstStyle>
            <a:lvl1pPr algn="ctr">
              <a:defRPr b="0" cap="none" spc="0" baseline="0">
                <a:solidFill>
                  <a:schemeClr val="tx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2894682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lumn Subheads">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41CF595C-DC86-EA4A-93ED-E51A7B78A685}"/>
              </a:ext>
            </a:extLst>
          </p:cNvPr>
          <p:cNvSpPr>
            <a:spLocks noGrp="1"/>
          </p:cNvSpPr>
          <p:nvPr>
            <p:ph type="body" sz="quarter" idx="13" hasCustomPrompt="1"/>
          </p:nvPr>
        </p:nvSpPr>
        <p:spPr>
          <a:xfrm>
            <a:off x="609600" y="2573383"/>
            <a:ext cx="3505200" cy="3550970"/>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15" name="Text Placeholder 7">
            <a:extLst>
              <a:ext uri="{FF2B5EF4-FFF2-40B4-BE49-F238E27FC236}">
                <a16:creationId xmlns:a16="http://schemas.microsoft.com/office/drawing/2014/main" id="{4138AC0B-C71B-8740-AA2E-FC5CD5842239}"/>
              </a:ext>
            </a:extLst>
          </p:cNvPr>
          <p:cNvSpPr>
            <a:spLocks noGrp="1"/>
          </p:cNvSpPr>
          <p:nvPr>
            <p:ph type="body" sz="quarter" idx="16" hasCustomPrompt="1"/>
          </p:nvPr>
        </p:nvSpPr>
        <p:spPr>
          <a:xfrm>
            <a:off x="609600" y="1485900"/>
            <a:ext cx="3505200" cy="917666"/>
          </a:xfrm>
          <a:prstGeom prst="rect">
            <a:avLst/>
          </a:prstGeom>
        </p:spPr>
        <p:txBody>
          <a:bodyPr bIns="0" anchor="ctr" anchorCtr="0"/>
          <a:lstStyle>
            <a:lvl1pPr algn="ctr">
              <a:lnSpc>
                <a:spcPct val="100000"/>
              </a:lnSpc>
              <a:spcBef>
                <a:spcPts val="0"/>
              </a:spcBef>
              <a:defRPr sz="2800" spc="0">
                <a:solidFill>
                  <a:schemeClr val="tx2"/>
                </a:solidFill>
              </a:defRPr>
            </a:lvl1pPr>
          </a:lstStyle>
          <a:p>
            <a:pPr lvl="0"/>
            <a:r>
              <a:rPr lang="en-US"/>
              <a:t>Subhead 1</a:t>
            </a:r>
          </a:p>
        </p:txBody>
      </p:sp>
      <p:sp>
        <p:nvSpPr>
          <p:cNvPr id="16" name="Text Placeholder 11">
            <a:extLst>
              <a:ext uri="{FF2B5EF4-FFF2-40B4-BE49-F238E27FC236}">
                <a16:creationId xmlns:a16="http://schemas.microsoft.com/office/drawing/2014/main" id="{D6FDC8C4-38C1-2045-9891-B567FA195B98}"/>
              </a:ext>
            </a:extLst>
          </p:cNvPr>
          <p:cNvSpPr>
            <a:spLocks noGrp="1"/>
          </p:cNvSpPr>
          <p:nvPr>
            <p:ph type="body" sz="quarter" idx="17" hasCustomPrompt="1"/>
          </p:nvPr>
        </p:nvSpPr>
        <p:spPr>
          <a:xfrm>
            <a:off x="4343400" y="2573383"/>
            <a:ext cx="3505200" cy="3550970"/>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17" name="Text Placeholder 7">
            <a:extLst>
              <a:ext uri="{FF2B5EF4-FFF2-40B4-BE49-F238E27FC236}">
                <a16:creationId xmlns:a16="http://schemas.microsoft.com/office/drawing/2014/main" id="{F28FCB87-C302-0244-9E09-414D39A4C4AC}"/>
              </a:ext>
            </a:extLst>
          </p:cNvPr>
          <p:cNvSpPr>
            <a:spLocks noGrp="1"/>
          </p:cNvSpPr>
          <p:nvPr>
            <p:ph type="body" sz="quarter" idx="18" hasCustomPrompt="1"/>
          </p:nvPr>
        </p:nvSpPr>
        <p:spPr>
          <a:xfrm>
            <a:off x="4343400" y="1485900"/>
            <a:ext cx="3505200" cy="917666"/>
          </a:xfrm>
          <a:prstGeom prst="rect">
            <a:avLst/>
          </a:prstGeom>
        </p:spPr>
        <p:txBody>
          <a:bodyPr bIns="0" anchor="ctr" anchorCtr="0"/>
          <a:lstStyle>
            <a:lvl1pPr algn="ctr">
              <a:lnSpc>
                <a:spcPct val="100000"/>
              </a:lnSpc>
              <a:spcBef>
                <a:spcPts val="0"/>
              </a:spcBef>
              <a:defRPr sz="2800" spc="0">
                <a:solidFill>
                  <a:schemeClr val="tx2"/>
                </a:solidFill>
              </a:defRPr>
            </a:lvl1pPr>
          </a:lstStyle>
          <a:p>
            <a:pPr lvl="0"/>
            <a:r>
              <a:rPr lang="en-US"/>
              <a:t>Subhead 2</a:t>
            </a:r>
          </a:p>
        </p:txBody>
      </p:sp>
      <p:sp>
        <p:nvSpPr>
          <p:cNvPr id="18" name="Text Placeholder 11">
            <a:extLst>
              <a:ext uri="{FF2B5EF4-FFF2-40B4-BE49-F238E27FC236}">
                <a16:creationId xmlns:a16="http://schemas.microsoft.com/office/drawing/2014/main" id="{43357FC1-0D1B-504E-8038-ACAFF8E6E643}"/>
              </a:ext>
            </a:extLst>
          </p:cNvPr>
          <p:cNvSpPr>
            <a:spLocks noGrp="1"/>
          </p:cNvSpPr>
          <p:nvPr>
            <p:ph type="body" sz="quarter" idx="19" hasCustomPrompt="1"/>
          </p:nvPr>
        </p:nvSpPr>
        <p:spPr>
          <a:xfrm>
            <a:off x="8077200" y="2573383"/>
            <a:ext cx="3505200" cy="3550970"/>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19" name="Text Placeholder 7">
            <a:extLst>
              <a:ext uri="{FF2B5EF4-FFF2-40B4-BE49-F238E27FC236}">
                <a16:creationId xmlns:a16="http://schemas.microsoft.com/office/drawing/2014/main" id="{7217E63C-C476-5B46-BE36-ECA694E8EF13}"/>
              </a:ext>
            </a:extLst>
          </p:cNvPr>
          <p:cNvSpPr>
            <a:spLocks noGrp="1"/>
          </p:cNvSpPr>
          <p:nvPr>
            <p:ph type="body" sz="quarter" idx="20" hasCustomPrompt="1"/>
          </p:nvPr>
        </p:nvSpPr>
        <p:spPr>
          <a:xfrm>
            <a:off x="8077200" y="1485900"/>
            <a:ext cx="3505200" cy="917666"/>
          </a:xfrm>
          <a:prstGeom prst="rect">
            <a:avLst/>
          </a:prstGeom>
        </p:spPr>
        <p:txBody>
          <a:bodyPr bIns="0" anchor="ctr" anchorCtr="0"/>
          <a:lstStyle>
            <a:lvl1pPr algn="ctr">
              <a:lnSpc>
                <a:spcPct val="100000"/>
              </a:lnSpc>
              <a:spcBef>
                <a:spcPts val="0"/>
              </a:spcBef>
              <a:defRPr sz="2800" spc="0">
                <a:solidFill>
                  <a:schemeClr val="tx2"/>
                </a:solidFill>
              </a:defRPr>
            </a:lvl1pPr>
          </a:lstStyle>
          <a:p>
            <a:pPr lvl="0"/>
            <a:r>
              <a:rPr lang="en-US"/>
              <a:t>Subhead 3</a:t>
            </a:r>
          </a:p>
        </p:txBody>
      </p:sp>
      <p:sp>
        <p:nvSpPr>
          <p:cNvPr id="10" name="Text Placeholder 2">
            <a:extLst>
              <a:ext uri="{FF2B5EF4-FFF2-40B4-BE49-F238E27FC236}">
                <a16:creationId xmlns:a16="http://schemas.microsoft.com/office/drawing/2014/main" id="{59416C12-3491-4D4E-97EB-D1A16AB82525}"/>
              </a:ext>
            </a:extLst>
          </p:cNvPr>
          <p:cNvSpPr>
            <a:spLocks noGrp="1"/>
          </p:cNvSpPr>
          <p:nvPr>
            <p:ph type="body" idx="21" hasCustomPrompt="1"/>
          </p:nvPr>
        </p:nvSpPr>
        <p:spPr>
          <a:xfrm>
            <a:off x="1371600" y="6400800"/>
            <a:ext cx="10424160" cy="365760"/>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spc="0" baseline="0">
                <a:solidFill>
                  <a:schemeClr val="accent6">
                    <a:lumMod val="60000"/>
                    <a:lumOff val="40000"/>
                  </a:schemeClr>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Footnotes</a:t>
            </a:r>
          </a:p>
        </p:txBody>
      </p:sp>
      <p:sp>
        <p:nvSpPr>
          <p:cNvPr id="2" name="Title 1">
            <a:extLst>
              <a:ext uri="{FF2B5EF4-FFF2-40B4-BE49-F238E27FC236}">
                <a16:creationId xmlns:a16="http://schemas.microsoft.com/office/drawing/2014/main" id="{E79842BE-76B6-65C1-F42C-5FFBC25919B6}"/>
              </a:ext>
            </a:extLst>
          </p:cNvPr>
          <p:cNvSpPr>
            <a:spLocks noGrp="1"/>
          </p:cNvSpPr>
          <p:nvPr>
            <p:ph type="title"/>
          </p:nvPr>
        </p:nvSpPr>
        <p:spPr>
          <a:xfrm>
            <a:off x="609441" y="314235"/>
            <a:ext cx="10969943" cy="437132"/>
          </a:xfrm>
          <a:prstGeom prst="rect">
            <a:avLst/>
          </a:prstGeom>
        </p:spPr>
        <p:txBody>
          <a:bodyPr lIns="0">
            <a:noAutofit/>
          </a:bodyPr>
          <a:lstStyle>
            <a:lvl1pPr algn="ctr">
              <a:defRPr b="0" cap="none" spc="0" baseline="0">
                <a:solidFill>
                  <a:schemeClr val="tx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2006877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column + photo">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41CF595C-DC86-EA4A-93ED-E51A7B78A685}"/>
              </a:ext>
            </a:extLst>
          </p:cNvPr>
          <p:cNvSpPr>
            <a:spLocks noGrp="1"/>
          </p:cNvSpPr>
          <p:nvPr>
            <p:ph type="body" sz="quarter" idx="13" hasCustomPrompt="1"/>
          </p:nvPr>
        </p:nvSpPr>
        <p:spPr>
          <a:xfrm>
            <a:off x="609600" y="2108570"/>
            <a:ext cx="3505200" cy="4015783"/>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15" name="Text Placeholder 7">
            <a:extLst>
              <a:ext uri="{FF2B5EF4-FFF2-40B4-BE49-F238E27FC236}">
                <a16:creationId xmlns:a16="http://schemas.microsoft.com/office/drawing/2014/main" id="{4138AC0B-C71B-8740-AA2E-FC5CD5842239}"/>
              </a:ext>
            </a:extLst>
          </p:cNvPr>
          <p:cNvSpPr>
            <a:spLocks noGrp="1"/>
          </p:cNvSpPr>
          <p:nvPr>
            <p:ph type="body" sz="quarter" idx="16" hasCustomPrompt="1"/>
          </p:nvPr>
        </p:nvSpPr>
        <p:spPr>
          <a:xfrm>
            <a:off x="609600" y="1027204"/>
            <a:ext cx="3505200" cy="917666"/>
          </a:xfrm>
          <a:prstGeom prst="rect">
            <a:avLst/>
          </a:prstGeom>
        </p:spPr>
        <p:txBody>
          <a:bodyPr bIns="0" anchor="ctr" anchorCtr="0"/>
          <a:lstStyle>
            <a:lvl1pPr algn="ctr">
              <a:lnSpc>
                <a:spcPct val="100000"/>
              </a:lnSpc>
              <a:spcBef>
                <a:spcPts val="0"/>
              </a:spcBef>
              <a:defRPr sz="2800" spc="0">
                <a:solidFill>
                  <a:schemeClr val="tx2"/>
                </a:solidFill>
              </a:defRPr>
            </a:lvl1pPr>
          </a:lstStyle>
          <a:p>
            <a:pPr lvl="0"/>
            <a:r>
              <a:rPr lang="en-US"/>
              <a:t>Subhead 1</a:t>
            </a:r>
          </a:p>
        </p:txBody>
      </p:sp>
      <p:sp>
        <p:nvSpPr>
          <p:cNvPr id="16" name="Text Placeholder 11">
            <a:extLst>
              <a:ext uri="{FF2B5EF4-FFF2-40B4-BE49-F238E27FC236}">
                <a16:creationId xmlns:a16="http://schemas.microsoft.com/office/drawing/2014/main" id="{D6FDC8C4-38C1-2045-9891-B567FA195B98}"/>
              </a:ext>
            </a:extLst>
          </p:cNvPr>
          <p:cNvSpPr>
            <a:spLocks noGrp="1"/>
          </p:cNvSpPr>
          <p:nvPr>
            <p:ph type="body" sz="quarter" idx="17" hasCustomPrompt="1"/>
          </p:nvPr>
        </p:nvSpPr>
        <p:spPr>
          <a:xfrm>
            <a:off x="4343400" y="2108570"/>
            <a:ext cx="3505200" cy="4015783"/>
          </a:xfrm>
          <a:prstGeom prst="rect">
            <a:avLst/>
          </a:prstGeom>
        </p:spPr>
        <p:txBody>
          <a:bodyPr lIns="274320" tIns="91440" rIns="274320">
            <a:noAutofit/>
          </a:bodyPr>
          <a:lstStyle>
            <a:lvl1pPr marL="0" indent="0" algn="ctr" defTabSz="182880">
              <a:lnSpc>
                <a:spcPct val="110000"/>
              </a:lnSpc>
              <a:spcBef>
                <a:spcPts val="0"/>
              </a:spcBef>
              <a:spcAft>
                <a:spcPts val="1000"/>
              </a:spcAft>
              <a:buSzPct val="75000"/>
              <a:buFont typeface="Arial" panose="020B0604020202020204" pitchFamily="34" charset="0"/>
              <a:buNone/>
              <a:tabLst/>
              <a:defRPr sz="1400" spc="0" baseline="0">
                <a:solidFill>
                  <a:schemeClr val="accent6"/>
                </a:solidFill>
              </a:defRPr>
            </a:lvl1pPr>
            <a:lvl2pPr marL="342900" indent="-169863">
              <a:lnSpc>
                <a:spcPct val="110000"/>
              </a:lnSpc>
              <a:spcAft>
                <a:spcPts val="1000"/>
              </a:spcAft>
              <a:buSzPct val="75000"/>
              <a:buFont typeface="Arial" panose="020B0604020202020204" pitchFamily="34" charset="0"/>
              <a:buNone/>
              <a:tabLst/>
              <a:defRPr sz="1400">
                <a:solidFill>
                  <a:schemeClr val="accent6"/>
                </a:solidFill>
              </a:defRPr>
            </a:lvl2pPr>
            <a:lvl3pPr marL="515938" indent="-173038">
              <a:lnSpc>
                <a:spcPct val="110000"/>
              </a:lnSpc>
              <a:spcAft>
                <a:spcPts val="1000"/>
              </a:spcAft>
              <a:buSzPct val="75000"/>
              <a:buFont typeface="Arial" panose="020B0604020202020204" pitchFamily="34" charset="0"/>
              <a:buNone/>
              <a:tabLst/>
              <a:defRPr sz="1400">
                <a:solidFill>
                  <a:schemeClr val="accent6"/>
                </a:solidFill>
              </a:defRPr>
            </a:lvl3pPr>
            <a:lvl4pPr marL="685800" indent="-174625">
              <a:lnSpc>
                <a:spcPct val="110000"/>
              </a:lnSpc>
              <a:spcAft>
                <a:spcPts val="1000"/>
              </a:spcAft>
              <a:buSzPct val="75000"/>
              <a:buFont typeface="Arial" panose="020B0604020202020204" pitchFamily="34" charset="0"/>
              <a:buNone/>
              <a:tabLst/>
              <a:defRPr sz="1400">
                <a:solidFill>
                  <a:schemeClr val="accent6"/>
                </a:solidFill>
              </a:defRPr>
            </a:lvl4pPr>
            <a:lvl5pPr marL="858838" indent="-168275">
              <a:lnSpc>
                <a:spcPct val="110000"/>
              </a:lnSpc>
              <a:spcAft>
                <a:spcPts val="1000"/>
              </a:spcAft>
              <a:buSzPct val="75000"/>
              <a:buFont typeface="Arial" panose="020B0604020202020204" pitchFamily="34" charset="0"/>
              <a:buNone/>
              <a:tabLst/>
              <a:defRPr sz="1400">
                <a:solidFill>
                  <a:schemeClr val="accent6"/>
                </a:solidFill>
              </a:defRPr>
            </a:lvl5pPr>
          </a:lstStyle>
          <a:p>
            <a:pPr lvl="0"/>
            <a:r>
              <a:rPr lang="en-US"/>
              <a:t>Click to edit body copy</a:t>
            </a:r>
          </a:p>
        </p:txBody>
      </p:sp>
      <p:sp>
        <p:nvSpPr>
          <p:cNvPr id="17" name="Text Placeholder 7">
            <a:extLst>
              <a:ext uri="{FF2B5EF4-FFF2-40B4-BE49-F238E27FC236}">
                <a16:creationId xmlns:a16="http://schemas.microsoft.com/office/drawing/2014/main" id="{F28FCB87-C302-0244-9E09-414D39A4C4AC}"/>
              </a:ext>
            </a:extLst>
          </p:cNvPr>
          <p:cNvSpPr>
            <a:spLocks noGrp="1"/>
          </p:cNvSpPr>
          <p:nvPr>
            <p:ph type="body" sz="quarter" idx="18" hasCustomPrompt="1"/>
          </p:nvPr>
        </p:nvSpPr>
        <p:spPr>
          <a:xfrm>
            <a:off x="4343400" y="1027204"/>
            <a:ext cx="3505200" cy="917666"/>
          </a:xfrm>
          <a:prstGeom prst="rect">
            <a:avLst/>
          </a:prstGeom>
        </p:spPr>
        <p:txBody>
          <a:bodyPr bIns="0" anchor="ctr" anchorCtr="0"/>
          <a:lstStyle>
            <a:lvl1pPr algn="ctr">
              <a:lnSpc>
                <a:spcPct val="100000"/>
              </a:lnSpc>
              <a:spcBef>
                <a:spcPts val="0"/>
              </a:spcBef>
              <a:defRPr sz="2800" spc="0">
                <a:solidFill>
                  <a:schemeClr val="tx2"/>
                </a:solidFill>
              </a:defRPr>
            </a:lvl1pPr>
          </a:lstStyle>
          <a:p>
            <a:pPr lvl="0"/>
            <a:r>
              <a:rPr lang="en-US"/>
              <a:t>Subhead 2</a:t>
            </a:r>
          </a:p>
        </p:txBody>
      </p:sp>
      <p:sp>
        <p:nvSpPr>
          <p:cNvPr id="10" name="Text Placeholder 2">
            <a:extLst>
              <a:ext uri="{FF2B5EF4-FFF2-40B4-BE49-F238E27FC236}">
                <a16:creationId xmlns:a16="http://schemas.microsoft.com/office/drawing/2014/main" id="{59416C12-3491-4D4E-97EB-D1A16AB82525}"/>
              </a:ext>
            </a:extLst>
          </p:cNvPr>
          <p:cNvSpPr>
            <a:spLocks noGrp="1"/>
          </p:cNvSpPr>
          <p:nvPr>
            <p:ph type="body" idx="21" hasCustomPrompt="1"/>
          </p:nvPr>
        </p:nvSpPr>
        <p:spPr>
          <a:xfrm>
            <a:off x="1371600" y="6400800"/>
            <a:ext cx="10424160" cy="365760"/>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spc="0" baseline="0">
                <a:solidFill>
                  <a:schemeClr val="accent6">
                    <a:lumMod val="60000"/>
                    <a:lumOff val="40000"/>
                  </a:schemeClr>
                </a:solidFill>
                <a:latin typeface="+mn-lt"/>
                <a:cs typeface="Calibri"/>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Footnotes</a:t>
            </a:r>
          </a:p>
        </p:txBody>
      </p:sp>
      <p:sp>
        <p:nvSpPr>
          <p:cNvPr id="2" name="Title 1">
            <a:extLst>
              <a:ext uri="{FF2B5EF4-FFF2-40B4-BE49-F238E27FC236}">
                <a16:creationId xmlns:a16="http://schemas.microsoft.com/office/drawing/2014/main" id="{E79842BE-76B6-65C1-F42C-5FFBC25919B6}"/>
              </a:ext>
            </a:extLst>
          </p:cNvPr>
          <p:cNvSpPr>
            <a:spLocks noGrp="1"/>
          </p:cNvSpPr>
          <p:nvPr>
            <p:ph type="title"/>
          </p:nvPr>
        </p:nvSpPr>
        <p:spPr>
          <a:xfrm>
            <a:off x="609441" y="314235"/>
            <a:ext cx="10969943" cy="437132"/>
          </a:xfrm>
          <a:prstGeom prst="rect">
            <a:avLst/>
          </a:prstGeom>
        </p:spPr>
        <p:txBody>
          <a:bodyPr lIns="0">
            <a:noAutofit/>
          </a:bodyPr>
          <a:lstStyle>
            <a:lvl1pPr algn="ctr">
              <a:defRPr b="0" cap="none" spc="0" baseline="0">
                <a:solidFill>
                  <a:schemeClr val="tx1"/>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E952867D-A654-8AE3-2A2E-141578D62F1B}"/>
              </a:ext>
            </a:extLst>
          </p:cNvPr>
          <p:cNvSpPr>
            <a:spLocks noGrp="1"/>
          </p:cNvSpPr>
          <p:nvPr>
            <p:ph type="pic" sz="quarter" idx="22"/>
          </p:nvPr>
        </p:nvSpPr>
        <p:spPr>
          <a:xfrm>
            <a:off x="8016875" y="1027204"/>
            <a:ext cx="3562350" cy="5097371"/>
          </a:xfrm>
          <a:prstGeom prst="rect">
            <a:avLst/>
          </a:prstGeom>
        </p:spPr>
        <p:txBody>
          <a:bodyPr/>
          <a:lstStyle/>
          <a:p>
            <a:endParaRPr lang="en-US"/>
          </a:p>
        </p:txBody>
      </p:sp>
    </p:spTree>
    <p:custDataLst>
      <p:tags r:id="rId1"/>
    </p:custDataLst>
    <p:extLst>
      <p:ext uri="{BB962C8B-B14F-4D97-AF65-F5344CB8AC3E}">
        <p14:creationId xmlns:p14="http://schemas.microsoft.com/office/powerpoint/2010/main" val="4086314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ags" Target="../tags/tag16.xml"/><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ags" Target="../tags/tag21.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ags" Target="../tags/tag27.xml"/><Relationship Id="rId5" Type="http://schemas.openxmlformats.org/officeDocument/2006/relationships/theme" Target="../theme/theme4.xml"/><Relationship Id="rId4"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tags" Target="../tags/tag32.xml"/><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9791E042-36FF-CB4A-B71C-2FBCA5C83F75}"/>
              </a:ext>
            </a:extLst>
          </p:cNvPr>
          <p:cNvSpPr>
            <a:spLocks noChangeArrowheads="1"/>
          </p:cNvSpPr>
          <p:nvPr userDrawn="1"/>
        </p:nvSpPr>
        <p:spPr bwMode="auto">
          <a:xfrm>
            <a:off x="503635" y="6445251"/>
            <a:ext cx="300082"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8E96C5E2-37E6-4B6E-9B57-2D28CE191D0A}" type="slidenum">
              <a:rPr lang="en-US" altLang="en-US" sz="900" b="1">
                <a:solidFill>
                  <a:schemeClr val="bg1"/>
                </a:solidFill>
                <a:latin typeface="+mn-lt"/>
              </a:rPr>
              <a:pPr eaLnBrk="1" hangingPunct="1"/>
              <a:t>‹#›</a:t>
            </a:fld>
            <a:endParaRPr lang="en-US" altLang="en-US" sz="900" b="1">
              <a:solidFill>
                <a:schemeClr val="bg1"/>
              </a:solidFill>
              <a:latin typeface="+mn-lt"/>
            </a:endParaRPr>
          </a:p>
        </p:txBody>
      </p:sp>
      <p:cxnSp>
        <p:nvCxnSpPr>
          <p:cNvPr id="15" name="Straight Connector 14">
            <a:extLst>
              <a:ext uri="{FF2B5EF4-FFF2-40B4-BE49-F238E27FC236}">
                <a16:creationId xmlns:a16="http://schemas.microsoft.com/office/drawing/2014/main" id="{93B31E87-20DE-7A4F-B6A1-85F538612031}"/>
              </a:ext>
            </a:extLst>
          </p:cNvPr>
          <p:cNvCxnSpPr>
            <a:cxnSpLocks/>
          </p:cNvCxnSpPr>
          <p:nvPr userDrawn="1"/>
        </p:nvCxnSpPr>
        <p:spPr>
          <a:xfrm>
            <a:off x="609600" y="825795"/>
            <a:ext cx="10972800"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1A4FE0D-0EC0-3B68-50F2-61618E4E23BA}"/>
              </a:ext>
            </a:extLst>
          </p:cNvPr>
          <p:cNvSpPr txBox="1"/>
          <p:nvPr userDrawn="1"/>
        </p:nvSpPr>
        <p:spPr>
          <a:xfrm>
            <a:off x="0" y="6642556"/>
            <a:ext cx="1029419" cy="215444"/>
          </a:xfrm>
          <a:prstGeom prst="rect">
            <a:avLst/>
          </a:prstGeom>
          <a:noFill/>
        </p:spPr>
        <p:txBody>
          <a:bodyPr wrap="square" rtlCol="0">
            <a:spAutoFit/>
          </a:bodyPr>
          <a:lstStyle/>
          <a:p>
            <a:pPr algn="l"/>
            <a:r>
              <a:rPr lang="en-US" sz="800" dirty="0"/>
              <a:t>CEM0008.02</a:t>
            </a:r>
          </a:p>
        </p:txBody>
      </p:sp>
    </p:spTree>
    <p:custDataLst>
      <p:tags r:id="rId15"/>
    </p:custDataLst>
    <p:extLst>
      <p:ext uri="{BB962C8B-B14F-4D97-AF65-F5344CB8AC3E}">
        <p14:creationId xmlns:p14="http://schemas.microsoft.com/office/powerpoint/2010/main" val="2495835568"/>
      </p:ext>
    </p:extLst>
  </p:cSld>
  <p:clrMap bg1="lt1" tx1="dk1" bg2="lt2" tx2="dk2" accent1="accent1" accent2="accent2" accent3="accent3" accent4="accent4" accent5="accent5" accent6="accent6" hlink="hlink" folHlink="folHlink"/>
  <p:sldLayoutIdLst>
    <p:sldLayoutId id="2147483691" r:id="rId1"/>
    <p:sldLayoutId id="2147483672" r:id="rId2"/>
    <p:sldLayoutId id="2147483731" r:id="rId3"/>
    <p:sldLayoutId id="2147483732" r:id="rId4"/>
    <p:sldLayoutId id="2147483699" r:id="rId5"/>
    <p:sldLayoutId id="2147483853" r:id="rId6"/>
    <p:sldLayoutId id="2147483707" r:id="rId7"/>
    <p:sldLayoutId id="2147483854" r:id="rId8"/>
    <p:sldLayoutId id="2147483855" r:id="rId9"/>
    <p:sldLayoutId id="2147483856" r:id="rId10"/>
    <p:sldLayoutId id="2147483708" r:id="rId11"/>
    <p:sldLayoutId id="2147483685" r:id="rId12"/>
    <p:sldLayoutId id="2147483860" r:id="rId13"/>
  </p:sldLayoutIdLst>
  <p:txStyles>
    <p:titleStyle>
      <a:lvl1pPr algn="l" defTabSz="914400" rtl="0" eaLnBrk="1" latinLnBrk="0" hangingPunct="1">
        <a:lnSpc>
          <a:spcPct val="90000"/>
        </a:lnSpc>
        <a:spcBef>
          <a:spcPct val="0"/>
        </a:spcBef>
        <a:buNone/>
        <a:defRPr sz="2800" b="0" kern="1200" cap="all" baseline="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1"/>
          </a:solidFill>
          <a:latin typeface="+mn-lt"/>
          <a:ea typeface="+mn-ea"/>
          <a:cs typeface="+mn-cs"/>
        </a:defRPr>
      </a:lvl1pPr>
      <a:lvl2pPr marL="628650" indent="-171450" algn="l" defTabSz="914400" rtl="0" eaLnBrk="1" latinLnBrk="0" hangingPunct="1">
        <a:lnSpc>
          <a:spcPct val="90000"/>
        </a:lnSpc>
        <a:spcBef>
          <a:spcPts val="500"/>
        </a:spcBef>
        <a:buClr>
          <a:schemeClr val="accent1"/>
        </a:buClr>
        <a:buSzPct val="80000"/>
        <a:buFont typeface="Arial" panose="020B0604020202020204" pitchFamily="34" charset="0"/>
        <a:buChar char="•"/>
        <a:tabLst/>
        <a:defRPr sz="1800" kern="1200">
          <a:solidFill>
            <a:schemeClr val="accent6"/>
          </a:solidFill>
          <a:latin typeface="+mn-lt"/>
          <a:ea typeface="+mn-ea"/>
          <a:cs typeface="+mn-cs"/>
        </a:defRPr>
      </a:lvl2pPr>
      <a:lvl3pPr marL="1087438" indent="-173038" algn="l" defTabSz="914400" rtl="0" eaLnBrk="1" latinLnBrk="0" hangingPunct="1">
        <a:lnSpc>
          <a:spcPct val="90000"/>
        </a:lnSpc>
        <a:spcBef>
          <a:spcPts val="500"/>
        </a:spcBef>
        <a:buFont typeface="System Font Regular"/>
        <a:buChar char="-"/>
        <a:tabLst/>
        <a:defRPr sz="1800" kern="1200">
          <a:solidFill>
            <a:schemeClr val="accent6"/>
          </a:solidFill>
          <a:latin typeface="+mn-lt"/>
          <a:ea typeface="+mn-ea"/>
          <a:cs typeface="+mn-cs"/>
        </a:defRPr>
      </a:lvl3pPr>
      <a:lvl4pPr marL="1546225" indent="-174625" algn="l" defTabSz="914400" rtl="0" eaLnBrk="1" latinLnBrk="0" hangingPunct="1">
        <a:lnSpc>
          <a:spcPct val="90000"/>
        </a:lnSpc>
        <a:spcBef>
          <a:spcPts val="500"/>
        </a:spcBef>
        <a:buSzPct val="80000"/>
        <a:buFont typeface="Courier New" panose="02070309020205020404" pitchFamily="49" charset="0"/>
        <a:buChar char="o"/>
        <a:tabLst/>
        <a:defRPr sz="1600" kern="1200">
          <a:solidFill>
            <a:schemeClr val="accent6"/>
          </a:solidFill>
          <a:latin typeface="+mn-lt"/>
          <a:ea typeface="+mn-ea"/>
          <a:cs typeface="+mn-cs"/>
        </a:defRPr>
      </a:lvl4pPr>
      <a:lvl5pPr marL="1952625" indent="-123825" algn="l" defTabSz="914400" rtl="0" eaLnBrk="1" latinLnBrk="0" hangingPunct="1">
        <a:lnSpc>
          <a:spcPct val="90000"/>
        </a:lnSpc>
        <a:spcBef>
          <a:spcPts val="500"/>
        </a:spcBef>
        <a:buSzPct val="75000"/>
        <a:buFont typeface="System Font Regular"/>
        <a:buChar char="»"/>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744" userDrawn="1">
          <p15:clr>
            <a:srgbClr val="F26B43"/>
          </p15:clr>
        </p15:guide>
        <p15:guide id="3" pos="384" userDrawn="1">
          <p15:clr>
            <a:srgbClr val="F26B43"/>
          </p15:clr>
        </p15:guide>
        <p15:guide id="4" pos="7296" userDrawn="1">
          <p15:clr>
            <a:srgbClr val="F26B43"/>
          </p15:clr>
        </p15:guide>
        <p15:guide id="5" orient="horz" pos="4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A3B974C-B265-C349-B3B9-D4D3CB2EF6CC}"/>
              </a:ext>
            </a:extLst>
          </p:cNvPr>
          <p:cNvSpPr/>
          <p:nvPr userDrawn="1"/>
        </p:nvSpPr>
        <p:spPr>
          <a:xfrm>
            <a:off x="6085841" y="1"/>
            <a:ext cx="6101262"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F24B6DF-E4DB-B7C5-F72A-24856FD5EC1C}"/>
              </a:ext>
            </a:extLst>
          </p:cNvPr>
          <p:cNvSpPr txBox="1"/>
          <p:nvPr userDrawn="1"/>
        </p:nvSpPr>
        <p:spPr>
          <a:xfrm>
            <a:off x="0" y="6642556"/>
            <a:ext cx="1029419" cy="215444"/>
          </a:xfrm>
          <a:prstGeom prst="rect">
            <a:avLst/>
          </a:prstGeom>
          <a:noFill/>
        </p:spPr>
        <p:txBody>
          <a:bodyPr wrap="square" rtlCol="0">
            <a:spAutoFit/>
          </a:bodyPr>
          <a:lstStyle/>
          <a:p>
            <a:pPr algn="l"/>
            <a:r>
              <a:rPr lang="en-US" sz="800" dirty="0"/>
              <a:t>CEM0008.02</a:t>
            </a:r>
          </a:p>
        </p:txBody>
      </p:sp>
    </p:spTree>
    <p:custDataLst>
      <p:tags r:id="rId6"/>
    </p:custDataLst>
    <p:extLst>
      <p:ext uri="{BB962C8B-B14F-4D97-AF65-F5344CB8AC3E}">
        <p14:creationId xmlns:p14="http://schemas.microsoft.com/office/powerpoint/2010/main" val="3441805676"/>
      </p:ext>
    </p:extLst>
  </p:cSld>
  <p:clrMap bg1="lt1" tx1="dk1" bg2="lt2" tx2="dk2" accent1="accent1" accent2="accent2" accent3="accent3" accent4="accent4" accent5="accent5" accent6="accent6" hlink="hlink" folHlink="folHlink"/>
  <p:sldLayoutIdLst>
    <p:sldLayoutId id="2147483725" r:id="rId1"/>
    <p:sldLayoutId id="2147483728" r:id="rId2"/>
    <p:sldLayoutId id="2147483730" r:id="rId3"/>
    <p:sldLayoutId id="2147483827" r:id="rId4"/>
  </p:sldLayoutIdLst>
  <p:txStyles>
    <p:titleStyle>
      <a:lvl1pPr algn="l" defTabSz="914400" rtl="0" eaLnBrk="1" latinLnBrk="0" hangingPunct="1">
        <a:lnSpc>
          <a:spcPct val="90000"/>
        </a:lnSpc>
        <a:spcBef>
          <a:spcPct val="0"/>
        </a:spcBef>
        <a:buNone/>
        <a:defRPr sz="2800" b="0" kern="1200" cap="all" baseline="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1"/>
          </a:solidFill>
          <a:latin typeface="+mn-lt"/>
          <a:ea typeface="+mn-ea"/>
          <a:cs typeface="+mn-cs"/>
        </a:defRPr>
      </a:lvl1pPr>
      <a:lvl2pPr marL="628650" indent="-171450" algn="l" defTabSz="914400" rtl="0" eaLnBrk="1" latinLnBrk="0" hangingPunct="1">
        <a:lnSpc>
          <a:spcPct val="90000"/>
        </a:lnSpc>
        <a:spcBef>
          <a:spcPts val="500"/>
        </a:spcBef>
        <a:buClr>
          <a:schemeClr val="accent1"/>
        </a:buClr>
        <a:buSzPct val="80000"/>
        <a:buFont typeface="Arial" panose="020B0604020202020204" pitchFamily="34" charset="0"/>
        <a:buChar char="•"/>
        <a:tabLst/>
        <a:defRPr sz="1800" kern="1200">
          <a:solidFill>
            <a:schemeClr val="accent6"/>
          </a:solidFill>
          <a:latin typeface="+mn-lt"/>
          <a:ea typeface="+mn-ea"/>
          <a:cs typeface="+mn-cs"/>
        </a:defRPr>
      </a:lvl2pPr>
      <a:lvl3pPr marL="1087438" indent="-173038" algn="l" defTabSz="914400" rtl="0" eaLnBrk="1" latinLnBrk="0" hangingPunct="1">
        <a:lnSpc>
          <a:spcPct val="90000"/>
        </a:lnSpc>
        <a:spcBef>
          <a:spcPts val="500"/>
        </a:spcBef>
        <a:buFont typeface="System Font Regular"/>
        <a:buChar char="-"/>
        <a:tabLst/>
        <a:defRPr sz="1800" kern="1200">
          <a:solidFill>
            <a:schemeClr val="accent6"/>
          </a:solidFill>
          <a:latin typeface="+mn-lt"/>
          <a:ea typeface="+mn-ea"/>
          <a:cs typeface="+mn-cs"/>
        </a:defRPr>
      </a:lvl3pPr>
      <a:lvl4pPr marL="1546225" indent="-174625" algn="l" defTabSz="914400" rtl="0" eaLnBrk="1" latinLnBrk="0" hangingPunct="1">
        <a:lnSpc>
          <a:spcPct val="90000"/>
        </a:lnSpc>
        <a:spcBef>
          <a:spcPts val="500"/>
        </a:spcBef>
        <a:buSzPct val="80000"/>
        <a:buFont typeface="Courier New" panose="02070309020205020404" pitchFamily="49" charset="0"/>
        <a:buChar char="o"/>
        <a:tabLst/>
        <a:defRPr sz="1600" kern="1200">
          <a:solidFill>
            <a:schemeClr val="accent6"/>
          </a:solidFill>
          <a:latin typeface="+mn-lt"/>
          <a:ea typeface="+mn-ea"/>
          <a:cs typeface="+mn-cs"/>
        </a:defRPr>
      </a:lvl4pPr>
      <a:lvl5pPr marL="1952625" indent="-123825" algn="l" defTabSz="914400" rtl="0" eaLnBrk="1" latinLnBrk="0" hangingPunct="1">
        <a:lnSpc>
          <a:spcPct val="90000"/>
        </a:lnSpc>
        <a:spcBef>
          <a:spcPts val="500"/>
        </a:spcBef>
        <a:buSzPct val="75000"/>
        <a:buFont typeface="System Font Regular"/>
        <a:buChar char="»"/>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744">
          <p15:clr>
            <a:srgbClr val="F26B43"/>
          </p15:clr>
        </p15:guide>
        <p15:guide id="3" pos="384">
          <p15:clr>
            <a:srgbClr val="F26B43"/>
          </p15:clr>
        </p15:guide>
        <p15:guide id="4" pos="7296">
          <p15:clr>
            <a:srgbClr val="F26B43"/>
          </p15:clr>
        </p15:guide>
        <p15:guide id="5" orient="horz" pos="4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69D575-34B8-7DB1-6640-B24D9C84DFF7}"/>
              </a:ext>
            </a:extLst>
          </p:cNvPr>
          <p:cNvSpPr txBox="1"/>
          <p:nvPr userDrawn="1"/>
        </p:nvSpPr>
        <p:spPr>
          <a:xfrm>
            <a:off x="0" y="6642556"/>
            <a:ext cx="1029419" cy="215444"/>
          </a:xfrm>
          <a:prstGeom prst="rect">
            <a:avLst/>
          </a:prstGeom>
          <a:noFill/>
        </p:spPr>
        <p:txBody>
          <a:bodyPr wrap="square" rtlCol="0">
            <a:spAutoFit/>
          </a:bodyPr>
          <a:lstStyle/>
          <a:p>
            <a:pPr algn="l"/>
            <a:r>
              <a:rPr lang="en-US" sz="800" dirty="0">
                <a:solidFill>
                  <a:schemeClr val="bg1"/>
                </a:solidFill>
              </a:rPr>
              <a:t>CEM0008.02</a:t>
            </a:r>
          </a:p>
        </p:txBody>
      </p:sp>
    </p:spTree>
    <p:custDataLst>
      <p:tags r:id="rId7"/>
    </p:custDataLst>
    <p:extLst>
      <p:ext uri="{BB962C8B-B14F-4D97-AF65-F5344CB8AC3E}">
        <p14:creationId xmlns:p14="http://schemas.microsoft.com/office/powerpoint/2010/main" val="1638440196"/>
      </p:ext>
    </p:extLst>
  </p:cSld>
  <p:clrMap bg1="lt1" tx1="dk1" bg2="lt2" tx2="dk2" accent1="accent1" accent2="accent2" accent3="accent3" accent4="accent4" accent5="accent5" accent6="accent6" hlink="hlink" folHlink="folHlink"/>
  <p:sldLayoutIdLst>
    <p:sldLayoutId id="2147483720" r:id="rId1"/>
    <p:sldLayoutId id="2147483852" r:id="rId2"/>
    <p:sldLayoutId id="2147483721" r:id="rId3"/>
    <p:sldLayoutId id="2147483722" r:id="rId4"/>
    <p:sldLayoutId id="2147483723" r:id="rId5"/>
  </p:sldLayoutIdLst>
  <p:txStyles>
    <p:titleStyle>
      <a:lvl1pPr algn="l" defTabSz="914400" rtl="0" eaLnBrk="1" latinLnBrk="0" hangingPunct="1">
        <a:lnSpc>
          <a:spcPct val="90000"/>
        </a:lnSpc>
        <a:spcBef>
          <a:spcPct val="0"/>
        </a:spcBef>
        <a:buNone/>
        <a:defRPr sz="2800" b="0" kern="1200" cap="all" baseline="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1"/>
          </a:solidFill>
          <a:latin typeface="+mn-lt"/>
          <a:ea typeface="+mn-ea"/>
          <a:cs typeface="+mn-cs"/>
        </a:defRPr>
      </a:lvl1pPr>
      <a:lvl2pPr marL="628650" indent="-171450" algn="l" defTabSz="914400" rtl="0" eaLnBrk="1" latinLnBrk="0" hangingPunct="1">
        <a:lnSpc>
          <a:spcPct val="90000"/>
        </a:lnSpc>
        <a:spcBef>
          <a:spcPts val="500"/>
        </a:spcBef>
        <a:buClr>
          <a:schemeClr val="accent1"/>
        </a:buClr>
        <a:buSzPct val="80000"/>
        <a:buFont typeface="Arial" panose="020B0604020202020204" pitchFamily="34" charset="0"/>
        <a:buChar char="•"/>
        <a:tabLst/>
        <a:defRPr sz="1800" kern="1200">
          <a:solidFill>
            <a:schemeClr val="accent6"/>
          </a:solidFill>
          <a:latin typeface="+mn-lt"/>
          <a:ea typeface="+mn-ea"/>
          <a:cs typeface="+mn-cs"/>
        </a:defRPr>
      </a:lvl2pPr>
      <a:lvl3pPr marL="1087438" indent="-173038" algn="l" defTabSz="914400" rtl="0" eaLnBrk="1" latinLnBrk="0" hangingPunct="1">
        <a:lnSpc>
          <a:spcPct val="90000"/>
        </a:lnSpc>
        <a:spcBef>
          <a:spcPts val="500"/>
        </a:spcBef>
        <a:buFont typeface="System Font Regular"/>
        <a:buChar char="-"/>
        <a:tabLst/>
        <a:defRPr sz="1800" kern="1200">
          <a:solidFill>
            <a:schemeClr val="accent6"/>
          </a:solidFill>
          <a:latin typeface="+mn-lt"/>
          <a:ea typeface="+mn-ea"/>
          <a:cs typeface="+mn-cs"/>
        </a:defRPr>
      </a:lvl3pPr>
      <a:lvl4pPr marL="1546225" indent="-174625" algn="l" defTabSz="914400" rtl="0" eaLnBrk="1" latinLnBrk="0" hangingPunct="1">
        <a:lnSpc>
          <a:spcPct val="90000"/>
        </a:lnSpc>
        <a:spcBef>
          <a:spcPts val="500"/>
        </a:spcBef>
        <a:buSzPct val="80000"/>
        <a:buFont typeface="Courier New" panose="02070309020205020404" pitchFamily="49" charset="0"/>
        <a:buChar char="o"/>
        <a:tabLst/>
        <a:defRPr sz="1600" kern="1200">
          <a:solidFill>
            <a:schemeClr val="accent6"/>
          </a:solidFill>
          <a:latin typeface="+mn-lt"/>
          <a:ea typeface="+mn-ea"/>
          <a:cs typeface="+mn-cs"/>
        </a:defRPr>
      </a:lvl4pPr>
      <a:lvl5pPr marL="1952625" indent="-123825" algn="l" defTabSz="914400" rtl="0" eaLnBrk="1" latinLnBrk="0" hangingPunct="1">
        <a:lnSpc>
          <a:spcPct val="90000"/>
        </a:lnSpc>
        <a:spcBef>
          <a:spcPts val="500"/>
        </a:spcBef>
        <a:buSzPct val="75000"/>
        <a:buFont typeface="System Font Regular"/>
        <a:buChar char="»"/>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744">
          <p15:clr>
            <a:srgbClr val="F26B43"/>
          </p15:clr>
        </p15:guide>
        <p15:guide id="3" pos="384">
          <p15:clr>
            <a:srgbClr val="F26B43"/>
          </p15:clr>
        </p15:guide>
        <p15:guide id="4" pos="7296">
          <p15:clr>
            <a:srgbClr val="F26B43"/>
          </p15:clr>
        </p15:guide>
        <p15:guide id="5" orient="horz" pos="43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133D38-0604-E9BD-FA5C-8629E1B8D0EF}"/>
              </a:ext>
            </a:extLst>
          </p:cNvPr>
          <p:cNvSpPr txBox="1"/>
          <p:nvPr userDrawn="1"/>
        </p:nvSpPr>
        <p:spPr>
          <a:xfrm>
            <a:off x="0" y="6642556"/>
            <a:ext cx="1029419" cy="215444"/>
          </a:xfrm>
          <a:prstGeom prst="rect">
            <a:avLst/>
          </a:prstGeom>
          <a:noFill/>
        </p:spPr>
        <p:txBody>
          <a:bodyPr wrap="square" rtlCol="0">
            <a:spAutoFit/>
          </a:bodyPr>
          <a:lstStyle/>
          <a:p>
            <a:pPr algn="l"/>
            <a:r>
              <a:rPr lang="en-US" sz="800" dirty="0"/>
              <a:t>CEM0008.02</a:t>
            </a:r>
          </a:p>
        </p:txBody>
      </p:sp>
    </p:spTree>
    <p:custDataLst>
      <p:tags r:id="rId6"/>
    </p:custDataLst>
    <p:extLst>
      <p:ext uri="{BB962C8B-B14F-4D97-AF65-F5344CB8AC3E}">
        <p14:creationId xmlns:p14="http://schemas.microsoft.com/office/powerpoint/2010/main" val="146944150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Lst>
  <p:txStyles>
    <p:titleStyle>
      <a:lvl1pPr algn="l" defTabSz="914400" rtl="0" eaLnBrk="1" latinLnBrk="0" hangingPunct="1">
        <a:lnSpc>
          <a:spcPct val="90000"/>
        </a:lnSpc>
        <a:spcBef>
          <a:spcPct val="0"/>
        </a:spcBef>
        <a:buNone/>
        <a:defRPr sz="2800" b="0" kern="1200" cap="all" baseline="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1"/>
          </a:solidFill>
          <a:latin typeface="+mn-lt"/>
          <a:ea typeface="+mn-ea"/>
          <a:cs typeface="+mn-cs"/>
        </a:defRPr>
      </a:lvl1pPr>
      <a:lvl2pPr marL="628650" indent="-171450" algn="l" defTabSz="914400" rtl="0" eaLnBrk="1" latinLnBrk="0" hangingPunct="1">
        <a:lnSpc>
          <a:spcPct val="90000"/>
        </a:lnSpc>
        <a:spcBef>
          <a:spcPts val="500"/>
        </a:spcBef>
        <a:buClr>
          <a:schemeClr val="accent1"/>
        </a:buClr>
        <a:buSzPct val="80000"/>
        <a:buFont typeface="Arial" panose="020B0604020202020204" pitchFamily="34" charset="0"/>
        <a:buChar char="•"/>
        <a:tabLst/>
        <a:defRPr sz="1800" kern="1200">
          <a:solidFill>
            <a:schemeClr val="accent6"/>
          </a:solidFill>
          <a:latin typeface="+mn-lt"/>
          <a:ea typeface="+mn-ea"/>
          <a:cs typeface="+mn-cs"/>
        </a:defRPr>
      </a:lvl2pPr>
      <a:lvl3pPr marL="1087438" indent="-173038" algn="l" defTabSz="914400" rtl="0" eaLnBrk="1" latinLnBrk="0" hangingPunct="1">
        <a:lnSpc>
          <a:spcPct val="90000"/>
        </a:lnSpc>
        <a:spcBef>
          <a:spcPts val="500"/>
        </a:spcBef>
        <a:buFont typeface="System Font Regular"/>
        <a:buChar char="-"/>
        <a:tabLst/>
        <a:defRPr sz="1800" kern="1200">
          <a:solidFill>
            <a:schemeClr val="accent6"/>
          </a:solidFill>
          <a:latin typeface="+mn-lt"/>
          <a:ea typeface="+mn-ea"/>
          <a:cs typeface="+mn-cs"/>
        </a:defRPr>
      </a:lvl3pPr>
      <a:lvl4pPr marL="1546225" indent="-174625" algn="l" defTabSz="914400" rtl="0" eaLnBrk="1" latinLnBrk="0" hangingPunct="1">
        <a:lnSpc>
          <a:spcPct val="90000"/>
        </a:lnSpc>
        <a:spcBef>
          <a:spcPts val="500"/>
        </a:spcBef>
        <a:buSzPct val="80000"/>
        <a:buFont typeface="Courier New" panose="02070309020205020404" pitchFamily="49" charset="0"/>
        <a:buChar char="o"/>
        <a:tabLst/>
        <a:defRPr sz="1600" kern="1200">
          <a:solidFill>
            <a:schemeClr val="accent6"/>
          </a:solidFill>
          <a:latin typeface="+mn-lt"/>
          <a:ea typeface="+mn-ea"/>
          <a:cs typeface="+mn-cs"/>
        </a:defRPr>
      </a:lvl4pPr>
      <a:lvl5pPr marL="1952625" indent="-123825" algn="l" defTabSz="914400" rtl="0" eaLnBrk="1" latinLnBrk="0" hangingPunct="1">
        <a:lnSpc>
          <a:spcPct val="90000"/>
        </a:lnSpc>
        <a:spcBef>
          <a:spcPts val="500"/>
        </a:spcBef>
        <a:buSzPct val="75000"/>
        <a:buFont typeface="System Font Regular"/>
        <a:buChar char="»"/>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
          <p15:clr>
            <a:srgbClr val="F26B43"/>
          </p15:clr>
        </p15:guide>
        <p15:guide id="4" pos="7296">
          <p15:clr>
            <a:srgbClr val="F26B43"/>
          </p15:clr>
        </p15:guide>
        <p15:guide id="6" orient="horz" pos="3744" userDrawn="1">
          <p15:clr>
            <a:srgbClr val="F26B43"/>
          </p15:clr>
        </p15:guide>
        <p15:guide id="7" orient="horz" pos="432"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58F84D-0BE6-6D20-B4EA-3D2717A781C6}"/>
              </a:ext>
            </a:extLst>
          </p:cNvPr>
          <p:cNvSpPr/>
          <p:nvPr userDrawn="1"/>
        </p:nvSpPr>
        <p:spPr>
          <a:xfrm>
            <a:off x="6096001"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D369540-B24F-08E0-432D-FE88B63C6293}"/>
              </a:ext>
            </a:extLst>
          </p:cNvPr>
          <p:cNvSpPr txBox="1"/>
          <p:nvPr userDrawn="1"/>
        </p:nvSpPr>
        <p:spPr>
          <a:xfrm>
            <a:off x="0" y="6642556"/>
            <a:ext cx="1029419" cy="215444"/>
          </a:xfrm>
          <a:prstGeom prst="rect">
            <a:avLst/>
          </a:prstGeom>
          <a:noFill/>
        </p:spPr>
        <p:txBody>
          <a:bodyPr wrap="square" rtlCol="0">
            <a:spAutoFit/>
          </a:bodyPr>
          <a:lstStyle/>
          <a:p>
            <a:pPr algn="l"/>
            <a:r>
              <a:rPr lang="en-US" sz="800" dirty="0"/>
              <a:t>CEM0008.02</a:t>
            </a:r>
          </a:p>
        </p:txBody>
      </p:sp>
    </p:spTree>
    <p:custDataLst>
      <p:tags r:id="rId5"/>
    </p:custDataLst>
    <p:extLst>
      <p:ext uri="{BB962C8B-B14F-4D97-AF65-F5344CB8AC3E}">
        <p14:creationId xmlns:p14="http://schemas.microsoft.com/office/powerpoint/2010/main" val="702123822"/>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Lst>
  <p:txStyles>
    <p:titleStyle>
      <a:lvl1pPr algn="l" defTabSz="914400" rtl="0" eaLnBrk="1" latinLnBrk="0" hangingPunct="1">
        <a:lnSpc>
          <a:spcPct val="90000"/>
        </a:lnSpc>
        <a:spcBef>
          <a:spcPct val="0"/>
        </a:spcBef>
        <a:buNone/>
        <a:defRPr sz="2800" b="0" kern="1200" cap="all" baseline="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1"/>
          </a:solidFill>
          <a:latin typeface="+mn-lt"/>
          <a:ea typeface="+mn-ea"/>
          <a:cs typeface="+mn-cs"/>
        </a:defRPr>
      </a:lvl1pPr>
      <a:lvl2pPr marL="628650" indent="-171450" algn="l" defTabSz="914400" rtl="0" eaLnBrk="1" latinLnBrk="0" hangingPunct="1">
        <a:lnSpc>
          <a:spcPct val="90000"/>
        </a:lnSpc>
        <a:spcBef>
          <a:spcPts val="500"/>
        </a:spcBef>
        <a:buClr>
          <a:schemeClr val="accent1"/>
        </a:buClr>
        <a:buSzPct val="80000"/>
        <a:buFont typeface="Arial" panose="020B0604020202020204" pitchFamily="34" charset="0"/>
        <a:buChar char="•"/>
        <a:tabLst/>
        <a:defRPr sz="1800" kern="1200">
          <a:solidFill>
            <a:schemeClr val="accent6"/>
          </a:solidFill>
          <a:latin typeface="+mn-lt"/>
          <a:ea typeface="+mn-ea"/>
          <a:cs typeface="+mn-cs"/>
        </a:defRPr>
      </a:lvl2pPr>
      <a:lvl3pPr marL="1087438" indent="-173038" algn="l" defTabSz="914400" rtl="0" eaLnBrk="1" latinLnBrk="0" hangingPunct="1">
        <a:lnSpc>
          <a:spcPct val="90000"/>
        </a:lnSpc>
        <a:spcBef>
          <a:spcPts val="500"/>
        </a:spcBef>
        <a:buFont typeface="System Font Regular"/>
        <a:buChar char="-"/>
        <a:tabLst/>
        <a:defRPr sz="1800" kern="1200">
          <a:solidFill>
            <a:schemeClr val="accent6"/>
          </a:solidFill>
          <a:latin typeface="+mn-lt"/>
          <a:ea typeface="+mn-ea"/>
          <a:cs typeface="+mn-cs"/>
        </a:defRPr>
      </a:lvl3pPr>
      <a:lvl4pPr marL="1546225" indent="-174625" algn="l" defTabSz="914400" rtl="0" eaLnBrk="1" latinLnBrk="0" hangingPunct="1">
        <a:lnSpc>
          <a:spcPct val="90000"/>
        </a:lnSpc>
        <a:spcBef>
          <a:spcPts val="500"/>
        </a:spcBef>
        <a:buSzPct val="80000"/>
        <a:buFont typeface="Courier New" panose="02070309020205020404" pitchFamily="49" charset="0"/>
        <a:buChar char="o"/>
        <a:tabLst/>
        <a:defRPr sz="1600" kern="1200">
          <a:solidFill>
            <a:schemeClr val="accent6"/>
          </a:solidFill>
          <a:latin typeface="+mn-lt"/>
          <a:ea typeface="+mn-ea"/>
          <a:cs typeface="+mn-cs"/>
        </a:defRPr>
      </a:lvl4pPr>
      <a:lvl5pPr marL="1952625" indent="-123825" algn="l" defTabSz="914400" rtl="0" eaLnBrk="1" latinLnBrk="0" hangingPunct="1">
        <a:lnSpc>
          <a:spcPct val="90000"/>
        </a:lnSpc>
        <a:spcBef>
          <a:spcPts val="500"/>
        </a:spcBef>
        <a:buSzPct val="75000"/>
        <a:buFont typeface="System Font Regular"/>
        <a:buChar char="»"/>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3744">
          <p15:clr>
            <a:srgbClr val="F26B43"/>
          </p15:clr>
        </p15:guide>
        <p15:guide id="3" pos="384">
          <p15:clr>
            <a:srgbClr val="F26B43"/>
          </p15:clr>
        </p15:guide>
        <p15:guide id="4" pos="7296">
          <p15:clr>
            <a:srgbClr val="F26B43"/>
          </p15:clr>
        </p15:guide>
        <p15:guide id="5" orient="horz" pos="4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5.xml"/><Relationship Id="rId1" Type="http://schemas.openxmlformats.org/officeDocument/2006/relationships/tags" Target="../tags/tag3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45.xml"/><Relationship Id="rId4" Type="http://schemas.openxmlformats.org/officeDocument/2006/relationships/image" Target="../media/image9.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46.xml"/><Relationship Id="rId5" Type="http://schemas.openxmlformats.org/officeDocument/2006/relationships/image" Target="../media/image33.emf"/><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19.xml"/><Relationship Id="rId1" Type="http://schemas.openxmlformats.org/officeDocument/2006/relationships/tags" Target="../tags/tag4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2.xml"/><Relationship Id="rId1" Type="http://schemas.openxmlformats.org/officeDocument/2006/relationships/tags" Target="../tags/tag48.xml"/><Relationship Id="rId5" Type="http://schemas.openxmlformats.org/officeDocument/2006/relationships/image" Target="../media/image36.sv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40.svg"/><Relationship Id="rId2" Type="http://schemas.openxmlformats.org/officeDocument/2006/relationships/slideLayout" Target="../slideLayouts/slideLayout16.xml"/><Relationship Id="rId1" Type="http://schemas.openxmlformats.org/officeDocument/2006/relationships/tags" Target="../tags/tag4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6.xml"/><Relationship Id="rId1" Type="http://schemas.openxmlformats.org/officeDocument/2006/relationships/tags" Target="../tags/tag50.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2.svg"/><Relationship Id="rId3" Type="http://schemas.openxmlformats.org/officeDocument/2006/relationships/notesSlide" Target="../notesSlides/notesSlide15.xml"/><Relationship Id="rId7" Type="http://schemas.openxmlformats.org/officeDocument/2006/relationships/image" Target="../media/image47.svg"/><Relationship Id="rId12" Type="http://schemas.openxmlformats.org/officeDocument/2006/relationships/image" Target="../media/image42.png"/><Relationship Id="rId2" Type="http://schemas.openxmlformats.org/officeDocument/2006/relationships/slideLayout" Target="../slideLayouts/slideLayout27.xml"/><Relationship Id="rId1" Type="http://schemas.openxmlformats.org/officeDocument/2006/relationships/tags" Target="../tags/tag51.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emf"/><Relationship Id="rId10" Type="http://schemas.openxmlformats.org/officeDocument/2006/relationships/image" Target="../media/image50.png"/><Relationship Id="rId4" Type="http://schemas.openxmlformats.org/officeDocument/2006/relationships/image" Target="../media/image44.jpeg"/><Relationship Id="rId9" Type="http://schemas.openxmlformats.org/officeDocument/2006/relationships/image" Target="../media/image49.sv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52.xml"/><Relationship Id="rId5" Type="http://schemas.openxmlformats.org/officeDocument/2006/relationships/image" Target="../media/image12.emf"/><Relationship Id="rId4" Type="http://schemas.openxmlformats.org/officeDocument/2006/relationships/hyperlink" Target="https://www.escardio.org/Journals/E-Journal-of-Cardiology-Practice/Volume-18/ecg-portable-devices-example-of-e-health-strength-and-threats"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53.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5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6.xml"/><Relationship Id="rId1" Type="http://schemas.openxmlformats.org/officeDocument/2006/relationships/tags" Target="../tags/tag3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2.xml"/><Relationship Id="rId1" Type="http://schemas.openxmlformats.org/officeDocument/2006/relationships/tags" Target="../tags/tag55.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7.xml"/><Relationship Id="rId1" Type="http://schemas.openxmlformats.org/officeDocument/2006/relationships/tags" Target="../tags/tag56.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7.xml"/><Relationship Id="rId1" Type="http://schemas.openxmlformats.org/officeDocument/2006/relationships/tags" Target="../tags/tag57.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18.svg"/><Relationship Id="rId2" Type="http://schemas.openxmlformats.org/officeDocument/2006/relationships/slideLayout" Target="../slideLayouts/slideLayout2.xml"/><Relationship Id="rId1" Type="http://schemas.openxmlformats.org/officeDocument/2006/relationships/tags" Target="../tags/tag58.xml"/><Relationship Id="rId6" Type="http://schemas.openxmlformats.org/officeDocument/2006/relationships/image" Target="../media/image17.png"/><Relationship Id="rId5" Type="http://schemas.openxmlformats.org/officeDocument/2006/relationships/image" Target="../media/image24.sv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63.svg"/><Relationship Id="rId2" Type="http://schemas.openxmlformats.org/officeDocument/2006/relationships/slideLayout" Target="../slideLayouts/slideLayout2.xml"/><Relationship Id="rId1" Type="http://schemas.openxmlformats.org/officeDocument/2006/relationships/tags" Target="../tags/tag59.xml"/><Relationship Id="rId6" Type="http://schemas.openxmlformats.org/officeDocument/2006/relationships/image" Target="../media/image62.png"/><Relationship Id="rId5" Type="http://schemas.openxmlformats.org/officeDocument/2006/relationships/image" Target="../media/image45.emf"/><Relationship Id="rId4" Type="http://schemas.openxmlformats.org/officeDocument/2006/relationships/image" Target="../media/image61.em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7.xml"/><Relationship Id="rId1" Type="http://schemas.openxmlformats.org/officeDocument/2006/relationships/tags" Target="../tags/tag60.xml"/><Relationship Id="rId6" Type="http://schemas.openxmlformats.org/officeDocument/2006/relationships/chart" Target="../charts/chart2.xml"/><Relationship Id="rId5" Type="http://schemas.openxmlformats.org/officeDocument/2006/relationships/image" Target="../media/image64.emf"/><Relationship Id="rId4" Type="http://schemas.openxmlformats.org/officeDocument/2006/relationships/chart" Target="../charts/chart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tags" Target="../tags/tag61.xml"/><Relationship Id="rId6" Type="http://schemas.openxmlformats.org/officeDocument/2006/relationships/image" Target="../media/image65.png"/><Relationship Id="rId5" Type="http://schemas.openxmlformats.org/officeDocument/2006/relationships/image" Target="../media/image45.emf"/><Relationship Id="rId4" Type="http://schemas.openxmlformats.org/officeDocument/2006/relationships/image" Target="../media/image61.e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62.xml"/><Relationship Id="rId5" Type="http://schemas.microsoft.com/office/2007/relationships/hdphoto" Target="../media/hdphoto4.wdp"/><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notesSlide" Target="../notesSlides/notesSlide27.xml"/><Relationship Id="rId7"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tags" Target="../tags/tag63.xml"/><Relationship Id="rId6" Type="http://schemas.microsoft.com/office/2007/relationships/hdphoto" Target="../media/hdphoto4.wdp"/><Relationship Id="rId5" Type="http://schemas.openxmlformats.org/officeDocument/2006/relationships/image" Target="../media/image66.png"/><Relationship Id="rId4" Type="http://schemas.openxmlformats.org/officeDocument/2006/relationships/image" Target="../media/image67.png"/><Relationship Id="rId9" Type="http://schemas.openxmlformats.org/officeDocument/2006/relationships/image" Target="../media/image70.em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64.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38.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6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7.xml"/><Relationship Id="rId1" Type="http://schemas.openxmlformats.org/officeDocument/2006/relationships/tags" Target="../tags/tag66.xml"/><Relationship Id="rId4" Type="http://schemas.openxmlformats.org/officeDocument/2006/relationships/image" Target="../media/image72.jpeg"/></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19.xml"/><Relationship Id="rId1" Type="http://schemas.openxmlformats.org/officeDocument/2006/relationships/tags" Target="../tags/tag6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2.xml"/><Relationship Id="rId1" Type="http://schemas.openxmlformats.org/officeDocument/2006/relationships/tags" Target="../tags/tag68.xml"/><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6.xml"/><Relationship Id="rId1" Type="http://schemas.openxmlformats.org/officeDocument/2006/relationships/tags" Target="../tags/tag69.xml"/><Relationship Id="rId4" Type="http://schemas.openxmlformats.org/officeDocument/2006/relationships/image" Target="../media/image75.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6.xml"/><Relationship Id="rId1" Type="http://schemas.openxmlformats.org/officeDocument/2006/relationships/tags" Target="../tags/tag70.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0.xml"/><Relationship Id="rId1" Type="http://schemas.openxmlformats.org/officeDocument/2006/relationships/tags" Target="../tags/tag71.xml"/><Relationship Id="rId5" Type="http://schemas.openxmlformats.org/officeDocument/2006/relationships/image" Target="../media/image80.svg"/><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notesSlide" Target="../notesSlides/notesSlide35.xml"/><Relationship Id="rId7" Type="http://schemas.openxmlformats.org/officeDocument/2006/relationships/image" Target="../media/image84.png"/><Relationship Id="rId2" Type="http://schemas.openxmlformats.org/officeDocument/2006/relationships/slideLayout" Target="../slideLayouts/slideLayout16.xml"/><Relationship Id="rId1" Type="http://schemas.openxmlformats.org/officeDocument/2006/relationships/tags" Target="../tags/tag7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eg"/><Relationship Id="rId9" Type="http://schemas.openxmlformats.org/officeDocument/2006/relationships/image" Target="../media/image8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73.xml"/><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74.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4.xml"/><Relationship Id="rId7" Type="http://schemas.microsoft.com/office/2007/relationships/hdphoto" Target="../media/hdphoto2.wdp"/><Relationship Id="rId2" Type="http://schemas.openxmlformats.org/officeDocument/2006/relationships/slideLayout" Target="../slideLayouts/slideLayout11.xml"/><Relationship Id="rId1" Type="http://schemas.openxmlformats.org/officeDocument/2006/relationships/tags" Target="../tags/tag39.xml"/><Relationship Id="rId6" Type="http://schemas.openxmlformats.org/officeDocument/2006/relationships/image" Target="../media/image6.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2.xml"/><Relationship Id="rId1" Type="http://schemas.openxmlformats.org/officeDocument/2006/relationships/tags" Target="../tags/tag75.xml"/><Relationship Id="rId4" Type="http://schemas.openxmlformats.org/officeDocument/2006/relationships/image" Target="../media/image88.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6.xml"/><Relationship Id="rId1" Type="http://schemas.openxmlformats.org/officeDocument/2006/relationships/tags" Target="../tags/tag76.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95.jpeg"/><Relationship Id="rId2" Type="http://schemas.openxmlformats.org/officeDocument/2006/relationships/slideLayout" Target="../slideLayouts/slideLayout27.xml"/><Relationship Id="rId1" Type="http://schemas.openxmlformats.org/officeDocument/2006/relationships/tags" Target="../tags/tag77.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96.jpeg"/><Relationship Id="rId2" Type="http://schemas.openxmlformats.org/officeDocument/2006/relationships/slideLayout" Target="../slideLayouts/slideLayout16.xml"/><Relationship Id="rId1" Type="http://schemas.openxmlformats.org/officeDocument/2006/relationships/tags" Target="../tags/tag79.xml"/><Relationship Id="rId6" Type="http://schemas.openxmlformats.org/officeDocument/2006/relationships/image" Target="../media/image45.emf"/><Relationship Id="rId5" Type="http://schemas.openxmlformats.org/officeDocument/2006/relationships/image" Target="../media/image86.png"/><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80.xml"/><Relationship Id="rId4" Type="http://schemas.openxmlformats.org/officeDocument/2006/relationships/image" Target="../media/image12.emf"/></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xml"/><Relationship Id="rId1" Type="http://schemas.openxmlformats.org/officeDocument/2006/relationships/tags" Target="../tags/tag81.xml"/><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xml"/><Relationship Id="rId1" Type="http://schemas.openxmlformats.org/officeDocument/2006/relationships/tags" Target="../tags/tag82.xml"/></Relationships>
</file>

<file path=ppt/slides/_rels/slide48.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notesSlide" Target="../notesSlides/notesSlide46.xml"/><Relationship Id="rId7" Type="http://schemas.openxmlformats.org/officeDocument/2006/relationships/image" Target="../media/image100.svg"/><Relationship Id="rId2" Type="http://schemas.openxmlformats.org/officeDocument/2006/relationships/slideLayout" Target="../slideLayouts/slideLayout2.xml"/><Relationship Id="rId1" Type="http://schemas.openxmlformats.org/officeDocument/2006/relationships/tags" Target="../tags/tag83.xml"/><Relationship Id="rId6" Type="http://schemas.openxmlformats.org/officeDocument/2006/relationships/image" Target="../media/image99.png"/><Relationship Id="rId5" Type="http://schemas.openxmlformats.org/officeDocument/2006/relationships/image" Target="../media/image98.svg"/><Relationship Id="rId4" Type="http://schemas.openxmlformats.org/officeDocument/2006/relationships/image" Target="../media/image97.png"/><Relationship Id="rId9" Type="http://schemas.openxmlformats.org/officeDocument/2006/relationships/image" Target="../media/image102.sv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8.xml"/><Relationship Id="rId1" Type="http://schemas.openxmlformats.org/officeDocument/2006/relationships/tags" Target="../tags/tag84.xml"/><Relationship Id="rId4" Type="http://schemas.openxmlformats.org/officeDocument/2006/relationships/image" Target="../media/image103.jpe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5.xml"/><Relationship Id="rId7" Type="http://schemas.openxmlformats.org/officeDocument/2006/relationships/image" Target="../media/image12.emf"/><Relationship Id="rId2" Type="http://schemas.openxmlformats.org/officeDocument/2006/relationships/slideLayout" Target="../slideLayouts/slideLayout4.xml"/><Relationship Id="rId1" Type="http://schemas.openxmlformats.org/officeDocument/2006/relationships/tags" Target="../tags/tag40.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 Id="rId9" Type="http://schemas.openxmlformats.org/officeDocument/2006/relationships/image" Target="../media/image14.svg"/></Relationships>
</file>

<file path=ppt/slides/_rels/slide5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00.svg"/><Relationship Id="rId3" Type="http://schemas.openxmlformats.org/officeDocument/2006/relationships/notesSlide" Target="../notesSlides/notesSlide48.xml"/><Relationship Id="rId7" Type="http://schemas.openxmlformats.org/officeDocument/2006/relationships/image" Target="../media/image18.svg"/><Relationship Id="rId12" Type="http://schemas.openxmlformats.org/officeDocument/2006/relationships/image" Target="../media/image99.png"/><Relationship Id="rId2" Type="http://schemas.openxmlformats.org/officeDocument/2006/relationships/slideLayout" Target="../slideLayouts/slideLayout5.xml"/><Relationship Id="rId1" Type="http://schemas.openxmlformats.org/officeDocument/2006/relationships/tags" Target="../tags/tag85.xml"/><Relationship Id="rId6" Type="http://schemas.openxmlformats.org/officeDocument/2006/relationships/image" Target="../media/image17.png"/><Relationship Id="rId11" Type="http://schemas.openxmlformats.org/officeDocument/2006/relationships/image" Target="../media/image24.svg"/><Relationship Id="rId5" Type="http://schemas.openxmlformats.org/officeDocument/2006/relationships/image" Target="../media/image16.svg"/><Relationship Id="rId15" Type="http://schemas.openxmlformats.org/officeDocument/2006/relationships/image" Target="../media/image105.svg"/><Relationship Id="rId10" Type="http://schemas.openxmlformats.org/officeDocument/2006/relationships/image" Target="../media/image23.png"/><Relationship Id="rId4" Type="http://schemas.openxmlformats.org/officeDocument/2006/relationships/image" Target="../media/image15.png"/><Relationship Id="rId9" Type="http://schemas.openxmlformats.org/officeDocument/2006/relationships/image" Target="../media/image22.svg"/><Relationship Id="rId14" Type="http://schemas.openxmlformats.org/officeDocument/2006/relationships/image" Target="../media/image104.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5.xml"/><Relationship Id="rId1" Type="http://schemas.openxmlformats.org/officeDocument/2006/relationships/tags" Target="../tags/tag86.xml"/><Relationship Id="rId5" Type="http://schemas.openxmlformats.org/officeDocument/2006/relationships/image" Target="../media/image107.svg"/><Relationship Id="rId4" Type="http://schemas.openxmlformats.org/officeDocument/2006/relationships/image" Target="../media/image106.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7.xml"/><Relationship Id="rId1" Type="http://schemas.openxmlformats.org/officeDocument/2006/relationships/tags" Target="../tags/tag87.xml"/><Relationship Id="rId4" Type="http://schemas.openxmlformats.org/officeDocument/2006/relationships/image" Target="../media/image108.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xml"/><Relationship Id="rId1" Type="http://schemas.openxmlformats.org/officeDocument/2006/relationships/tags" Target="../tags/tag88.xml"/><Relationship Id="rId6" Type="http://schemas.openxmlformats.org/officeDocument/2006/relationships/image" Target="../media/image111.png"/><Relationship Id="rId5" Type="http://schemas.openxmlformats.org/officeDocument/2006/relationships/image" Target="../media/image110.svg"/><Relationship Id="rId4" Type="http://schemas.openxmlformats.org/officeDocument/2006/relationships/image" Target="../media/image109.png"/></Relationships>
</file>

<file path=ppt/slides/_rels/slide54.xml.rels><?xml version="1.0" encoding="UTF-8" standalone="yes"?>
<Relationships xmlns="http://schemas.openxmlformats.org/package/2006/relationships"><Relationship Id="rId8" Type="http://schemas.openxmlformats.org/officeDocument/2006/relationships/hyperlink" Target="https://link.springer.com/article/10.1007/s10840-019-00515-0" TargetMode="External"/><Relationship Id="rId3" Type="http://schemas.openxmlformats.org/officeDocument/2006/relationships/notesSlide" Target="../notesSlides/notesSlide52.xml"/><Relationship Id="rId7" Type="http://schemas.openxmlformats.org/officeDocument/2006/relationships/image" Target="../media/image115.png"/><Relationship Id="rId2" Type="http://schemas.openxmlformats.org/officeDocument/2006/relationships/slideLayout" Target="../slideLayouts/slideLayout17.xml"/><Relationship Id="rId1" Type="http://schemas.openxmlformats.org/officeDocument/2006/relationships/tags" Target="../tags/tag89.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6.xml"/><Relationship Id="rId1" Type="http://schemas.openxmlformats.org/officeDocument/2006/relationships/tags" Target="../tags/tag90.xml"/><Relationship Id="rId5" Type="http://schemas.microsoft.com/office/2007/relationships/hdphoto" Target="../media/hdphoto5.wdp"/><Relationship Id="rId4" Type="http://schemas.openxmlformats.org/officeDocument/2006/relationships/image" Target="../media/image116.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2.xml"/><Relationship Id="rId1" Type="http://schemas.openxmlformats.org/officeDocument/2006/relationships/tags" Target="../tags/tag91.xml"/><Relationship Id="rId5" Type="http://schemas.openxmlformats.org/officeDocument/2006/relationships/image" Target="../media/image118.svg"/><Relationship Id="rId4" Type="http://schemas.openxmlformats.org/officeDocument/2006/relationships/image" Target="../media/image117.png"/></Relationships>
</file>

<file path=ppt/slides/_rels/slide57.xml.rels><?xml version="1.0" encoding="UTF-8" standalone="yes"?>
<Relationships xmlns="http://schemas.openxmlformats.org/package/2006/relationships"><Relationship Id="rId8" Type="http://schemas.openxmlformats.org/officeDocument/2006/relationships/image" Target="../media/image123.svg"/><Relationship Id="rId3" Type="http://schemas.openxmlformats.org/officeDocument/2006/relationships/notesSlide" Target="../notesSlides/notesSlide55.xml"/><Relationship Id="rId7" Type="http://schemas.openxmlformats.org/officeDocument/2006/relationships/image" Target="../media/image122.png"/><Relationship Id="rId2" Type="http://schemas.openxmlformats.org/officeDocument/2006/relationships/slideLayout" Target="../slideLayouts/slideLayout27.xml"/><Relationship Id="rId1" Type="http://schemas.openxmlformats.org/officeDocument/2006/relationships/tags" Target="../tags/tag92.xml"/><Relationship Id="rId6" Type="http://schemas.openxmlformats.org/officeDocument/2006/relationships/image" Target="../media/image121.svg"/><Relationship Id="rId5" Type="http://schemas.openxmlformats.org/officeDocument/2006/relationships/image" Target="../media/image120.png"/><Relationship Id="rId4" Type="http://schemas.openxmlformats.org/officeDocument/2006/relationships/image" Target="../media/image119.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7.xml"/><Relationship Id="rId1" Type="http://schemas.openxmlformats.org/officeDocument/2006/relationships/tags" Target="../tags/tag93.xml"/><Relationship Id="rId6" Type="http://schemas.openxmlformats.org/officeDocument/2006/relationships/image" Target="../media/image126.svg"/><Relationship Id="rId5" Type="http://schemas.openxmlformats.org/officeDocument/2006/relationships/image" Target="../media/image125.png"/><Relationship Id="rId4" Type="http://schemas.openxmlformats.org/officeDocument/2006/relationships/image" Target="../media/image124.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94.xml"/><Relationship Id="rId6" Type="http://schemas.openxmlformats.org/officeDocument/2006/relationships/image" Target="../media/image129.png"/><Relationship Id="rId5" Type="http://schemas.openxmlformats.org/officeDocument/2006/relationships/image" Target="../media/image128.svg"/><Relationship Id="rId4" Type="http://schemas.openxmlformats.org/officeDocument/2006/relationships/image" Target="../media/image127.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notesSlide" Target="../notesSlides/notesSlide6.xml"/><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slideLayout" Target="../slideLayouts/slideLayout5.xml"/><Relationship Id="rId1" Type="http://schemas.openxmlformats.org/officeDocument/2006/relationships/tags" Target="../tags/tag41.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95.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emf"/></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7.xml"/><Relationship Id="rId1" Type="http://schemas.openxmlformats.org/officeDocument/2006/relationships/tags" Target="../tags/tag96.xml"/><Relationship Id="rId6" Type="http://schemas.openxmlformats.org/officeDocument/2006/relationships/image" Target="../media/image12.emf"/><Relationship Id="rId5" Type="http://schemas.microsoft.com/office/2007/relationships/hdphoto" Target="../media/hdphoto6.wdp"/><Relationship Id="rId4" Type="http://schemas.openxmlformats.org/officeDocument/2006/relationships/image" Target="../media/image132.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4.xml"/><Relationship Id="rId1" Type="http://schemas.openxmlformats.org/officeDocument/2006/relationships/tags" Target="../tags/tag97.xml"/><Relationship Id="rId4" Type="http://schemas.openxmlformats.org/officeDocument/2006/relationships/image" Target="../media/image32.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4.xml"/><Relationship Id="rId1" Type="http://schemas.openxmlformats.org/officeDocument/2006/relationships/tags" Target="../tags/tag98.xml"/></Relationships>
</file>

<file path=ppt/slides/_rels/slide64.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slideLayout" Target="../slideLayouts/slideLayout22.xml"/><Relationship Id="rId1" Type="http://schemas.openxmlformats.org/officeDocument/2006/relationships/tags" Target="../tags/tag99.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100.xml"/><Relationship Id="rId5" Type="http://schemas.openxmlformats.org/officeDocument/2006/relationships/image" Target="../media/image135.emf"/><Relationship Id="rId4" Type="http://schemas.openxmlformats.org/officeDocument/2006/relationships/image" Target="../media/image134.emf"/></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5.xml"/><Relationship Id="rId1" Type="http://schemas.openxmlformats.org/officeDocument/2006/relationships/tags" Target="../tags/tag101.xml"/><Relationship Id="rId4" Type="http://schemas.openxmlformats.org/officeDocument/2006/relationships/image" Target="../media/image136.emf"/></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4.xml"/><Relationship Id="rId1" Type="http://schemas.openxmlformats.org/officeDocument/2006/relationships/tags" Target="../tags/tag102.xml"/><Relationship Id="rId4" Type="http://schemas.openxmlformats.org/officeDocument/2006/relationships/image" Target="../media/image137.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6.xml"/><Relationship Id="rId1" Type="http://schemas.openxmlformats.org/officeDocument/2006/relationships/tags" Target="../tags/tag103.xml"/><Relationship Id="rId6" Type="http://schemas.openxmlformats.org/officeDocument/2006/relationships/image" Target="../media/image139.jpeg"/><Relationship Id="rId5" Type="http://schemas.openxmlformats.org/officeDocument/2006/relationships/image" Target="../media/image9.emf"/><Relationship Id="rId4" Type="http://schemas.openxmlformats.org/officeDocument/2006/relationships/image" Target="../media/image138.emf"/></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7.xml"/><Relationship Id="rId1" Type="http://schemas.openxmlformats.org/officeDocument/2006/relationships/tags" Target="../tags/tag104.xml"/><Relationship Id="rId4" Type="http://schemas.openxmlformats.org/officeDocument/2006/relationships/image" Target="../media/image140.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4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105.xml"/><Relationship Id="rId4" Type="http://schemas.openxmlformats.org/officeDocument/2006/relationships/image" Target="../media/image141.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6.xml"/><Relationship Id="rId1" Type="http://schemas.openxmlformats.org/officeDocument/2006/relationships/tags" Target="../tags/tag106.xml"/><Relationship Id="rId4" Type="http://schemas.openxmlformats.org/officeDocument/2006/relationships/image" Target="../media/image142.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5.xml"/><Relationship Id="rId1" Type="http://schemas.openxmlformats.org/officeDocument/2006/relationships/tags" Target="../tags/tag107.xml"/><Relationship Id="rId5" Type="http://schemas.openxmlformats.org/officeDocument/2006/relationships/image" Target="../media/image144.emf"/><Relationship Id="rId4" Type="http://schemas.openxmlformats.org/officeDocument/2006/relationships/image" Target="../media/image143.emf"/></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9.xml"/><Relationship Id="rId1" Type="http://schemas.openxmlformats.org/officeDocument/2006/relationships/tags" Target="../tags/tag108.xml"/><Relationship Id="rId4" Type="http://schemas.openxmlformats.org/officeDocument/2006/relationships/image" Target="../media/image145.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9.xml"/><Relationship Id="rId1" Type="http://schemas.openxmlformats.org/officeDocument/2006/relationships/tags" Target="../tags/tag109.xml"/><Relationship Id="rId5" Type="http://schemas.openxmlformats.org/officeDocument/2006/relationships/image" Target="../media/image147.png"/><Relationship Id="rId4" Type="http://schemas.openxmlformats.org/officeDocument/2006/relationships/image" Target="../media/image146.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2.xml"/><Relationship Id="rId7" Type="http://schemas.openxmlformats.org/officeDocument/2006/relationships/hyperlink" Target="https://www.nature.com/articles/s41569-021-00522-7#ref-CR115" TargetMode="External"/><Relationship Id="rId2" Type="http://schemas.openxmlformats.org/officeDocument/2006/relationships/slideLayout" Target="../slideLayouts/slideLayout2.xml"/><Relationship Id="rId1" Type="http://schemas.openxmlformats.org/officeDocument/2006/relationships/tags" Target="../tags/tag110.xml"/><Relationship Id="rId6" Type="http://schemas.openxmlformats.org/officeDocument/2006/relationships/hyperlink" Target="https://www.nature.com/articles/s41569-021-00522-7#ref-CR54" TargetMode="External"/><Relationship Id="rId5" Type="http://schemas.openxmlformats.org/officeDocument/2006/relationships/hyperlink" Target="https://www.nature.com/articles/s41569-021-00522-7#ref-CR53" TargetMode="External"/><Relationship Id="rId4" Type="http://schemas.openxmlformats.org/officeDocument/2006/relationships/hyperlink" Target="https://www.nature.com/articles/s41569-021-00522-7#ref-CR19" TargetMode="Externa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111.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4.xml"/><Relationship Id="rId1" Type="http://schemas.openxmlformats.org/officeDocument/2006/relationships/tags" Target="../tags/tag112.xml"/><Relationship Id="rId4" Type="http://schemas.openxmlformats.org/officeDocument/2006/relationships/image" Target="../media/image33.emf"/></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4.xml"/><Relationship Id="rId1" Type="http://schemas.openxmlformats.org/officeDocument/2006/relationships/tags" Target="../tags/tag113.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2.xml"/><Relationship Id="rId1" Type="http://schemas.openxmlformats.org/officeDocument/2006/relationships/tags" Target="../tags/tag114.xml"/><Relationship Id="rId4" Type="http://schemas.openxmlformats.org/officeDocument/2006/relationships/image" Target="../media/image148.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8.png"/><Relationship Id="rId2" Type="http://schemas.openxmlformats.org/officeDocument/2006/relationships/slideLayout" Target="../slideLayouts/slideLayout17.xml"/><Relationship Id="rId1" Type="http://schemas.openxmlformats.org/officeDocument/2006/relationships/tags" Target="../tags/tag4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2.xml"/><Relationship Id="rId1" Type="http://schemas.openxmlformats.org/officeDocument/2006/relationships/tags" Target="../tags/tag115.xml"/><Relationship Id="rId4" Type="http://schemas.openxmlformats.org/officeDocument/2006/relationships/image" Target="../media/image10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tags" Target="../tags/tag44.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A5BBF-2CAD-CCF0-2D6D-9EB3CE59BF4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A96279D-9CED-40CB-A7EC-3DECB0331478}"/>
              </a:ext>
            </a:extLst>
          </p:cNvPr>
          <p:cNvSpPr txBox="1"/>
          <p:nvPr/>
        </p:nvSpPr>
        <p:spPr>
          <a:xfrm>
            <a:off x="5731330" y="3336471"/>
            <a:ext cx="580027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3738C0"/>
                </a:solidFill>
              </a:rPr>
              <a:t>Choosing the Best Solution for Your Patient</a:t>
            </a:r>
            <a:endParaRPr lang="en-US" sz="2400"/>
          </a:p>
        </p:txBody>
      </p:sp>
      <p:sp>
        <p:nvSpPr>
          <p:cNvPr id="7" name="Title 1">
            <a:extLst>
              <a:ext uri="{FF2B5EF4-FFF2-40B4-BE49-F238E27FC236}">
                <a16:creationId xmlns:a16="http://schemas.microsoft.com/office/drawing/2014/main" id="{CD0E8C1E-CF4E-954C-B3D4-CE3D13D68EFD}"/>
              </a:ext>
            </a:extLst>
          </p:cNvPr>
          <p:cNvSpPr txBox="1">
            <a:spLocks/>
          </p:cNvSpPr>
          <p:nvPr/>
        </p:nvSpPr>
        <p:spPr>
          <a:xfrm>
            <a:off x="5675084" y="1850289"/>
            <a:ext cx="5798458" cy="1181862"/>
          </a:xfrm>
          <a:prstGeom prst="rect">
            <a:avLst/>
          </a:prstGeom>
        </p:spPr>
        <p:txBody>
          <a:bodyPr wrap="square" lIns="91440" tIns="91440" rIns="91440" bIns="91440" anchor="ctr">
            <a:spAutoFit/>
          </a:bodyPr>
          <a:lstStyle>
            <a:lvl1pPr algn="l" defTabSz="914400" rtl="0" eaLnBrk="1" latinLnBrk="0" hangingPunct="1">
              <a:lnSpc>
                <a:spcPct val="90000"/>
              </a:lnSpc>
              <a:spcBef>
                <a:spcPct val="0"/>
              </a:spcBef>
              <a:buNone/>
              <a:defRPr sz="3600" b="1" kern="1200" cap="all" baseline="0">
                <a:solidFill>
                  <a:schemeClr val="accent1"/>
                </a:solidFill>
                <a:effectLst/>
                <a:latin typeface="+mn-lt"/>
                <a:ea typeface="+mj-ea"/>
                <a:cs typeface="+mj-cs"/>
              </a:defRPr>
            </a:lvl1pPr>
          </a:lstStyle>
          <a:p>
            <a:pPr algn="ctr"/>
            <a:r>
              <a:rPr lang="en-US" cap="none">
                <a:solidFill>
                  <a:srgbClr val="3738C0"/>
                </a:solidFill>
                <a:latin typeface="Franklin Gothic Book"/>
              </a:rPr>
              <a:t>Ambulatory ECG Monitoring: From Holter to Wearables</a:t>
            </a:r>
            <a:endParaRPr lang="en-US"/>
          </a:p>
        </p:txBody>
      </p:sp>
    </p:spTree>
    <p:custDataLst>
      <p:tags r:id="rId1"/>
    </p:custDataLst>
    <p:extLst>
      <p:ext uri="{BB962C8B-B14F-4D97-AF65-F5344CB8AC3E}">
        <p14:creationId xmlns:p14="http://schemas.microsoft.com/office/powerpoint/2010/main" val="1216826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84EBB-6232-BB23-D880-B22B24F388DC}"/>
            </a:ext>
          </a:extLst>
        </p:cNvPr>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7E385B80-1A77-4FA4-CB7F-01CE967BA442}"/>
              </a:ext>
            </a:extLst>
          </p:cNvPr>
          <p:cNvCxnSpPr>
            <a:cxnSpLocks/>
            <a:endCxn id="24" idx="2"/>
          </p:cNvCxnSpPr>
          <p:nvPr/>
        </p:nvCxnSpPr>
        <p:spPr>
          <a:xfrm flipV="1">
            <a:off x="3498494" y="4167765"/>
            <a:ext cx="0" cy="1293435"/>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AC43CEC-632D-DC10-AFD1-8A847BED3ACB}"/>
              </a:ext>
            </a:extLst>
          </p:cNvPr>
          <p:cNvSpPr txBox="1"/>
          <p:nvPr/>
        </p:nvSpPr>
        <p:spPr>
          <a:xfrm rot="16200000">
            <a:off x="-77171" y="2120687"/>
            <a:ext cx="1703407" cy="307777"/>
          </a:xfrm>
          <a:prstGeom prst="rect">
            <a:avLst/>
          </a:prstGeom>
          <a:noFill/>
        </p:spPr>
        <p:txBody>
          <a:bodyPr wrap="square" lIns="91440" tIns="45720" rIns="91440" bIns="45720" rtlCol="0" anchor="t">
            <a:spAutoFit/>
          </a:bodyPr>
          <a:lstStyle/>
          <a:p>
            <a:pPr algn="r"/>
            <a:r>
              <a:rPr lang="en-US" sz="1400" spc="100">
                <a:latin typeface="+mj-lt"/>
              </a:rPr>
              <a:t>DATA URGENCY</a:t>
            </a:r>
          </a:p>
        </p:txBody>
      </p:sp>
      <p:sp>
        <p:nvSpPr>
          <p:cNvPr id="41" name="TextBox 40">
            <a:extLst>
              <a:ext uri="{FF2B5EF4-FFF2-40B4-BE49-F238E27FC236}">
                <a16:creationId xmlns:a16="http://schemas.microsoft.com/office/drawing/2014/main" id="{6F1A29F9-C4A2-5E9D-0362-CF1ED114A09D}"/>
              </a:ext>
            </a:extLst>
          </p:cNvPr>
          <p:cNvSpPr txBox="1"/>
          <p:nvPr/>
        </p:nvSpPr>
        <p:spPr>
          <a:xfrm>
            <a:off x="9240335" y="5257883"/>
            <a:ext cx="2499785" cy="307777"/>
          </a:xfrm>
          <a:prstGeom prst="rect">
            <a:avLst/>
          </a:prstGeom>
          <a:noFill/>
        </p:spPr>
        <p:txBody>
          <a:bodyPr wrap="square" rtlCol="0">
            <a:spAutoFit/>
          </a:bodyPr>
          <a:lstStyle/>
          <a:p>
            <a:r>
              <a:rPr lang="en-US" sz="1400" spc="100">
                <a:latin typeface="+mj-lt"/>
              </a:rPr>
              <a:t>SYMPTOM FREQUENCY</a:t>
            </a:r>
          </a:p>
        </p:txBody>
      </p:sp>
      <p:sp>
        <p:nvSpPr>
          <p:cNvPr id="43" name="TextBox 42">
            <a:extLst>
              <a:ext uri="{FF2B5EF4-FFF2-40B4-BE49-F238E27FC236}">
                <a16:creationId xmlns:a16="http://schemas.microsoft.com/office/drawing/2014/main" id="{881A40C9-C591-CB60-D63A-01DB9CEDEA71}"/>
              </a:ext>
            </a:extLst>
          </p:cNvPr>
          <p:cNvSpPr txBox="1"/>
          <p:nvPr/>
        </p:nvSpPr>
        <p:spPr>
          <a:xfrm>
            <a:off x="9240335" y="5579509"/>
            <a:ext cx="2743770" cy="307777"/>
          </a:xfrm>
          <a:prstGeom prst="rect">
            <a:avLst/>
          </a:prstGeom>
          <a:noFill/>
        </p:spPr>
        <p:txBody>
          <a:bodyPr wrap="square" rtlCol="0">
            <a:spAutoFit/>
          </a:bodyPr>
          <a:lstStyle/>
          <a:p>
            <a:r>
              <a:rPr lang="en-US" sz="1400" spc="100">
                <a:latin typeface="+mj-lt"/>
              </a:rPr>
              <a:t>MONITORING DURATION</a:t>
            </a:r>
          </a:p>
        </p:txBody>
      </p:sp>
      <p:cxnSp>
        <p:nvCxnSpPr>
          <p:cNvPr id="7" name="Straight Arrow Connector 6">
            <a:extLst>
              <a:ext uri="{FF2B5EF4-FFF2-40B4-BE49-F238E27FC236}">
                <a16:creationId xmlns:a16="http://schemas.microsoft.com/office/drawing/2014/main" id="{A9948ECC-CEFE-3F8C-AC53-BC755D5A9B03}"/>
              </a:ext>
            </a:extLst>
          </p:cNvPr>
          <p:cNvCxnSpPr>
            <a:cxnSpLocks/>
          </p:cNvCxnSpPr>
          <p:nvPr/>
        </p:nvCxnSpPr>
        <p:spPr>
          <a:xfrm flipV="1">
            <a:off x="999203" y="1238596"/>
            <a:ext cx="0" cy="4479710"/>
          </a:xfrm>
          <a:prstGeom prst="straightConnector1">
            <a:avLst/>
          </a:prstGeom>
          <a:ln w="101600">
            <a:gradFill flip="none" rotWithShape="1">
              <a:gsLst>
                <a:gs pos="0">
                  <a:schemeClr val="bg1"/>
                </a:gs>
                <a:gs pos="74000">
                  <a:schemeClr val="accent4">
                    <a:lumMod val="50000"/>
                  </a:schemeClr>
                </a:gs>
              </a:gsLst>
              <a:lin ang="5400000" scaled="0"/>
              <a:tileRect/>
            </a:gradFill>
            <a:tailEnd type="triangle" w="med" len="sm"/>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FE0C8BED-FA8C-A7AE-28DE-A0ED4B8094EF}"/>
              </a:ext>
            </a:extLst>
          </p:cNvPr>
          <p:cNvGrpSpPr/>
          <p:nvPr/>
        </p:nvGrpSpPr>
        <p:grpSpPr>
          <a:xfrm>
            <a:off x="1209041" y="5486139"/>
            <a:ext cx="8013416" cy="246497"/>
            <a:chOff x="1317923" y="5486139"/>
            <a:chExt cx="5242619" cy="246497"/>
          </a:xfrm>
        </p:grpSpPr>
        <p:cxnSp>
          <p:nvCxnSpPr>
            <p:cNvPr id="11" name="Straight Arrow Connector 10">
              <a:extLst>
                <a:ext uri="{FF2B5EF4-FFF2-40B4-BE49-F238E27FC236}">
                  <a16:creationId xmlns:a16="http://schemas.microsoft.com/office/drawing/2014/main" id="{F294AAB0-5032-FE31-B0FE-58AAB83B05D0}"/>
                </a:ext>
              </a:extLst>
            </p:cNvPr>
            <p:cNvCxnSpPr>
              <a:cxnSpLocks/>
            </p:cNvCxnSpPr>
            <p:nvPr/>
          </p:nvCxnSpPr>
          <p:spPr>
            <a:xfrm flipH="1">
              <a:off x="1325374" y="5486139"/>
              <a:ext cx="5227717" cy="0"/>
            </a:xfrm>
            <a:prstGeom prst="straightConnector1">
              <a:avLst/>
            </a:prstGeom>
            <a:ln w="101600">
              <a:gradFill flip="none" rotWithShape="1">
                <a:gsLst>
                  <a:gs pos="0">
                    <a:schemeClr val="bg1"/>
                  </a:gs>
                  <a:gs pos="71000">
                    <a:schemeClr val="accent1">
                      <a:lumMod val="100000"/>
                    </a:schemeClr>
                  </a:gs>
                </a:gsLst>
                <a:lin ang="0" scaled="0"/>
                <a:tileRect/>
              </a:gradFill>
              <a:tailEnd type="triangle" w="med" len="sm"/>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AC9888E-8FAB-5713-8494-A1608A46A2C1}"/>
                </a:ext>
              </a:extLst>
            </p:cNvPr>
            <p:cNvCxnSpPr>
              <a:cxnSpLocks/>
            </p:cNvCxnSpPr>
            <p:nvPr/>
          </p:nvCxnSpPr>
          <p:spPr>
            <a:xfrm>
              <a:off x="1317923" y="5718306"/>
              <a:ext cx="5242619" cy="14330"/>
            </a:xfrm>
            <a:prstGeom prst="straightConnector1">
              <a:avLst/>
            </a:prstGeom>
            <a:ln w="101600">
              <a:gradFill flip="none" rotWithShape="1">
                <a:gsLst>
                  <a:gs pos="0">
                    <a:schemeClr val="bg1"/>
                  </a:gs>
                  <a:gs pos="71000">
                    <a:schemeClr val="tx1"/>
                  </a:gs>
                </a:gsLst>
                <a:lin ang="0" scaled="0"/>
                <a:tileRect/>
              </a:gradFill>
              <a:tailEnd type="triangle" w="med" len="sm"/>
            </a:ln>
          </p:spPr>
          <p:style>
            <a:lnRef idx="1">
              <a:schemeClr val="accent1"/>
            </a:lnRef>
            <a:fillRef idx="0">
              <a:schemeClr val="accent1"/>
            </a:fillRef>
            <a:effectRef idx="0">
              <a:schemeClr val="accent1"/>
            </a:effectRef>
            <a:fontRef idx="minor">
              <a:schemeClr val="tx1"/>
            </a:fontRef>
          </p:style>
        </p:cxnSp>
      </p:grpSp>
      <p:sp>
        <p:nvSpPr>
          <p:cNvPr id="70" name="Title 69">
            <a:extLst>
              <a:ext uri="{FF2B5EF4-FFF2-40B4-BE49-F238E27FC236}">
                <a16:creationId xmlns:a16="http://schemas.microsoft.com/office/drawing/2014/main" id="{D21A3DA5-64FD-9F2A-4FF1-A81263819A2D}"/>
              </a:ext>
            </a:extLst>
          </p:cNvPr>
          <p:cNvSpPr>
            <a:spLocks noGrp="1"/>
          </p:cNvSpPr>
          <p:nvPr>
            <p:ph type="title"/>
          </p:nvPr>
        </p:nvSpPr>
        <p:spPr>
          <a:xfrm>
            <a:off x="609441" y="295819"/>
            <a:ext cx="10972800" cy="521874"/>
          </a:xfrm>
          <a:prstGeom prst="rect">
            <a:avLst/>
          </a:prstGeom>
        </p:spPr>
        <p:txBody>
          <a:bodyPr/>
          <a:lstStyle/>
          <a:p>
            <a:r>
              <a:rPr lang="en-US"/>
              <a:t>Orientation to Modalities Scale</a:t>
            </a:r>
          </a:p>
        </p:txBody>
      </p:sp>
      <p:sp>
        <p:nvSpPr>
          <p:cNvPr id="2" name="Rectangle 1">
            <a:extLst>
              <a:ext uri="{FF2B5EF4-FFF2-40B4-BE49-F238E27FC236}">
                <a16:creationId xmlns:a16="http://schemas.microsoft.com/office/drawing/2014/main" id="{927A49B4-1163-522D-9F2F-61674CA00F82}"/>
              </a:ext>
            </a:extLst>
          </p:cNvPr>
          <p:cNvSpPr/>
          <p:nvPr/>
        </p:nvSpPr>
        <p:spPr>
          <a:xfrm>
            <a:off x="9057049" y="1596391"/>
            <a:ext cx="2520940" cy="318897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22486D6-A0E9-26ED-9084-63A59105403F}"/>
              </a:ext>
            </a:extLst>
          </p:cNvPr>
          <p:cNvSpPr txBox="1"/>
          <p:nvPr/>
        </p:nvSpPr>
        <p:spPr>
          <a:xfrm>
            <a:off x="8755990" y="1776279"/>
            <a:ext cx="2647970" cy="28443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628650" marR="0" lvl="1" indent="-171450" fontAlgn="auto">
              <a:lnSpc>
                <a:spcPct val="110000"/>
              </a:lnSpc>
              <a:spcBef>
                <a:spcPts val="500"/>
              </a:spcBef>
              <a:spcAft>
                <a:spcPts val="0"/>
              </a:spcAft>
              <a:buClr>
                <a:srgbClr val="3738C0"/>
              </a:buClr>
              <a:buSzPct val="80000"/>
              <a:buFont typeface="Arial" panose="020B0604020202020204" pitchFamily="34" charset="0"/>
              <a:buChar char="•"/>
              <a:defRPr/>
            </a:pPr>
            <a:r>
              <a:rPr lang="en-US" sz="1600">
                <a:solidFill>
                  <a:schemeClr val="accent6">
                    <a:lumMod val="50000"/>
                  </a:schemeClr>
                </a:solidFill>
                <a:latin typeface="Franklin Gothic Book" panose="020B0503020102020204"/>
              </a:rPr>
              <a:t>Symptom Frequency and Monitoring Duration are inversely related</a:t>
            </a:r>
          </a:p>
          <a:p>
            <a:pPr marL="628650" marR="0" lvl="1" indent="-171450" fontAlgn="auto">
              <a:lnSpc>
                <a:spcPct val="110000"/>
              </a:lnSpc>
              <a:spcBef>
                <a:spcPts val="500"/>
              </a:spcBef>
              <a:spcAft>
                <a:spcPts val="0"/>
              </a:spcAft>
              <a:buClr>
                <a:srgbClr val="3738C0"/>
              </a:buClr>
              <a:buSzPct val="80000"/>
              <a:buFont typeface="Arial" panose="020B0604020202020204" pitchFamily="34" charset="0"/>
              <a:buChar char="•"/>
              <a:defRPr/>
            </a:pPr>
            <a:r>
              <a:rPr lang="en-US" sz="1600">
                <a:solidFill>
                  <a:schemeClr val="accent6">
                    <a:lumMod val="50000"/>
                  </a:schemeClr>
                </a:solidFill>
                <a:latin typeface="Franklin Gothic Book" panose="020B0503020102020204"/>
              </a:rPr>
              <a:t>As symptoms are more frequent, less monitoring duration is needed to understand the clinical picture</a:t>
            </a:r>
          </a:p>
        </p:txBody>
      </p:sp>
      <p:sp>
        <p:nvSpPr>
          <p:cNvPr id="15" name="TextBox 14">
            <a:extLst>
              <a:ext uri="{FF2B5EF4-FFF2-40B4-BE49-F238E27FC236}">
                <a16:creationId xmlns:a16="http://schemas.microsoft.com/office/drawing/2014/main" id="{1F9C5D34-A805-977F-C14D-9CA0ECEF4692}"/>
              </a:ext>
            </a:extLst>
          </p:cNvPr>
          <p:cNvSpPr txBox="1"/>
          <p:nvPr/>
        </p:nvSpPr>
        <p:spPr>
          <a:xfrm>
            <a:off x="1216287" y="1722941"/>
            <a:ext cx="148143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a:solidFill>
                  <a:schemeClr val="accent4">
                    <a:lumMod val="50000"/>
                  </a:schemeClr>
                </a:solidFill>
                <a:latin typeface="Franklin Gothic Medium"/>
                <a:ea typeface="Calibri"/>
                <a:cs typeface="Calibri"/>
              </a:rPr>
              <a:t>Quick review </a:t>
            </a:r>
            <a:r>
              <a:rPr lang="en-US">
                <a:solidFill>
                  <a:schemeClr val="accent6">
                    <a:lumMod val="50000"/>
                  </a:schemeClr>
                </a:solidFill>
                <a:ea typeface="Calibri"/>
                <a:cs typeface="Calibri"/>
              </a:rPr>
              <a:t>of ECG data</a:t>
            </a:r>
          </a:p>
        </p:txBody>
      </p:sp>
      <p:sp>
        <p:nvSpPr>
          <p:cNvPr id="18" name="TextBox 17">
            <a:extLst>
              <a:ext uri="{FF2B5EF4-FFF2-40B4-BE49-F238E27FC236}">
                <a16:creationId xmlns:a16="http://schemas.microsoft.com/office/drawing/2014/main" id="{1E988C90-D8F1-6D68-D50C-0E3F2581BF25}"/>
              </a:ext>
            </a:extLst>
          </p:cNvPr>
          <p:cNvSpPr txBox="1"/>
          <p:nvPr/>
        </p:nvSpPr>
        <p:spPr>
          <a:xfrm>
            <a:off x="6045355" y="2690437"/>
            <a:ext cx="1961804"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u="none" strike="noStrike" kern="1200" cap="none" spc="0" normalizeH="0" baseline="0" noProof="0">
                <a:ln>
                  <a:noFill/>
                </a:ln>
                <a:solidFill>
                  <a:schemeClr val="tx2"/>
                </a:solidFill>
                <a:effectLst/>
                <a:uLnTx/>
                <a:uFillTx/>
                <a:latin typeface="+mj-lt"/>
                <a:ea typeface="Calibri"/>
                <a:cs typeface="Calibri"/>
              </a:rPr>
              <a:t>Low</a:t>
            </a:r>
            <a:r>
              <a:rPr kumimoji="0" lang="en-US" u="none" strike="noStrike" kern="1200" cap="none" spc="0" normalizeH="0" baseline="0" noProof="0">
                <a:ln>
                  <a:noFill/>
                </a:ln>
                <a:solidFill>
                  <a:schemeClr val="accent6"/>
                </a:solidFill>
                <a:effectLst/>
                <a:uLnTx/>
                <a:uFillTx/>
                <a:ea typeface="Calibri"/>
                <a:cs typeface="Calibri"/>
              </a:rPr>
              <a:t> </a:t>
            </a:r>
            <a:r>
              <a:rPr kumimoji="0" lang="en-US" u="none" strike="noStrike" kern="1200" cap="none" spc="0" normalizeH="0" baseline="0" noProof="0">
                <a:ln>
                  <a:noFill/>
                </a:ln>
                <a:solidFill>
                  <a:schemeClr val="accent6">
                    <a:lumMod val="50000"/>
                  </a:schemeClr>
                </a:solidFill>
                <a:effectLst/>
                <a:uLnTx/>
                <a:uFillTx/>
                <a:ea typeface="Calibri"/>
                <a:cs typeface="Calibri"/>
              </a:rPr>
              <a:t>Symptom Frequency </a:t>
            </a:r>
            <a:br>
              <a:rPr kumimoji="0" lang="en-US" u="none" strike="noStrike" kern="1200" cap="none" spc="0" normalizeH="0" baseline="0" noProof="0">
                <a:ln>
                  <a:noFill/>
                </a:ln>
                <a:solidFill>
                  <a:schemeClr val="accent6">
                    <a:lumMod val="50000"/>
                  </a:schemeClr>
                </a:solidFill>
                <a:effectLst/>
                <a:uLnTx/>
                <a:uFillTx/>
                <a:ea typeface="Calibri"/>
                <a:cs typeface="Calibri"/>
              </a:rPr>
            </a:br>
            <a:r>
              <a:rPr kumimoji="0" lang="en-US" u="none" strike="noStrike" kern="1200" cap="none" spc="0" normalizeH="0" baseline="0" noProof="0">
                <a:ln>
                  <a:noFill/>
                </a:ln>
                <a:solidFill>
                  <a:schemeClr val="accent6">
                    <a:lumMod val="50000"/>
                  </a:schemeClr>
                </a:solidFill>
                <a:effectLst/>
                <a:uLnTx/>
                <a:uFillTx/>
                <a:ea typeface="Calibri"/>
                <a:cs typeface="Calibri"/>
              </a:rPr>
              <a:t>=</a:t>
            </a:r>
            <a:br>
              <a:rPr kumimoji="0" lang="en-US" u="none" strike="noStrike" kern="1200" cap="none" spc="0" normalizeH="0" baseline="0" noProof="0">
                <a:ln>
                  <a:noFill/>
                </a:ln>
                <a:solidFill>
                  <a:schemeClr val="accent6">
                    <a:lumMod val="50000"/>
                  </a:schemeClr>
                </a:solidFill>
                <a:effectLst/>
                <a:uLnTx/>
                <a:uFillTx/>
                <a:ea typeface="Calibri"/>
                <a:cs typeface="Calibri"/>
              </a:rPr>
            </a:br>
            <a:r>
              <a:rPr kumimoji="0" lang="en-US" u="none" strike="noStrike" kern="1200" cap="none" spc="0" normalizeH="0" baseline="0" noProof="0">
                <a:ln>
                  <a:noFill/>
                </a:ln>
                <a:effectLst/>
                <a:uLnTx/>
                <a:uFillTx/>
                <a:latin typeface="+mj-lt"/>
                <a:ea typeface="Calibri"/>
                <a:cs typeface="Calibri"/>
              </a:rPr>
              <a:t>More</a:t>
            </a:r>
            <a:r>
              <a:rPr kumimoji="0" lang="en-US" u="none" strike="noStrike" kern="1200" cap="none" spc="0" normalizeH="0" baseline="0" noProof="0">
                <a:ln>
                  <a:noFill/>
                </a:ln>
                <a:solidFill>
                  <a:schemeClr val="accent6"/>
                </a:solidFill>
                <a:effectLst/>
                <a:uLnTx/>
                <a:uFillTx/>
                <a:ea typeface="Calibri"/>
                <a:cs typeface="Calibri"/>
              </a:rPr>
              <a:t> </a:t>
            </a:r>
            <a:r>
              <a:rPr kumimoji="0" lang="en-US" u="none" strike="noStrike" kern="1200" cap="none" spc="0" normalizeH="0" baseline="0" noProof="0">
                <a:ln>
                  <a:noFill/>
                </a:ln>
                <a:solidFill>
                  <a:schemeClr val="accent6">
                    <a:lumMod val="50000"/>
                  </a:schemeClr>
                </a:solidFill>
                <a:effectLst/>
                <a:uLnTx/>
                <a:uFillTx/>
                <a:ea typeface="Calibri"/>
                <a:cs typeface="Calibri"/>
              </a:rPr>
              <a:t>Monitoring Duration </a:t>
            </a:r>
          </a:p>
        </p:txBody>
      </p:sp>
      <p:sp>
        <p:nvSpPr>
          <p:cNvPr id="24" name="TextBox 23">
            <a:extLst>
              <a:ext uri="{FF2B5EF4-FFF2-40B4-BE49-F238E27FC236}">
                <a16:creationId xmlns:a16="http://schemas.microsoft.com/office/drawing/2014/main" id="{3643E450-E3F5-2FED-37D0-0A8A10AFCDCB}"/>
              </a:ext>
            </a:extLst>
          </p:cNvPr>
          <p:cNvSpPr txBox="1"/>
          <p:nvPr/>
        </p:nvSpPr>
        <p:spPr>
          <a:xfrm>
            <a:off x="2619737" y="2690437"/>
            <a:ext cx="1757514"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u="none" strike="noStrike" kern="1200" cap="none" spc="0" normalizeH="0" baseline="0" noProof="0">
                <a:ln>
                  <a:noFill/>
                </a:ln>
                <a:solidFill>
                  <a:schemeClr val="tx2"/>
                </a:solidFill>
                <a:effectLst/>
                <a:uLnTx/>
                <a:uFillTx/>
                <a:latin typeface="+mj-lt"/>
                <a:ea typeface="Calibri"/>
                <a:cs typeface="Calibri"/>
              </a:rPr>
              <a:t>High</a:t>
            </a:r>
            <a:r>
              <a:rPr kumimoji="0" lang="en-US" u="none" strike="noStrike" kern="1200" cap="none" spc="0" normalizeH="0" baseline="0" noProof="0">
                <a:ln>
                  <a:noFill/>
                </a:ln>
                <a:solidFill>
                  <a:schemeClr val="accent6"/>
                </a:solidFill>
                <a:effectLst/>
                <a:uLnTx/>
                <a:uFillTx/>
                <a:ea typeface="Calibri"/>
                <a:cs typeface="Calibri"/>
              </a:rPr>
              <a:t> </a:t>
            </a:r>
            <a:r>
              <a:rPr kumimoji="0" lang="en-US" u="none" strike="noStrike" kern="1200" cap="none" spc="0" normalizeH="0" baseline="0" noProof="0">
                <a:ln>
                  <a:noFill/>
                </a:ln>
                <a:solidFill>
                  <a:schemeClr val="accent6">
                    <a:lumMod val="50000"/>
                  </a:schemeClr>
                </a:solidFill>
                <a:effectLst/>
                <a:uLnTx/>
                <a:uFillTx/>
                <a:ea typeface="Calibri"/>
                <a:cs typeface="Calibri"/>
              </a:rPr>
              <a:t>Symptom Frequency </a:t>
            </a:r>
            <a:br>
              <a:rPr kumimoji="0" lang="en-US" u="none" strike="noStrike" kern="1200" cap="none" spc="0" normalizeH="0" baseline="0" noProof="0">
                <a:ln>
                  <a:noFill/>
                </a:ln>
                <a:solidFill>
                  <a:schemeClr val="accent6"/>
                </a:solidFill>
                <a:effectLst/>
                <a:uLnTx/>
                <a:uFillTx/>
                <a:ea typeface="Calibri"/>
                <a:cs typeface="Calibri"/>
              </a:rPr>
            </a:br>
            <a:r>
              <a:rPr kumimoji="0" lang="en-US" u="none" strike="noStrike" kern="1200" cap="none" spc="0" normalizeH="0" baseline="0" noProof="0">
                <a:ln>
                  <a:noFill/>
                </a:ln>
                <a:solidFill>
                  <a:schemeClr val="accent6">
                    <a:lumMod val="50000"/>
                  </a:schemeClr>
                </a:solidFill>
                <a:effectLst/>
                <a:uLnTx/>
                <a:uFillTx/>
                <a:ea typeface="Calibri"/>
                <a:cs typeface="Calibri"/>
              </a:rPr>
              <a:t>=</a:t>
            </a:r>
            <a:br>
              <a:rPr kumimoji="0" lang="en-US" u="none" strike="noStrike" kern="1200" cap="none" spc="0" normalizeH="0" baseline="0" noProof="0">
                <a:ln>
                  <a:noFill/>
                </a:ln>
                <a:solidFill>
                  <a:schemeClr val="accent6"/>
                </a:solidFill>
                <a:effectLst/>
                <a:uLnTx/>
                <a:uFillTx/>
                <a:ea typeface="Calibri"/>
                <a:cs typeface="Calibri"/>
              </a:rPr>
            </a:br>
            <a:r>
              <a:rPr kumimoji="0" lang="en-US" u="none" strike="noStrike" kern="1200" cap="none" spc="0" normalizeH="0" baseline="0" noProof="0">
                <a:ln>
                  <a:noFill/>
                </a:ln>
                <a:effectLst/>
                <a:uLnTx/>
                <a:uFillTx/>
                <a:latin typeface="+mj-lt"/>
                <a:ea typeface="Calibri"/>
                <a:cs typeface="Calibri"/>
              </a:rPr>
              <a:t>Less</a:t>
            </a:r>
            <a:r>
              <a:rPr kumimoji="0" lang="en-US" u="none" strike="noStrike" kern="1200" cap="none" spc="0" normalizeH="0" baseline="0" noProof="0">
                <a:ln>
                  <a:noFill/>
                </a:ln>
                <a:solidFill>
                  <a:schemeClr val="accent6"/>
                </a:solidFill>
                <a:effectLst/>
                <a:uLnTx/>
                <a:uFillTx/>
                <a:ea typeface="Calibri"/>
                <a:cs typeface="Calibri"/>
              </a:rPr>
              <a:t> </a:t>
            </a:r>
            <a:r>
              <a:rPr kumimoji="0" lang="en-US" u="none" strike="noStrike" kern="1200" cap="none" spc="0" normalizeH="0" baseline="0" noProof="0">
                <a:ln>
                  <a:noFill/>
                </a:ln>
                <a:solidFill>
                  <a:schemeClr val="accent6">
                    <a:lumMod val="50000"/>
                  </a:schemeClr>
                </a:solidFill>
                <a:effectLst/>
                <a:uLnTx/>
                <a:uFillTx/>
                <a:ea typeface="Calibri"/>
                <a:cs typeface="Calibri"/>
              </a:rPr>
              <a:t>Monitoring Duration </a:t>
            </a:r>
          </a:p>
        </p:txBody>
      </p:sp>
      <p:sp>
        <p:nvSpPr>
          <p:cNvPr id="25" name="TextBox 24">
            <a:extLst>
              <a:ext uri="{FF2B5EF4-FFF2-40B4-BE49-F238E27FC236}">
                <a16:creationId xmlns:a16="http://schemas.microsoft.com/office/drawing/2014/main" id="{FBF8422E-16B4-4220-0D96-67DF3FA83753}"/>
              </a:ext>
            </a:extLst>
          </p:cNvPr>
          <p:cNvSpPr txBox="1"/>
          <p:nvPr/>
        </p:nvSpPr>
        <p:spPr>
          <a:xfrm>
            <a:off x="1216287" y="4521522"/>
            <a:ext cx="148143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a:solidFill>
                  <a:schemeClr val="accent4">
                    <a:lumMod val="50000"/>
                  </a:schemeClr>
                </a:solidFill>
                <a:latin typeface="Franklin Gothic Medium"/>
                <a:ea typeface="Calibri"/>
                <a:cs typeface="Calibri"/>
              </a:rPr>
              <a:t>Non-urgent </a:t>
            </a:r>
            <a:r>
              <a:rPr lang="en-US">
                <a:solidFill>
                  <a:schemeClr val="accent6">
                    <a:lumMod val="50000"/>
                  </a:schemeClr>
                </a:solidFill>
                <a:ea typeface="Calibri"/>
                <a:cs typeface="Calibri"/>
              </a:rPr>
              <a:t>ECG review</a:t>
            </a:r>
          </a:p>
        </p:txBody>
      </p:sp>
      <p:grpSp>
        <p:nvGrpSpPr>
          <p:cNvPr id="28" name="Group 27">
            <a:extLst>
              <a:ext uri="{FF2B5EF4-FFF2-40B4-BE49-F238E27FC236}">
                <a16:creationId xmlns:a16="http://schemas.microsoft.com/office/drawing/2014/main" id="{E44C1F82-074C-1486-2993-5D0FE285D750}"/>
              </a:ext>
            </a:extLst>
          </p:cNvPr>
          <p:cNvGrpSpPr/>
          <p:nvPr/>
        </p:nvGrpSpPr>
        <p:grpSpPr>
          <a:xfrm>
            <a:off x="4906110" y="5294809"/>
            <a:ext cx="619278" cy="619278"/>
            <a:chOff x="555437" y="2191378"/>
            <a:chExt cx="1027713" cy="1027713"/>
          </a:xfrm>
        </p:grpSpPr>
        <p:sp>
          <p:nvSpPr>
            <p:cNvPr id="29" name="Oval 28">
              <a:extLst>
                <a:ext uri="{FF2B5EF4-FFF2-40B4-BE49-F238E27FC236}">
                  <a16:creationId xmlns:a16="http://schemas.microsoft.com/office/drawing/2014/main" id="{D601516D-F2BC-CCF9-CE8E-3B25D008B4C6}"/>
                </a:ext>
              </a:extLst>
            </p:cNvPr>
            <p:cNvSpPr/>
            <p:nvPr/>
          </p:nvSpPr>
          <p:spPr>
            <a:xfrm>
              <a:off x="555437" y="2191378"/>
              <a:ext cx="1027713" cy="1027713"/>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2A158E57-B16F-199F-7063-FE05D6E79DD1}"/>
                </a:ext>
              </a:extLst>
            </p:cNvPr>
            <p:cNvPicPr>
              <a:picLocks noChangeAspect="1"/>
            </p:cNvPicPr>
            <p:nvPr/>
          </p:nvPicPr>
          <p:blipFill>
            <a:blip r:embed="rId4"/>
            <a:stretch>
              <a:fillRect/>
            </a:stretch>
          </p:blipFill>
          <p:spPr>
            <a:xfrm>
              <a:off x="767521" y="2456173"/>
              <a:ext cx="603545" cy="528102"/>
            </a:xfrm>
            <a:prstGeom prst="rect">
              <a:avLst/>
            </a:prstGeom>
          </p:spPr>
        </p:pic>
      </p:grpSp>
      <p:grpSp>
        <p:nvGrpSpPr>
          <p:cNvPr id="47" name="Group 46">
            <a:extLst>
              <a:ext uri="{FF2B5EF4-FFF2-40B4-BE49-F238E27FC236}">
                <a16:creationId xmlns:a16="http://schemas.microsoft.com/office/drawing/2014/main" id="{C39A487E-919A-E198-723A-BAE7A699997D}"/>
              </a:ext>
            </a:extLst>
          </p:cNvPr>
          <p:cNvGrpSpPr/>
          <p:nvPr/>
        </p:nvGrpSpPr>
        <p:grpSpPr>
          <a:xfrm>
            <a:off x="689564" y="3013718"/>
            <a:ext cx="619278" cy="619278"/>
            <a:chOff x="555437" y="2191378"/>
            <a:chExt cx="1027713" cy="1027713"/>
          </a:xfrm>
        </p:grpSpPr>
        <p:sp>
          <p:nvSpPr>
            <p:cNvPr id="49" name="Oval 48">
              <a:extLst>
                <a:ext uri="{FF2B5EF4-FFF2-40B4-BE49-F238E27FC236}">
                  <a16:creationId xmlns:a16="http://schemas.microsoft.com/office/drawing/2014/main" id="{5AA9161F-D582-EF1E-A96C-133905986EA3}"/>
                </a:ext>
              </a:extLst>
            </p:cNvPr>
            <p:cNvSpPr/>
            <p:nvPr/>
          </p:nvSpPr>
          <p:spPr>
            <a:xfrm>
              <a:off x="555437" y="2191378"/>
              <a:ext cx="1027713" cy="1027713"/>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a:extLst>
                <a:ext uri="{FF2B5EF4-FFF2-40B4-BE49-F238E27FC236}">
                  <a16:creationId xmlns:a16="http://schemas.microsoft.com/office/drawing/2014/main" id="{019CBC9E-AB33-A77D-4B86-4A065841C2B5}"/>
                </a:ext>
              </a:extLst>
            </p:cNvPr>
            <p:cNvPicPr>
              <a:picLocks noChangeAspect="1"/>
            </p:cNvPicPr>
            <p:nvPr/>
          </p:nvPicPr>
          <p:blipFill>
            <a:blip r:embed="rId4"/>
            <a:stretch>
              <a:fillRect/>
            </a:stretch>
          </p:blipFill>
          <p:spPr>
            <a:xfrm>
              <a:off x="767521" y="2456173"/>
              <a:ext cx="603545" cy="528102"/>
            </a:xfrm>
            <a:prstGeom prst="rect">
              <a:avLst/>
            </a:prstGeom>
          </p:spPr>
        </p:pic>
      </p:grpSp>
      <p:sp>
        <p:nvSpPr>
          <p:cNvPr id="52" name="TextBox 51">
            <a:extLst>
              <a:ext uri="{FF2B5EF4-FFF2-40B4-BE49-F238E27FC236}">
                <a16:creationId xmlns:a16="http://schemas.microsoft.com/office/drawing/2014/main" id="{72C761AC-E923-64FA-C5E1-DF2481E6129B}"/>
              </a:ext>
            </a:extLst>
          </p:cNvPr>
          <p:cNvSpPr txBox="1"/>
          <p:nvPr/>
        </p:nvSpPr>
        <p:spPr>
          <a:xfrm>
            <a:off x="1286855" y="3148515"/>
            <a:ext cx="111676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a:ln>
                  <a:noFill/>
                </a:ln>
                <a:solidFill>
                  <a:schemeClr val="accent6">
                    <a:lumMod val="50000"/>
                  </a:schemeClr>
                </a:solidFill>
                <a:effectLst/>
                <a:uLnTx/>
                <a:uFillTx/>
                <a:latin typeface="+mj-lt"/>
                <a:ea typeface="Calibri"/>
                <a:cs typeface="Calibri"/>
              </a:rPr>
              <a:t>Indicator</a:t>
            </a:r>
            <a:endParaRPr kumimoji="0" lang="en-US" sz="1600" u="none" strike="noStrike" kern="1200" cap="none" spc="0" normalizeH="0" baseline="0" noProof="0">
              <a:ln>
                <a:noFill/>
              </a:ln>
              <a:solidFill>
                <a:schemeClr val="accent6">
                  <a:lumMod val="50000"/>
                </a:schemeClr>
              </a:solidFill>
              <a:effectLst/>
              <a:uLnTx/>
              <a:uFillTx/>
              <a:ea typeface="+mn-ea"/>
              <a:cs typeface="+mn-cs"/>
            </a:endParaRPr>
          </a:p>
        </p:txBody>
      </p:sp>
      <p:sp>
        <p:nvSpPr>
          <p:cNvPr id="53" name="TextBox 52">
            <a:extLst>
              <a:ext uri="{FF2B5EF4-FFF2-40B4-BE49-F238E27FC236}">
                <a16:creationId xmlns:a16="http://schemas.microsoft.com/office/drawing/2014/main" id="{128E4EB8-D512-0587-83B9-A3558A0DDA39}"/>
              </a:ext>
            </a:extLst>
          </p:cNvPr>
          <p:cNvSpPr txBox="1"/>
          <p:nvPr/>
        </p:nvSpPr>
        <p:spPr>
          <a:xfrm>
            <a:off x="4657364" y="4952534"/>
            <a:ext cx="111676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u="none" strike="noStrike" kern="1200" cap="none" spc="0" normalizeH="0" baseline="0" noProof="0">
                <a:ln>
                  <a:noFill/>
                </a:ln>
                <a:solidFill>
                  <a:schemeClr val="accent6">
                    <a:lumMod val="50000"/>
                  </a:schemeClr>
                </a:solidFill>
                <a:effectLst/>
                <a:uLnTx/>
                <a:uFillTx/>
                <a:latin typeface="+mj-lt"/>
                <a:ea typeface="Calibri"/>
                <a:cs typeface="Calibri"/>
              </a:rPr>
              <a:t>Indicator</a:t>
            </a:r>
            <a:endParaRPr kumimoji="0" lang="en-US" sz="1600" u="none" strike="noStrike" kern="1200" cap="none" spc="0" normalizeH="0" baseline="0" noProof="0">
              <a:ln>
                <a:noFill/>
              </a:ln>
              <a:solidFill>
                <a:schemeClr val="accent6">
                  <a:lumMod val="50000"/>
                </a:schemeClr>
              </a:solidFill>
              <a:effectLst/>
              <a:uLnTx/>
              <a:uFillTx/>
              <a:ea typeface="+mn-ea"/>
              <a:cs typeface="+mn-cs"/>
            </a:endParaRPr>
          </a:p>
        </p:txBody>
      </p:sp>
      <p:cxnSp>
        <p:nvCxnSpPr>
          <p:cNvPr id="14" name="Straight Connector 13">
            <a:extLst>
              <a:ext uri="{FF2B5EF4-FFF2-40B4-BE49-F238E27FC236}">
                <a16:creationId xmlns:a16="http://schemas.microsoft.com/office/drawing/2014/main" id="{536F067D-94A3-2067-8B4A-9E8E41A37BD3}"/>
              </a:ext>
            </a:extLst>
          </p:cNvPr>
          <p:cNvCxnSpPr>
            <a:cxnSpLocks/>
          </p:cNvCxnSpPr>
          <p:nvPr/>
        </p:nvCxnSpPr>
        <p:spPr>
          <a:xfrm flipV="1">
            <a:off x="7026257" y="4167765"/>
            <a:ext cx="0" cy="1293435"/>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Text Placeholder 16">
            <a:extLst>
              <a:ext uri="{FF2B5EF4-FFF2-40B4-BE49-F238E27FC236}">
                <a16:creationId xmlns:a16="http://schemas.microsoft.com/office/drawing/2014/main" id="{2CC4DFF4-CA15-99AA-D562-AE6A57365BC6}"/>
              </a:ext>
            </a:extLst>
          </p:cNvPr>
          <p:cNvSpPr txBox="1">
            <a:spLocks/>
          </p:cNvSpPr>
          <p:nvPr/>
        </p:nvSpPr>
        <p:spPr>
          <a:xfrm>
            <a:off x="927534" y="6143265"/>
            <a:ext cx="9969774" cy="144271"/>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kern="1200" spc="0" baseline="0">
                <a:solidFill>
                  <a:schemeClr val="accent6"/>
                </a:solidFill>
                <a:latin typeface="+mn-lt"/>
                <a:ea typeface="+mn-ea"/>
                <a:cs typeface="Calibri"/>
              </a:defRPr>
            </a:lvl1pPr>
            <a:lvl2pPr marL="509412" indent="0" algn="l" defTabSz="914400" rtl="0" eaLnBrk="1" latinLnBrk="0" hangingPunct="1">
              <a:lnSpc>
                <a:spcPct val="90000"/>
              </a:lnSpc>
              <a:spcBef>
                <a:spcPts val="500"/>
              </a:spcBef>
              <a:buClr>
                <a:schemeClr val="accent1"/>
              </a:buClr>
              <a:buSzPct val="80000"/>
              <a:buFont typeface="Arial" panose="020B0604020202020204" pitchFamily="34" charset="0"/>
              <a:buNone/>
              <a:tabLst/>
              <a:defRPr sz="2000" kern="1200">
                <a:solidFill>
                  <a:schemeClr val="tx1">
                    <a:tint val="75000"/>
                  </a:schemeClr>
                </a:solidFill>
                <a:latin typeface="+mn-lt"/>
                <a:ea typeface="+mn-ea"/>
                <a:cs typeface="+mn-cs"/>
              </a:defRPr>
            </a:lvl2pPr>
            <a:lvl3pPr marL="1018824" indent="0" algn="l" defTabSz="914400" rtl="0" eaLnBrk="1" latinLnBrk="0" hangingPunct="1">
              <a:lnSpc>
                <a:spcPct val="90000"/>
              </a:lnSpc>
              <a:spcBef>
                <a:spcPts val="500"/>
              </a:spcBef>
              <a:buFont typeface="System Font Regular"/>
              <a:buNone/>
              <a:tabLst/>
              <a:defRPr sz="1800" kern="1200">
                <a:solidFill>
                  <a:schemeClr val="tx1">
                    <a:tint val="75000"/>
                  </a:schemeClr>
                </a:solidFill>
                <a:latin typeface="+mn-lt"/>
                <a:ea typeface="+mn-ea"/>
                <a:cs typeface="+mn-cs"/>
              </a:defRPr>
            </a:lvl3pPr>
            <a:lvl4pPr marL="1528237" indent="0" algn="l" defTabSz="914400" rtl="0" eaLnBrk="1" latinLnBrk="0" hangingPunct="1">
              <a:lnSpc>
                <a:spcPct val="90000"/>
              </a:lnSpc>
              <a:spcBef>
                <a:spcPts val="500"/>
              </a:spcBef>
              <a:buSzPct val="80000"/>
              <a:buFont typeface="Courier New" panose="02070309020205020404" pitchFamily="49" charset="0"/>
              <a:buNone/>
              <a:tabLst/>
              <a:defRPr sz="1600" kern="1200">
                <a:solidFill>
                  <a:schemeClr val="tx1">
                    <a:tint val="75000"/>
                  </a:schemeClr>
                </a:solidFill>
                <a:latin typeface="+mn-lt"/>
                <a:ea typeface="+mn-ea"/>
                <a:cs typeface="+mn-cs"/>
              </a:defRPr>
            </a:lvl4pPr>
            <a:lvl5pPr marL="2037649" indent="0" algn="l" defTabSz="914400" rtl="0" eaLnBrk="1" latinLnBrk="0" hangingPunct="1">
              <a:lnSpc>
                <a:spcPct val="90000"/>
              </a:lnSpc>
              <a:spcBef>
                <a:spcPts val="500"/>
              </a:spcBef>
              <a:buSzPct val="75000"/>
              <a:buFont typeface="System Font Regular"/>
              <a:buNone/>
              <a:tabLst/>
              <a:defRPr sz="1600" kern="1200">
                <a:solidFill>
                  <a:schemeClr val="tx1">
                    <a:tint val="75000"/>
                  </a:schemeClr>
                </a:solidFill>
                <a:latin typeface="+mn-lt"/>
                <a:ea typeface="+mn-ea"/>
                <a:cs typeface="+mn-cs"/>
              </a:defRPr>
            </a:lvl5pPr>
            <a:lvl6pPr marL="254706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09220">
              <a:buNone/>
            </a:pPr>
            <a:r>
              <a:rPr lang="en-US" sz="1000" b="1">
                <a:solidFill>
                  <a:schemeClr val="accent5"/>
                </a:solidFill>
                <a:latin typeface="Franklin Gothic Book"/>
                <a:cs typeface="Times New Roman"/>
              </a:rPr>
              <a:t>Disclaimer: </a:t>
            </a:r>
            <a:r>
              <a:rPr lang="en-US" sz="1000">
                <a:solidFill>
                  <a:schemeClr val="accent5"/>
                </a:solidFill>
                <a:latin typeface="Franklin Gothic Book"/>
                <a:cs typeface="Times New Roman"/>
              </a:rPr>
              <a:t>Ambulatory monitoring devices are intended for use in routine, non-acute settings and are not designed for high-risk patients or those requiring continuous, intensive care.</a:t>
            </a:r>
          </a:p>
        </p:txBody>
      </p:sp>
    </p:spTree>
    <p:custDataLst>
      <p:tags r:id="rId1"/>
    </p:custDataLst>
    <p:extLst>
      <p:ext uri="{BB962C8B-B14F-4D97-AF65-F5344CB8AC3E}">
        <p14:creationId xmlns:p14="http://schemas.microsoft.com/office/powerpoint/2010/main" val="3422824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6F924-5706-1E2D-E200-B17C65A7289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725BFD2-65D2-29F4-A646-943AE365BDB6}"/>
              </a:ext>
            </a:extLst>
          </p:cNvPr>
          <p:cNvSpPr/>
          <p:nvPr/>
        </p:nvSpPr>
        <p:spPr>
          <a:xfrm>
            <a:off x="999203" y="1278052"/>
            <a:ext cx="10583032" cy="166419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812ED04-1657-51CB-6C76-681688A0170D}"/>
              </a:ext>
            </a:extLst>
          </p:cNvPr>
          <p:cNvSpPr txBox="1"/>
          <p:nvPr/>
        </p:nvSpPr>
        <p:spPr>
          <a:xfrm>
            <a:off x="3202084" y="3837943"/>
            <a:ext cx="1594783" cy="307777"/>
          </a:xfrm>
          <a:prstGeom prst="rect">
            <a:avLst/>
          </a:prstGeom>
          <a:noFill/>
        </p:spPr>
        <p:txBody>
          <a:bodyPr wrap="square" lIns="91440" tIns="45720" rIns="91440" bIns="45720" rtlCol="0" anchor="t">
            <a:spAutoFit/>
          </a:bodyPr>
          <a:lstStyle/>
          <a:p>
            <a:pPr algn="ctr"/>
            <a:r>
              <a:rPr lang="en-US" sz="1400">
                <a:solidFill>
                  <a:schemeClr val="accent1"/>
                </a:solidFill>
                <a:latin typeface="+mj-lt"/>
              </a:rPr>
              <a:t>Event Recorder</a:t>
            </a:r>
            <a:endParaRPr lang="en-US" sz="1100">
              <a:solidFill>
                <a:schemeClr val="accent6">
                  <a:lumMod val="50000"/>
                </a:schemeClr>
              </a:solidFill>
            </a:endParaRPr>
          </a:p>
        </p:txBody>
      </p:sp>
      <p:sp>
        <p:nvSpPr>
          <p:cNvPr id="20" name="TextBox 19">
            <a:extLst>
              <a:ext uri="{FF2B5EF4-FFF2-40B4-BE49-F238E27FC236}">
                <a16:creationId xmlns:a16="http://schemas.microsoft.com/office/drawing/2014/main" id="{6889A0EC-810D-07A6-506D-69763A6381D9}"/>
              </a:ext>
            </a:extLst>
          </p:cNvPr>
          <p:cNvSpPr txBox="1"/>
          <p:nvPr/>
        </p:nvSpPr>
        <p:spPr>
          <a:xfrm>
            <a:off x="5175270" y="3032568"/>
            <a:ext cx="2230898" cy="523220"/>
          </a:xfrm>
          <a:prstGeom prst="rect">
            <a:avLst/>
          </a:prstGeom>
          <a:noFill/>
        </p:spPr>
        <p:txBody>
          <a:bodyPr wrap="square" lIns="91440" tIns="45720" rIns="91440" bIns="45720" rtlCol="0" anchor="t">
            <a:spAutoFit/>
          </a:bodyPr>
          <a:lstStyle/>
          <a:p>
            <a:pPr algn="ctr"/>
            <a:r>
              <a:rPr lang="en-US" sz="1400">
                <a:solidFill>
                  <a:schemeClr val="accent1"/>
                </a:solidFill>
                <a:latin typeface="+mj-lt"/>
              </a:rPr>
              <a:t>Long-Term Continuous</a:t>
            </a:r>
            <a:br>
              <a:rPr lang="en-US" sz="1400">
                <a:latin typeface="+mj-lt"/>
              </a:rPr>
            </a:br>
            <a:r>
              <a:rPr lang="en-US" sz="1400">
                <a:solidFill>
                  <a:schemeClr val="accent1"/>
                </a:solidFill>
                <a:latin typeface="+mj-lt"/>
              </a:rPr>
              <a:t>Monitor</a:t>
            </a:r>
            <a:endParaRPr lang="en-US" sz="1100">
              <a:solidFill>
                <a:schemeClr val="accent1"/>
              </a:solidFill>
            </a:endParaRPr>
          </a:p>
        </p:txBody>
      </p:sp>
      <p:sp>
        <p:nvSpPr>
          <p:cNvPr id="22" name="TextBox 21">
            <a:extLst>
              <a:ext uri="{FF2B5EF4-FFF2-40B4-BE49-F238E27FC236}">
                <a16:creationId xmlns:a16="http://schemas.microsoft.com/office/drawing/2014/main" id="{05A80C4B-6F37-3B0D-0E47-505CB3923721}"/>
              </a:ext>
            </a:extLst>
          </p:cNvPr>
          <p:cNvSpPr txBox="1"/>
          <p:nvPr/>
        </p:nvSpPr>
        <p:spPr>
          <a:xfrm>
            <a:off x="7150953" y="1617441"/>
            <a:ext cx="1691406" cy="692497"/>
          </a:xfrm>
          <a:prstGeom prst="rect">
            <a:avLst/>
          </a:prstGeom>
          <a:noFill/>
        </p:spPr>
        <p:txBody>
          <a:bodyPr wrap="square" lIns="91440" tIns="45720" rIns="91440" bIns="45720" rtlCol="0" anchor="t">
            <a:spAutoFit/>
          </a:bodyPr>
          <a:lstStyle/>
          <a:p>
            <a:pPr algn="ctr"/>
            <a:r>
              <a:rPr lang="en-US" sz="1400">
                <a:solidFill>
                  <a:schemeClr val="accent1"/>
                </a:solidFill>
                <a:latin typeface="+mj-lt"/>
              </a:rPr>
              <a:t>Implantable Loop Recorder</a:t>
            </a:r>
          </a:p>
          <a:p>
            <a:pPr algn="ctr"/>
            <a:endParaRPr lang="en-US" sz="1100">
              <a:solidFill>
                <a:schemeClr val="accent6">
                  <a:lumMod val="50000"/>
                </a:schemeClr>
              </a:solidFill>
            </a:endParaRPr>
          </a:p>
        </p:txBody>
      </p:sp>
      <p:sp>
        <p:nvSpPr>
          <p:cNvPr id="26" name="TextBox 25">
            <a:extLst>
              <a:ext uri="{FF2B5EF4-FFF2-40B4-BE49-F238E27FC236}">
                <a16:creationId xmlns:a16="http://schemas.microsoft.com/office/drawing/2014/main" id="{C4D1879C-7960-C424-CBF2-C3AFC238B71F}"/>
              </a:ext>
            </a:extLst>
          </p:cNvPr>
          <p:cNvSpPr txBox="1"/>
          <p:nvPr/>
        </p:nvSpPr>
        <p:spPr>
          <a:xfrm>
            <a:off x="7923791" y="4185360"/>
            <a:ext cx="1335164" cy="477054"/>
          </a:xfrm>
          <a:prstGeom prst="rect">
            <a:avLst/>
          </a:prstGeom>
          <a:noFill/>
        </p:spPr>
        <p:txBody>
          <a:bodyPr wrap="square" lIns="91440" tIns="45720" rIns="91440" bIns="45720" rtlCol="0" anchor="t">
            <a:spAutoFit/>
          </a:bodyPr>
          <a:lstStyle/>
          <a:p>
            <a:pPr algn="ctr"/>
            <a:r>
              <a:rPr lang="en-US" sz="1400">
                <a:solidFill>
                  <a:schemeClr val="accent1"/>
                </a:solidFill>
                <a:latin typeface="+mj-lt"/>
              </a:rPr>
              <a:t>Wearables</a:t>
            </a:r>
          </a:p>
          <a:p>
            <a:pPr algn="ctr"/>
            <a:endParaRPr lang="en-US" sz="1100">
              <a:solidFill>
                <a:schemeClr val="accent6">
                  <a:lumMod val="50000"/>
                </a:schemeClr>
              </a:solidFill>
            </a:endParaRPr>
          </a:p>
        </p:txBody>
      </p:sp>
      <p:cxnSp>
        <p:nvCxnSpPr>
          <p:cNvPr id="27" name="Straight Connector 26">
            <a:extLst>
              <a:ext uri="{FF2B5EF4-FFF2-40B4-BE49-F238E27FC236}">
                <a16:creationId xmlns:a16="http://schemas.microsoft.com/office/drawing/2014/main" id="{9F98EA2A-8A41-33D7-9B30-810DBE5E01EB}"/>
              </a:ext>
            </a:extLst>
          </p:cNvPr>
          <p:cNvCxnSpPr>
            <a:cxnSpLocks/>
            <a:endCxn id="7" idx="2"/>
          </p:cNvCxnSpPr>
          <p:nvPr/>
        </p:nvCxnSpPr>
        <p:spPr>
          <a:xfrm>
            <a:off x="1006996" y="2242365"/>
            <a:ext cx="1513534" cy="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769C5CF-491E-2CCB-F96B-4FE519744EB0}"/>
              </a:ext>
            </a:extLst>
          </p:cNvPr>
          <p:cNvCxnSpPr>
            <a:cxnSpLocks/>
            <a:endCxn id="18" idx="2"/>
          </p:cNvCxnSpPr>
          <p:nvPr/>
        </p:nvCxnSpPr>
        <p:spPr>
          <a:xfrm>
            <a:off x="1055765" y="4185882"/>
            <a:ext cx="2853504" cy="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36F44F2-77DD-C694-8516-EC9143917559}"/>
              </a:ext>
            </a:extLst>
          </p:cNvPr>
          <p:cNvCxnSpPr>
            <a:cxnSpLocks/>
            <a:endCxn id="43" idx="2"/>
          </p:cNvCxnSpPr>
          <p:nvPr/>
        </p:nvCxnSpPr>
        <p:spPr>
          <a:xfrm>
            <a:off x="1006996" y="2788612"/>
            <a:ext cx="6898220" cy="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B96B217-CFC2-D6FE-7359-E21A9B2B2253}"/>
              </a:ext>
            </a:extLst>
          </p:cNvPr>
          <p:cNvCxnSpPr>
            <a:cxnSpLocks/>
            <a:endCxn id="25" idx="2"/>
          </p:cNvCxnSpPr>
          <p:nvPr/>
        </p:nvCxnSpPr>
        <p:spPr>
          <a:xfrm>
            <a:off x="1006996" y="3189475"/>
            <a:ext cx="4185594" cy="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D61B1AB-D3E1-E715-402D-EE5EF4CFAD9D}"/>
              </a:ext>
            </a:extLst>
          </p:cNvPr>
          <p:cNvCxnSpPr>
            <a:cxnSpLocks/>
            <a:endCxn id="54" idx="2"/>
          </p:cNvCxnSpPr>
          <p:nvPr/>
        </p:nvCxnSpPr>
        <p:spPr>
          <a:xfrm>
            <a:off x="1006996" y="4765736"/>
            <a:ext cx="1035605" cy="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BFD149D-4ED7-A0CB-C5C8-C9FC898BD63E}"/>
              </a:ext>
            </a:extLst>
          </p:cNvPr>
          <p:cNvCxnSpPr>
            <a:cxnSpLocks/>
            <a:stCxn id="7" idx="4"/>
          </p:cNvCxnSpPr>
          <p:nvPr/>
        </p:nvCxnSpPr>
        <p:spPr>
          <a:xfrm>
            <a:off x="2611970" y="2333805"/>
            <a:ext cx="0" cy="3098165"/>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25F81B3-5C45-4044-EF27-0AE28F057E0F}"/>
              </a:ext>
            </a:extLst>
          </p:cNvPr>
          <p:cNvCxnSpPr>
            <a:cxnSpLocks/>
            <a:stCxn id="54" idx="4"/>
          </p:cNvCxnSpPr>
          <p:nvPr/>
        </p:nvCxnSpPr>
        <p:spPr>
          <a:xfrm flipH="1">
            <a:off x="2133272" y="4857176"/>
            <a:ext cx="769" cy="670015"/>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7CA32CA-010E-13C2-0027-1A39DDB8259C}"/>
              </a:ext>
            </a:extLst>
          </p:cNvPr>
          <p:cNvCxnSpPr>
            <a:cxnSpLocks/>
            <a:stCxn id="18" idx="4"/>
          </p:cNvCxnSpPr>
          <p:nvPr/>
        </p:nvCxnSpPr>
        <p:spPr>
          <a:xfrm>
            <a:off x="4000709" y="4277322"/>
            <a:ext cx="3893" cy="127815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1B62B1D-3E89-2017-E644-01A284646030}"/>
              </a:ext>
            </a:extLst>
          </p:cNvPr>
          <p:cNvCxnSpPr>
            <a:cxnSpLocks/>
            <a:stCxn id="25" idx="4"/>
          </p:cNvCxnSpPr>
          <p:nvPr/>
        </p:nvCxnSpPr>
        <p:spPr>
          <a:xfrm>
            <a:off x="5284030" y="3280915"/>
            <a:ext cx="9753" cy="2204637"/>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E7B6F7E-BD38-50DC-D47F-E074403B633E}"/>
              </a:ext>
            </a:extLst>
          </p:cNvPr>
          <p:cNvSpPr txBox="1"/>
          <p:nvPr/>
        </p:nvSpPr>
        <p:spPr>
          <a:xfrm>
            <a:off x="1356248" y="1431284"/>
            <a:ext cx="2575460" cy="523220"/>
          </a:xfrm>
          <a:prstGeom prst="rect">
            <a:avLst/>
          </a:prstGeom>
          <a:noFill/>
        </p:spPr>
        <p:txBody>
          <a:bodyPr wrap="square" lIns="91440" tIns="45720" rIns="91440" bIns="45720" rtlCol="0" anchor="t">
            <a:spAutoFit/>
          </a:bodyPr>
          <a:lstStyle/>
          <a:p>
            <a:pPr algn="ctr"/>
            <a:r>
              <a:rPr lang="en-US" sz="1400">
                <a:solidFill>
                  <a:schemeClr val="accent1"/>
                </a:solidFill>
                <a:latin typeface="+mj-lt"/>
              </a:rPr>
              <a:t>Mobile Cardiac</a:t>
            </a:r>
            <a:br>
              <a:rPr lang="en-US" sz="1400">
                <a:latin typeface="+mj-lt"/>
              </a:rPr>
            </a:br>
            <a:r>
              <a:rPr lang="en-US" sz="1400">
                <a:solidFill>
                  <a:schemeClr val="accent1"/>
                </a:solidFill>
                <a:latin typeface="+mj-lt"/>
              </a:rPr>
              <a:t>Telemetry</a:t>
            </a:r>
            <a:endParaRPr lang="en-US" sz="1100">
              <a:solidFill>
                <a:schemeClr val="accent1"/>
              </a:solidFill>
            </a:endParaRPr>
          </a:p>
        </p:txBody>
      </p:sp>
      <p:cxnSp>
        <p:nvCxnSpPr>
          <p:cNvPr id="59" name="Straight Connector 58">
            <a:extLst>
              <a:ext uri="{FF2B5EF4-FFF2-40B4-BE49-F238E27FC236}">
                <a16:creationId xmlns:a16="http://schemas.microsoft.com/office/drawing/2014/main" id="{6613F812-4A01-6CF2-86F7-AC64B17CDD8D}"/>
              </a:ext>
            </a:extLst>
          </p:cNvPr>
          <p:cNvCxnSpPr>
            <a:cxnSpLocks/>
            <a:stCxn id="43" idx="4"/>
          </p:cNvCxnSpPr>
          <p:nvPr/>
        </p:nvCxnSpPr>
        <p:spPr>
          <a:xfrm>
            <a:off x="7996656" y="2880052"/>
            <a:ext cx="0" cy="2643836"/>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0" name="Title 69">
            <a:extLst>
              <a:ext uri="{FF2B5EF4-FFF2-40B4-BE49-F238E27FC236}">
                <a16:creationId xmlns:a16="http://schemas.microsoft.com/office/drawing/2014/main" id="{38101F14-2E78-8F3E-C1B7-EB6E5B7E5EAC}"/>
              </a:ext>
            </a:extLst>
          </p:cNvPr>
          <p:cNvSpPr>
            <a:spLocks noGrp="1"/>
          </p:cNvSpPr>
          <p:nvPr>
            <p:ph type="title"/>
          </p:nvPr>
        </p:nvSpPr>
        <p:spPr>
          <a:xfrm>
            <a:off x="609441" y="293118"/>
            <a:ext cx="10972800" cy="570833"/>
          </a:xfrm>
          <a:prstGeom prst="rect">
            <a:avLst/>
          </a:prstGeom>
        </p:spPr>
        <p:txBody>
          <a:bodyPr/>
          <a:lstStyle/>
          <a:p>
            <a:r>
              <a:rPr lang="en-US"/>
              <a:t>Monitoring Modalities</a:t>
            </a:r>
          </a:p>
        </p:txBody>
      </p:sp>
      <p:sp>
        <p:nvSpPr>
          <p:cNvPr id="72" name="TextBox 71">
            <a:extLst>
              <a:ext uri="{FF2B5EF4-FFF2-40B4-BE49-F238E27FC236}">
                <a16:creationId xmlns:a16="http://schemas.microsoft.com/office/drawing/2014/main" id="{CE326524-0349-E677-2112-EFFF6C90DAE8}"/>
              </a:ext>
            </a:extLst>
          </p:cNvPr>
          <p:cNvSpPr txBox="1"/>
          <p:nvPr/>
        </p:nvSpPr>
        <p:spPr>
          <a:xfrm>
            <a:off x="9240335" y="5257883"/>
            <a:ext cx="2499785" cy="307777"/>
          </a:xfrm>
          <a:prstGeom prst="rect">
            <a:avLst/>
          </a:prstGeom>
          <a:noFill/>
        </p:spPr>
        <p:txBody>
          <a:bodyPr wrap="square" rtlCol="0">
            <a:spAutoFit/>
          </a:bodyPr>
          <a:lstStyle/>
          <a:p>
            <a:r>
              <a:rPr lang="en-US" sz="1400" spc="100">
                <a:latin typeface="+mj-lt"/>
              </a:rPr>
              <a:t>SYMPTOM FREQUENCY</a:t>
            </a:r>
          </a:p>
        </p:txBody>
      </p:sp>
      <p:sp>
        <p:nvSpPr>
          <p:cNvPr id="73" name="TextBox 72">
            <a:extLst>
              <a:ext uri="{FF2B5EF4-FFF2-40B4-BE49-F238E27FC236}">
                <a16:creationId xmlns:a16="http://schemas.microsoft.com/office/drawing/2014/main" id="{82DB462E-0FEF-2C18-0671-484B8AEF9A61}"/>
              </a:ext>
            </a:extLst>
          </p:cNvPr>
          <p:cNvSpPr txBox="1"/>
          <p:nvPr/>
        </p:nvSpPr>
        <p:spPr>
          <a:xfrm>
            <a:off x="9240335" y="5579509"/>
            <a:ext cx="2743770" cy="307777"/>
          </a:xfrm>
          <a:prstGeom prst="rect">
            <a:avLst/>
          </a:prstGeom>
          <a:noFill/>
        </p:spPr>
        <p:txBody>
          <a:bodyPr wrap="square" rtlCol="0">
            <a:spAutoFit/>
          </a:bodyPr>
          <a:lstStyle/>
          <a:p>
            <a:r>
              <a:rPr lang="en-US" sz="1400" spc="100">
                <a:latin typeface="+mj-lt"/>
              </a:rPr>
              <a:t>MONITORING DURATION</a:t>
            </a:r>
          </a:p>
        </p:txBody>
      </p:sp>
      <p:grpSp>
        <p:nvGrpSpPr>
          <p:cNvPr id="34" name="Group 33">
            <a:extLst>
              <a:ext uri="{FF2B5EF4-FFF2-40B4-BE49-F238E27FC236}">
                <a16:creationId xmlns:a16="http://schemas.microsoft.com/office/drawing/2014/main" id="{603D479F-4DCB-169F-D296-5468538558FA}"/>
              </a:ext>
            </a:extLst>
          </p:cNvPr>
          <p:cNvGrpSpPr/>
          <p:nvPr/>
        </p:nvGrpSpPr>
        <p:grpSpPr>
          <a:xfrm>
            <a:off x="1209041" y="5486139"/>
            <a:ext cx="8013416" cy="246497"/>
            <a:chOff x="1317923" y="5486139"/>
            <a:chExt cx="5242619" cy="246497"/>
          </a:xfrm>
        </p:grpSpPr>
        <p:cxnSp>
          <p:nvCxnSpPr>
            <p:cNvPr id="36" name="Straight Arrow Connector 35">
              <a:extLst>
                <a:ext uri="{FF2B5EF4-FFF2-40B4-BE49-F238E27FC236}">
                  <a16:creationId xmlns:a16="http://schemas.microsoft.com/office/drawing/2014/main" id="{4F6F4CCC-D2CE-0BE2-F8BD-91C840B65E2B}"/>
                </a:ext>
              </a:extLst>
            </p:cNvPr>
            <p:cNvCxnSpPr>
              <a:cxnSpLocks/>
            </p:cNvCxnSpPr>
            <p:nvPr/>
          </p:nvCxnSpPr>
          <p:spPr>
            <a:xfrm flipH="1">
              <a:off x="1325374" y="5486139"/>
              <a:ext cx="5227717" cy="0"/>
            </a:xfrm>
            <a:prstGeom prst="straightConnector1">
              <a:avLst/>
            </a:prstGeom>
            <a:ln w="101600">
              <a:gradFill flip="none" rotWithShape="1">
                <a:gsLst>
                  <a:gs pos="0">
                    <a:schemeClr val="bg1"/>
                  </a:gs>
                  <a:gs pos="71000">
                    <a:schemeClr val="accent1">
                      <a:lumMod val="100000"/>
                    </a:schemeClr>
                  </a:gs>
                </a:gsLst>
                <a:lin ang="0" scaled="0"/>
                <a:tileRect/>
              </a:gradFill>
              <a:tailEnd type="triangle" w="med" len="sm"/>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50599E4-2D7C-5BED-F0E2-C59F0F74C13E}"/>
                </a:ext>
              </a:extLst>
            </p:cNvPr>
            <p:cNvCxnSpPr>
              <a:cxnSpLocks/>
            </p:cNvCxnSpPr>
            <p:nvPr/>
          </p:nvCxnSpPr>
          <p:spPr>
            <a:xfrm>
              <a:off x="1317923" y="5718306"/>
              <a:ext cx="5242619" cy="14330"/>
            </a:xfrm>
            <a:prstGeom prst="straightConnector1">
              <a:avLst/>
            </a:prstGeom>
            <a:ln w="101600">
              <a:gradFill flip="none" rotWithShape="1">
                <a:gsLst>
                  <a:gs pos="0">
                    <a:schemeClr val="bg1"/>
                  </a:gs>
                  <a:gs pos="71000">
                    <a:schemeClr val="tx1"/>
                  </a:gs>
                </a:gsLst>
                <a:lin ang="0" scaled="0"/>
                <a:tileRect/>
              </a:gradFill>
              <a:tailEnd type="triangle" w="med" len="sm"/>
            </a:ln>
          </p:spPr>
          <p:style>
            <a:lnRef idx="1">
              <a:schemeClr val="accent1"/>
            </a:lnRef>
            <a:fillRef idx="0">
              <a:schemeClr val="accent1"/>
            </a:fillRef>
            <a:effectRef idx="0">
              <a:schemeClr val="accent1"/>
            </a:effectRef>
            <a:fontRef idx="minor">
              <a:schemeClr val="tx1"/>
            </a:fontRef>
          </p:style>
        </p:cxnSp>
      </p:grpSp>
      <p:sp>
        <p:nvSpPr>
          <p:cNvPr id="7" name="Oval 6">
            <a:extLst>
              <a:ext uri="{FF2B5EF4-FFF2-40B4-BE49-F238E27FC236}">
                <a16:creationId xmlns:a16="http://schemas.microsoft.com/office/drawing/2014/main" id="{6814B2C6-919A-92FA-3681-2C9A425AA0D6}"/>
              </a:ext>
            </a:extLst>
          </p:cNvPr>
          <p:cNvSpPr>
            <a:spLocks noChangeAspect="1"/>
          </p:cNvSpPr>
          <p:nvPr/>
        </p:nvSpPr>
        <p:spPr>
          <a:xfrm>
            <a:off x="2520530" y="2150925"/>
            <a:ext cx="182880" cy="18288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5636FF8-1E9F-D4EC-7016-22D8F54D607D}"/>
              </a:ext>
            </a:extLst>
          </p:cNvPr>
          <p:cNvSpPr>
            <a:spLocks noChangeAspect="1"/>
          </p:cNvSpPr>
          <p:nvPr/>
        </p:nvSpPr>
        <p:spPr>
          <a:xfrm>
            <a:off x="3909269" y="4094442"/>
            <a:ext cx="182880" cy="18288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EE6F15B-5E30-B4E2-A9F9-A5165843F465}"/>
              </a:ext>
            </a:extLst>
          </p:cNvPr>
          <p:cNvSpPr>
            <a:spLocks noChangeAspect="1"/>
          </p:cNvSpPr>
          <p:nvPr/>
        </p:nvSpPr>
        <p:spPr>
          <a:xfrm>
            <a:off x="5192590" y="3098035"/>
            <a:ext cx="182880" cy="18288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11258E9E-6A0B-9E2B-629D-BF7DE089F7F9}"/>
              </a:ext>
            </a:extLst>
          </p:cNvPr>
          <p:cNvSpPr>
            <a:spLocks noChangeAspect="1"/>
          </p:cNvSpPr>
          <p:nvPr/>
        </p:nvSpPr>
        <p:spPr>
          <a:xfrm>
            <a:off x="7905216" y="2697172"/>
            <a:ext cx="182880" cy="18288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691686E3-DC78-50E8-871C-C93FC04B82FD}"/>
              </a:ext>
            </a:extLst>
          </p:cNvPr>
          <p:cNvSpPr txBox="1"/>
          <p:nvPr/>
        </p:nvSpPr>
        <p:spPr>
          <a:xfrm>
            <a:off x="2174805" y="4605931"/>
            <a:ext cx="1316234" cy="307777"/>
          </a:xfrm>
          <a:prstGeom prst="rect">
            <a:avLst/>
          </a:prstGeom>
          <a:solidFill>
            <a:schemeClr val="bg1"/>
          </a:solidFill>
        </p:spPr>
        <p:txBody>
          <a:bodyPr wrap="square" lIns="91440" tIns="45720" rIns="91440" bIns="45720" rtlCol="0" anchor="t">
            <a:spAutoFit/>
          </a:bodyPr>
          <a:lstStyle/>
          <a:p>
            <a:pPr algn="ctr"/>
            <a:r>
              <a:rPr lang="en-US" sz="1400">
                <a:solidFill>
                  <a:schemeClr val="accent1"/>
                </a:solidFill>
                <a:latin typeface="+mj-lt"/>
              </a:rPr>
              <a:t>Holter Monitor</a:t>
            </a:r>
            <a:endParaRPr lang="en-US" sz="1100">
              <a:solidFill>
                <a:schemeClr val="accent6">
                  <a:lumMod val="50000"/>
                </a:schemeClr>
              </a:solidFill>
            </a:endParaRPr>
          </a:p>
        </p:txBody>
      </p:sp>
      <p:sp>
        <p:nvSpPr>
          <p:cNvPr id="54" name="Oval 53">
            <a:extLst>
              <a:ext uri="{FF2B5EF4-FFF2-40B4-BE49-F238E27FC236}">
                <a16:creationId xmlns:a16="http://schemas.microsoft.com/office/drawing/2014/main" id="{4E83283C-236C-B8A1-0B25-55B67E122C4F}"/>
              </a:ext>
            </a:extLst>
          </p:cNvPr>
          <p:cNvSpPr>
            <a:spLocks noChangeAspect="1"/>
          </p:cNvSpPr>
          <p:nvPr/>
        </p:nvSpPr>
        <p:spPr>
          <a:xfrm>
            <a:off x="2042601" y="4674296"/>
            <a:ext cx="182880" cy="18288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E104318D-1472-3372-7104-E3D8AEFF01DA}"/>
              </a:ext>
            </a:extLst>
          </p:cNvPr>
          <p:cNvSpPr>
            <a:spLocks noChangeAspect="1"/>
          </p:cNvSpPr>
          <p:nvPr/>
        </p:nvSpPr>
        <p:spPr>
          <a:xfrm>
            <a:off x="7914364" y="4238399"/>
            <a:ext cx="182880" cy="18288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descr="A white line drawing of a person's body&#10;&#10;Description automatically generated">
            <a:extLst>
              <a:ext uri="{FF2B5EF4-FFF2-40B4-BE49-F238E27FC236}">
                <a16:creationId xmlns:a16="http://schemas.microsoft.com/office/drawing/2014/main" id="{4770EF13-965A-FE84-9498-59E6698875D1}"/>
              </a:ext>
            </a:extLst>
          </p:cNvPr>
          <p:cNvPicPr>
            <a:picLocks noChangeAspect="1"/>
          </p:cNvPicPr>
          <p:nvPr/>
        </p:nvPicPr>
        <p:blipFill>
          <a:blip r:embed="rId4"/>
          <a:srcRect l="61157" t="8674" r="14130" b="48807"/>
          <a:stretch/>
        </p:blipFill>
        <p:spPr>
          <a:xfrm>
            <a:off x="4069619" y="4086682"/>
            <a:ext cx="1126424" cy="1090110"/>
          </a:xfrm>
          <a:prstGeom prst="rect">
            <a:avLst/>
          </a:prstGeom>
        </p:spPr>
      </p:pic>
      <p:pic>
        <p:nvPicPr>
          <p:cNvPr id="64" name="Picture 63" descr="A white line drawing of a person's body&#10;&#10;Description automatically generated">
            <a:extLst>
              <a:ext uri="{FF2B5EF4-FFF2-40B4-BE49-F238E27FC236}">
                <a16:creationId xmlns:a16="http://schemas.microsoft.com/office/drawing/2014/main" id="{1D38E0C3-83A4-8E66-98DC-774251F2ABDB}"/>
              </a:ext>
            </a:extLst>
          </p:cNvPr>
          <p:cNvPicPr>
            <a:picLocks noChangeAspect="1"/>
          </p:cNvPicPr>
          <p:nvPr/>
        </p:nvPicPr>
        <p:blipFill>
          <a:blip r:embed="rId4"/>
          <a:srcRect l="33859" t="11795" r="41428" b="45686"/>
          <a:stretch/>
        </p:blipFill>
        <p:spPr>
          <a:xfrm>
            <a:off x="6219033" y="3505951"/>
            <a:ext cx="1126424" cy="1090110"/>
          </a:xfrm>
          <a:prstGeom prst="rect">
            <a:avLst/>
          </a:prstGeom>
        </p:spPr>
      </p:pic>
      <p:pic>
        <p:nvPicPr>
          <p:cNvPr id="66" name="Picture 65" descr="A white line drawing of a person's body&#10;&#10;Description automatically generated">
            <a:extLst>
              <a:ext uri="{FF2B5EF4-FFF2-40B4-BE49-F238E27FC236}">
                <a16:creationId xmlns:a16="http://schemas.microsoft.com/office/drawing/2014/main" id="{B07F2DDA-B371-1707-2483-6EA8A3DB1E14}"/>
              </a:ext>
            </a:extLst>
          </p:cNvPr>
          <p:cNvPicPr>
            <a:picLocks noChangeAspect="1"/>
          </p:cNvPicPr>
          <p:nvPr/>
        </p:nvPicPr>
        <p:blipFill>
          <a:blip r:embed="rId4"/>
          <a:srcRect l="33859" t="52705" r="41428" b="4776"/>
          <a:stretch/>
        </p:blipFill>
        <p:spPr>
          <a:xfrm>
            <a:off x="2927827" y="1509107"/>
            <a:ext cx="1126424" cy="1090110"/>
          </a:xfrm>
          <a:prstGeom prst="rect">
            <a:avLst/>
          </a:prstGeom>
        </p:spPr>
      </p:pic>
      <p:pic>
        <p:nvPicPr>
          <p:cNvPr id="67" name="Picture 66" descr="A white line drawing of a person's body&#10;&#10;Description automatically generated">
            <a:extLst>
              <a:ext uri="{FF2B5EF4-FFF2-40B4-BE49-F238E27FC236}">
                <a16:creationId xmlns:a16="http://schemas.microsoft.com/office/drawing/2014/main" id="{0B2DBA9B-1D2B-8AC2-8686-5ED77F27B71C}"/>
              </a:ext>
            </a:extLst>
          </p:cNvPr>
          <p:cNvPicPr>
            <a:picLocks noChangeAspect="1"/>
          </p:cNvPicPr>
          <p:nvPr/>
        </p:nvPicPr>
        <p:blipFill>
          <a:blip r:embed="rId4"/>
          <a:srcRect l="62169" t="52035" r="13118" b="5446"/>
          <a:stretch/>
        </p:blipFill>
        <p:spPr>
          <a:xfrm>
            <a:off x="8647856" y="1627977"/>
            <a:ext cx="1126424" cy="1090110"/>
          </a:xfrm>
          <a:prstGeom prst="rect">
            <a:avLst/>
          </a:prstGeom>
        </p:spPr>
      </p:pic>
      <p:cxnSp>
        <p:nvCxnSpPr>
          <p:cNvPr id="2" name="Straight Arrow Connector 1">
            <a:extLst>
              <a:ext uri="{FF2B5EF4-FFF2-40B4-BE49-F238E27FC236}">
                <a16:creationId xmlns:a16="http://schemas.microsoft.com/office/drawing/2014/main" id="{0ECD5CCA-4934-ED51-A67C-A6731326301E}"/>
              </a:ext>
            </a:extLst>
          </p:cNvPr>
          <p:cNvCxnSpPr>
            <a:cxnSpLocks/>
          </p:cNvCxnSpPr>
          <p:nvPr/>
        </p:nvCxnSpPr>
        <p:spPr>
          <a:xfrm flipV="1">
            <a:off x="999203" y="1238596"/>
            <a:ext cx="0" cy="4479710"/>
          </a:xfrm>
          <a:prstGeom prst="straightConnector1">
            <a:avLst/>
          </a:prstGeom>
          <a:ln w="101600">
            <a:gradFill flip="none" rotWithShape="1">
              <a:gsLst>
                <a:gs pos="0">
                  <a:schemeClr val="bg1"/>
                </a:gs>
                <a:gs pos="74000">
                  <a:schemeClr val="accent4">
                    <a:lumMod val="50000"/>
                  </a:schemeClr>
                </a:gs>
              </a:gsLst>
              <a:lin ang="5400000" scaled="0"/>
              <a:tileRect/>
            </a:gradFill>
            <a:tailEnd type="triangle" w="med" len="sm"/>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32A0C9ED-9D42-FC2C-EB6F-23065E98015B}"/>
              </a:ext>
            </a:extLst>
          </p:cNvPr>
          <p:cNvPicPr>
            <a:picLocks noChangeAspect="1"/>
          </p:cNvPicPr>
          <p:nvPr/>
        </p:nvPicPr>
        <p:blipFill>
          <a:blip r:embed="rId5"/>
          <a:stretch>
            <a:fillRect/>
          </a:stretch>
        </p:blipFill>
        <p:spPr>
          <a:xfrm>
            <a:off x="9233657" y="4138492"/>
            <a:ext cx="477497" cy="873137"/>
          </a:xfrm>
          <a:prstGeom prst="rect">
            <a:avLst/>
          </a:prstGeom>
        </p:spPr>
      </p:pic>
      <p:sp>
        <p:nvSpPr>
          <p:cNvPr id="11" name="TextBox 10">
            <a:extLst>
              <a:ext uri="{FF2B5EF4-FFF2-40B4-BE49-F238E27FC236}">
                <a16:creationId xmlns:a16="http://schemas.microsoft.com/office/drawing/2014/main" id="{3A10AF58-9CA5-75CB-AE3F-FA6E6EB6BACE}"/>
              </a:ext>
            </a:extLst>
          </p:cNvPr>
          <p:cNvSpPr txBox="1"/>
          <p:nvPr/>
        </p:nvSpPr>
        <p:spPr>
          <a:xfrm>
            <a:off x="9413935" y="1820343"/>
            <a:ext cx="2499785" cy="584775"/>
          </a:xfrm>
          <a:prstGeom prst="rect">
            <a:avLst/>
          </a:prstGeom>
          <a:noFill/>
        </p:spPr>
        <p:txBody>
          <a:bodyPr wrap="square" lIns="91440" tIns="45720" rIns="91440" bIns="45720" rtlCol="0" anchor="t">
            <a:spAutoFit/>
          </a:bodyPr>
          <a:lstStyle/>
          <a:p>
            <a:pPr algn="ctr"/>
            <a:r>
              <a:rPr lang="en-US" sz="1600" spc="100">
                <a:solidFill>
                  <a:schemeClr val="accent6"/>
                </a:solidFill>
              </a:rPr>
              <a:t>DURING WEAR</a:t>
            </a:r>
            <a:br>
              <a:rPr lang="en-US" sz="1600" spc="100"/>
            </a:br>
            <a:r>
              <a:rPr lang="en-US" sz="1600" spc="100">
                <a:solidFill>
                  <a:schemeClr val="accent6"/>
                </a:solidFill>
              </a:rPr>
              <a:t>MONITORING</a:t>
            </a:r>
            <a:endParaRPr lang="en-US">
              <a:solidFill>
                <a:schemeClr val="accent6"/>
              </a:solidFill>
            </a:endParaRPr>
          </a:p>
        </p:txBody>
      </p:sp>
      <p:sp>
        <p:nvSpPr>
          <p:cNvPr id="15" name="TextBox 14">
            <a:extLst>
              <a:ext uri="{FF2B5EF4-FFF2-40B4-BE49-F238E27FC236}">
                <a16:creationId xmlns:a16="http://schemas.microsoft.com/office/drawing/2014/main" id="{AF799088-282C-0102-67ED-727ADBD62A1A}"/>
              </a:ext>
            </a:extLst>
          </p:cNvPr>
          <p:cNvSpPr txBox="1"/>
          <p:nvPr/>
        </p:nvSpPr>
        <p:spPr>
          <a:xfrm>
            <a:off x="9330835" y="3850253"/>
            <a:ext cx="2499785" cy="584775"/>
          </a:xfrm>
          <a:prstGeom prst="rect">
            <a:avLst/>
          </a:prstGeom>
          <a:noFill/>
        </p:spPr>
        <p:txBody>
          <a:bodyPr wrap="square" lIns="91440" tIns="45720" rIns="91440" bIns="45720" rtlCol="0" anchor="t">
            <a:spAutoFit/>
          </a:bodyPr>
          <a:lstStyle/>
          <a:p>
            <a:pPr algn="ctr"/>
            <a:r>
              <a:rPr lang="en-US" sz="1600" spc="100">
                <a:solidFill>
                  <a:schemeClr val="accent6"/>
                </a:solidFill>
              </a:rPr>
              <a:t>RETROSPECTIVE</a:t>
            </a:r>
            <a:br>
              <a:rPr lang="en-US" sz="1600" spc="100"/>
            </a:br>
            <a:r>
              <a:rPr lang="en-US" sz="1600" spc="100">
                <a:solidFill>
                  <a:schemeClr val="accent6"/>
                </a:solidFill>
              </a:rPr>
              <a:t>MONITORING</a:t>
            </a:r>
            <a:endParaRPr lang="en-US">
              <a:solidFill>
                <a:schemeClr val="accent6"/>
              </a:solidFill>
            </a:endParaRPr>
          </a:p>
        </p:txBody>
      </p:sp>
      <p:sp>
        <p:nvSpPr>
          <p:cNvPr id="8" name="TextBox 7">
            <a:extLst>
              <a:ext uri="{FF2B5EF4-FFF2-40B4-BE49-F238E27FC236}">
                <a16:creationId xmlns:a16="http://schemas.microsoft.com/office/drawing/2014/main" id="{154E79E2-8E29-A35B-6018-C52DE4D7F5A1}"/>
              </a:ext>
            </a:extLst>
          </p:cNvPr>
          <p:cNvSpPr txBox="1"/>
          <p:nvPr/>
        </p:nvSpPr>
        <p:spPr>
          <a:xfrm rot="16200000">
            <a:off x="-77171" y="2120687"/>
            <a:ext cx="1703407" cy="307777"/>
          </a:xfrm>
          <a:prstGeom prst="rect">
            <a:avLst/>
          </a:prstGeom>
          <a:noFill/>
        </p:spPr>
        <p:txBody>
          <a:bodyPr wrap="square" lIns="91440" tIns="45720" rIns="91440" bIns="45720" rtlCol="0" anchor="t">
            <a:spAutoFit/>
          </a:bodyPr>
          <a:lstStyle/>
          <a:p>
            <a:pPr algn="r"/>
            <a:r>
              <a:rPr lang="en-US" sz="1400" spc="100">
                <a:latin typeface="+mj-lt"/>
              </a:rPr>
              <a:t>DATA URGENCY</a:t>
            </a:r>
          </a:p>
        </p:txBody>
      </p:sp>
      <p:sp>
        <p:nvSpPr>
          <p:cNvPr id="6" name="Text Placeholder 16">
            <a:extLst>
              <a:ext uri="{FF2B5EF4-FFF2-40B4-BE49-F238E27FC236}">
                <a16:creationId xmlns:a16="http://schemas.microsoft.com/office/drawing/2014/main" id="{7C83A461-5733-E790-A00E-F8F7F29AEC41}"/>
              </a:ext>
            </a:extLst>
          </p:cNvPr>
          <p:cNvSpPr txBox="1">
            <a:spLocks/>
          </p:cNvSpPr>
          <p:nvPr/>
        </p:nvSpPr>
        <p:spPr>
          <a:xfrm>
            <a:off x="927534" y="6143265"/>
            <a:ext cx="9969774" cy="144271"/>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kern="1200" spc="0" baseline="0">
                <a:solidFill>
                  <a:schemeClr val="accent6"/>
                </a:solidFill>
                <a:latin typeface="+mn-lt"/>
                <a:ea typeface="+mn-ea"/>
                <a:cs typeface="Calibri"/>
              </a:defRPr>
            </a:lvl1pPr>
            <a:lvl2pPr marL="509412" indent="0" algn="l" defTabSz="914400" rtl="0" eaLnBrk="1" latinLnBrk="0" hangingPunct="1">
              <a:lnSpc>
                <a:spcPct val="90000"/>
              </a:lnSpc>
              <a:spcBef>
                <a:spcPts val="500"/>
              </a:spcBef>
              <a:buClr>
                <a:schemeClr val="accent1"/>
              </a:buClr>
              <a:buSzPct val="80000"/>
              <a:buFont typeface="Arial" panose="020B0604020202020204" pitchFamily="34" charset="0"/>
              <a:buNone/>
              <a:tabLst/>
              <a:defRPr sz="2000" kern="1200">
                <a:solidFill>
                  <a:schemeClr val="tx1">
                    <a:tint val="75000"/>
                  </a:schemeClr>
                </a:solidFill>
                <a:latin typeface="+mn-lt"/>
                <a:ea typeface="+mn-ea"/>
                <a:cs typeface="+mn-cs"/>
              </a:defRPr>
            </a:lvl2pPr>
            <a:lvl3pPr marL="1018824" indent="0" algn="l" defTabSz="914400" rtl="0" eaLnBrk="1" latinLnBrk="0" hangingPunct="1">
              <a:lnSpc>
                <a:spcPct val="90000"/>
              </a:lnSpc>
              <a:spcBef>
                <a:spcPts val="500"/>
              </a:spcBef>
              <a:buFont typeface="System Font Regular"/>
              <a:buNone/>
              <a:tabLst/>
              <a:defRPr sz="1800" kern="1200">
                <a:solidFill>
                  <a:schemeClr val="tx1">
                    <a:tint val="75000"/>
                  </a:schemeClr>
                </a:solidFill>
                <a:latin typeface="+mn-lt"/>
                <a:ea typeface="+mn-ea"/>
                <a:cs typeface="+mn-cs"/>
              </a:defRPr>
            </a:lvl3pPr>
            <a:lvl4pPr marL="1528237" indent="0" algn="l" defTabSz="914400" rtl="0" eaLnBrk="1" latinLnBrk="0" hangingPunct="1">
              <a:lnSpc>
                <a:spcPct val="90000"/>
              </a:lnSpc>
              <a:spcBef>
                <a:spcPts val="500"/>
              </a:spcBef>
              <a:buSzPct val="80000"/>
              <a:buFont typeface="Courier New" panose="02070309020205020404" pitchFamily="49" charset="0"/>
              <a:buNone/>
              <a:tabLst/>
              <a:defRPr sz="1600" kern="1200">
                <a:solidFill>
                  <a:schemeClr val="tx1">
                    <a:tint val="75000"/>
                  </a:schemeClr>
                </a:solidFill>
                <a:latin typeface="+mn-lt"/>
                <a:ea typeface="+mn-ea"/>
                <a:cs typeface="+mn-cs"/>
              </a:defRPr>
            </a:lvl4pPr>
            <a:lvl5pPr marL="2037649" indent="0" algn="l" defTabSz="914400" rtl="0" eaLnBrk="1" latinLnBrk="0" hangingPunct="1">
              <a:lnSpc>
                <a:spcPct val="90000"/>
              </a:lnSpc>
              <a:spcBef>
                <a:spcPts val="500"/>
              </a:spcBef>
              <a:buSzPct val="75000"/>
              <a:buFont typeface="System Font Regular"/>
              <a:buNone/>
              <a:tabLst/>
              <a:defRPr sz="1600" kern="1200">
                <a:solidFill>
                  <a:schemeClr val="tx1">
                    <a:tint val="75000"/>
                  </a:schemeClr>
                </a:solidFill>
                <a:latin typeface="+mn-lt"/>
                <a:ea typeface="+mn-ea"/>
                <a:cs typeface="+mn-cs"/>
              </a:defRPr>
            </a:lvl5pPr>
            <a:lvl6pPr marL="254706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09220">
              <a:buNone/>
            </a:pPr>
            <a:r>
              <a:rPr lang="en-US" sz="1000" b="1">
                <a:solidFill>
                  <a:schemeClr val="accent5"/>
                </a:solidFill>
                <a:latin typeface="Franklin Gothic Book"/>
                <a:cs typeface="Times New Roman"/>
              </a:rPr>
              <a:t>Disclaimer: </a:t>
            </a:r>
            <a:r>
              <a:rPr lang="en-US" sz="1000">
                <a:solidFill>
                  <a:schemeClr val="accent5"/>
                </a:solidFill>
                <a:latin typeface="Franklin Gothic Book"/>
                <a:cs typeface="Times New Roman"/>
              </a:rPr>
              <a:t>Ambulatory monitoring devices are intended for use in routine, non-acute settings and are not designed for high-risk patients or those requiring continuous, intensive care.</a:t>
            </a:r>
          </a:p>
        </p:txBody>
      </p:sp>
    </p:spTree>
    <p:custDataLst>
      <p:tags r:id="rId1"/>
    </p:custDataLst>
    <p:extLst>
      <p:ext uri="{BB962C8B-B14F-4D97-AF65-F5344CB8AC3E}">
        <p14:creationId xmlns:p14="http://schemas.microsoft.com/office/powerpoint/2010/main" val="2822605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miling with a white object on her chest&#10;&#10;AI-generated content may be incorrect.">
            <a:extLst>
              <a:ext uri="{FF2B5EF4-FFF2-40B4-BE49-F238E27FC236}">
                <a16:creationId xmlns:a16="http://schemas.microsoft.com/office/drawing/2014/main" id="{FF1C6163-92EF-96A7-19CD-8F76DF1785AD}"/>
              </a:ext>
            </a:extLst>
          </p:cNvPr>
          <p:cNvPicPr>
            <a:picLocks noChangeAspect="1"/>
          </p:cNvPicPr>
          <p:nvPr/>
        </p:nvPicPr>
        <p:blipFill>
          <a:blip r:embed="rId3"/>
          <a:srcRect l="22037" r="18876"/>
          <a:stretch/>
        </p:blipFill>
        <p:spPr>
          <a:xfrm>
            <a:off x="6090326" y="0"/>
            <a:ext cx="6102087" cy="6858012"/>
          </a:xfrm>
          <a:prstGeom prst="rect">
            <a:avLst/>
          </a:prstGeom>
        </p:spPr>
      </p:pic>
      <p:sp>
        <p:nvSpPr>
          <p:cNvPr id="4" name="Text Placeholder 3">
            <a:extLst>
              <a:ext uri="{FF2B5EF4-FFF2-40B4-BE49-F238E27FC236}">
                <a16:creationId xmlns:a16="http://schemas.microsoft.com/office/drawing/2014/main" id="{5A9FB81C-7440-BE06-5966-58A59ED1B96B}"/>
              </a:ext>
            </a:extLst>
          </p:cNvPr>
          <p:cNvSpPr>
            <a:spLocks noGrp="1"/>
          </p:cNvSpPr>
          <p:nvPr>
            <p:ph type="body" sz="quarter" idx="11"/>
          </p:nvPr>
        </p:nvSpPr>
        <p:spPr/>
        <p:txBody>
          <a:bodyPr/>
          <a:lstStyle/>
          <a:p>
            <a:r>
              <a:rPr lang="en-US"/>
              <a:t>Retrospective Monitors</a:t>
            </a:r>
          </a:p>
        </p:txBody>
      </p:sp>
    </p:spTree>
    <p:custDataLst>
      <p:tags r:id="rId1"/>
    </p:custDataLst>
    <p:extLst>
      <p:ext uri="{BB962C8B-B14F-4D97-AF65-F5344CB8AC3E}">
        <p14:creationId xmlns:p14="http://schemas.microsoft.com/office/powerpoint/2010/main" val="2072660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28B53-E39E-81FC-8C06-CD82B037774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E6954CB-1736-3FAA-E766-0C1C9E6B66DD}"/>
              </a:ext>
            </a:extLst>
          </p:cNvPr>
          <p:cNvSpPr>
            <a:spLocks noGrp="1"/>
          </p:cNvSpPr>
          <p:nvPr>
            <p:ph type="ctrTitle"/>
          </p:nvPr>
        </p:nvSpPr>
        <p:spPr>
          <a:xfrm>
            <a:off x="608013" y="1600200"/>
            <a:ext cx="5487987" cy="3124200"/>
          </a:xfrm>
        </p:spPr>
        <p:txBody>
          <a:bodyPr/>
          <a:lstStyle/>
          <a:p>
            <a:pPr algn="l"/>
            <a:r>
              <a:rPr lang="en-US" sz="4400"/>
              <a:t>Holter Monitors</a:t>
            </a:r>
          </a:p>
        </p:txBody>
      </p:sp>
      <p:pic>
        <p:nvPicPr>
          <p:cNvPr id="2" name="Graphic 1">
            <a:extLst>
              <a:ext uri="{FF2B5EF4-FFF2-40B4-BE49-F238E27FC236}">
                <a16:creationId xmlns:a16="http://schemas.microsoft.com/office/drawing/2014/main" id="{8B6D77B2-537F-B971-83CD-503C5B686D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21500" y="1511492"/>
            <a:ext cx="3967257" cy="3835015"/>
          </a:xfrm>
          <a:prstGeom prst="rect">
            <a:avLst/>
          </a:prstGeom>
        </p:spPr>
      </p:pic>
      <p:cxnSp>
        <p:nvCxnSpPr>
          <p:cNvPr id="4" name="Straight Arrow Connector 3">
            <a:extLst>
              <a:ext uri="{FF2B5EF4-FFF2-40B4-BE49-F238E27FC236}">
                <a16:creationId xmlns:a16="http://schemas.microsoft.com/office/drawing/2014/main" id="{359394AF-5E69-CC9A-4B1C-C23E490565A3}"/>
              </a:ext>
            </a:extLst>
          </p:cNvPr>
          <p:cNvCxnSpPr>
            <a:cxnSpLocks/>
          </p:cNvCxnSpPr>
          <p:nvPr/>
        </p:nvCxnSpPr>
        <p:spPr>
          <a:xfrm flipV="1">
            <a:off x="2876" y="3871821"/>
            <a:ext cx="7096424" cy="34507"/>
          </a:xfrm>
          <a:prstGeom prst="straightConnector1">
            <a:avLst/>
          </a:prstGeom>
          <a:ln w="571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45DC0D44-21CD-E2FF-9BFB-1ECABD5F90C8}"/>
              </a:ext>
            </a:extLst>
          </p:cNvPr>
          <p:cNvCxnSpPr>
            <a:cxnSpLocks/>
          </p:cNvCxnSpPr>
          <p:nvPr/>
        </p:nvCxnSpPr>
        <p:spPr>
          <a:xfrm flipV="1">
            <a:off x="10888757" y="3889074"/>
            <a:ext cx="1300367" cy="4274"/>
          </a:xfrm>
          <a:prstGeom prst="straightConnector1">
            <a:avLst/>
          </a:prstGeom>
          <a:ln w="571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E8117A2D-EA06-6835-A069-F9B82BDCE099}"/>
              </a:ext>
            </a:extLst>
          </p:cNvPr>
          <p:cNvSpPr/>
          <p:nvPr/>
        </p:nvSpPr>
        <p:spPr>
          <a:xfrm>
            <a:off x="3065172" y="3674565"/>
            <a:ext cx="438912" cy="442823"/>
          </a:xfrm>
          <a:prstGeom prst="ellipse">
            <a:avLst/>
          </a:prstGeom>
          <a:solidFill>
            <a:schemeClr val="accent5"/>
          </a:solid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 Placeholder 49">
            <a:extLst>
              <a:ext uri="{FF2B5EF4-FFF2-40B4-BE49-F238E27FC236}">
                <a16:creationId xmlns:a16="http://schemas.microsoft.com/office/drawing/2014/main" id="{D5136BC0-6501-BFD5-306C-CAC9531FC6EB}"/>
              </a:ext>
            </a:extLst>
          </p:cNvPr>
          <p:cNvSpPr txBox="1">
            <a:spLocks/>
          </p:cNvSpPr>
          <p:nvPr/>
        </p:nvSpPr>
        <p:spPr>
          <a:xfrm>
            <a:off x="2692105" y="4259111"/>
            <a:ext cx="2552700" cy="930730"/>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1"/>
                </a:solidFill>
                <a:latin typeface="+mn-lt"/>
                <a:ea typeface="+mn-ea"/>
                <a:cs typeface="+mn-cs"/>
              </a:defRPr>
            </a:lvl1pPr>
            <a:lvl2pPr marL="628650" indent="-171450" algn="l" defTabSz="914400" rtl="0" eaLnBrk="1" latinLnBrk="0" hangingPunct="1">
              <a:lnSpc>
                <a:spcPct val="90000"/>
              </a:lnSpc>
              <a:spcBef>
                <a:spcPts val="500"/>
              </a:spcBef>
              <a:buClr>
                <a:schemeClr val="accent1"/>
              </a:buClr>
              <a:buSzPct val="80000"/>
              <a:buFont typeface="Arial" panose="020B0604020202020204" pitchFamily="34" charset="0"/>
              <a:buChar char="•"/>
              <a:tabLst/>
              <a:defRPr sz="1800" kern="1200">
                <a:solidFill>
                  <a:schemeClr val="accent6"/>
                </a:solidFill>
                <a:latin typeface="+mn-lt"/>
                <a:ea typeface="+mn-ea"/>
                <a:cs typeface="+mn-cs"/>
              </a:defRPr>
            </a:lvl2pPr>
            <a:lvl3pPr marL="1087438" indent="-173038" algn="l" defTabSz="914400" rtl="0" eaLnBrk="1" latinLnBrk="0" hangingPunct="1">
              <a:lnSpc>
                <a:spcPct val="90000"/>
              </a:lnSpc>
              <a:spcBef>
                <a:spcPts val="500"/>
              </a:spcBef>
              <a:buFont typeface="System Font Regular"/>
              <a:buChar char="-"/>
              <a:tabLst/>
              <a:defRPr sz="1800" kern="1200">
                <a:solidFill>
                  <a:schemeClr val="accent6"/>
                </a:solidFill>
                <a:latin typeface="+mn-lt"/>
                <a:ea typeface="+mn-ea"/>
                <a:cs typeface="+mn-cs"/>
              </a:defRPr>
            </a:lvl3pPr>
            <a:lvl4pPr marL="1546225" indent="-174625" algn="l" defTabSz="914400" rtl="0" eaLnBrk="1" latinLnBrk="0" hangingPunct="1">
              <a:lnSpc>
                <a:spcPct val="90000"/>
              </a:lnSpc>
              <a:spcBef>
                <a:spcPts val="500"/>
              </a:spcBef>
              <a:buSzPct val="80000"/>
              <a:buFont typeface="Courier New" panose="02070309020205020404" pitchFamily="49" charset="0"/>
              <a:buChar char="o"/>
              <a:tabLst/>
              <a:defRPr sz="1600" kern="1200">
                <a:solidFill>
                  <a:schemeClr val="accent6"/>
                </a:solidFill>
                <a:latin typeface="+mn-lt"/>
                <a:ea typeface="+mn-ea"/>
                <a:cs typeface="+mn-cs"/>
              </a:defRPr>
            </a:lvl4pPr>
            <a:lvl5pPr marL="1952625" indent="-123825" algn="l" defTabSz="914400" rtl="0" eaLnBrk="1" latinLnBrk="0" hangingPunct="1">
              <a:lnSpc>
                <a:spcPct val="90000"/>
              </a:lnSpc>
              <a:spcBef>
                <a:spcPts val="500"/>
              </a:spcBef>
              <a:buSzPct val="75000"/>
              <a:buFont typeface="System Font Regular"/>
              <a:buChar char="»"/>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solidFill>
                  <a:schemeClr val="bg1"/>
                </a:solidFill>
              </a:rPr>
              <a:t>1985</a:t>
            </a:r>
          </a:p>
        </p:txBody>
      </p:sp>
    </p:spTree>
    <p:custDataLst>
      <p:tags r:id="rId1"/>
    </p:custDataLst>
    <p:extLst>
      <p:ext uri="{BB962C8B-B14F-4D97-AF65-F5344CB8AC3E}">
        <p14:creationId xmlns:p14="http://schemas.microsoft.com/office/powerpoint/2010/main" val="3396223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B5DD85B-5CD6-5172-1C6F-81B0E289EF54}"/>
            </a:ext>
          </a:extLst>
        </p:cNvPr>
        <p:cNvGrpSpPr/>
        <p:nvPr/>
      </p:nvGrpSpPr>
      <p:grpSpPr>
        <a:xfrm>
          <a:off x="0" y="0"/>
          <a:ext cx="0" cy="0"/>
          <a:chOff x="0" y="0"/>
          <a:chExt cx="0" cy="0"/>
        </a:xfrm>
      </p:grpSpPr>
      <p:sp>
        <p:nvSpPr>
          <p:cNvPr id="48" name="Text Placeholder 47">
            <a:extLst>
              <a:ext uri="{FF2B5EF4-FFF2-40B4-BE49-F238E27FC236}">
                <a16:creationId xmlns:a16="http://schemas.microsoft.com/office/drawing/2014/main" id="{52487F70-01C0-89EE-0600-7D528E0D6212}"/>
              </a:ext>
            </a:extLst>
          </p:cNvPr>
          <p:cNvSpPr>
            <a:spLocks noGrp="1"/>
          </p:cNvSpPr>
          <p:nvPr>
            <p:ph type="body" idx="14"/>
          </p:nvPr>
        </p:nvSpPr>
        <p:spPr>
          <a:xfrm>
            <a:off x="401083" y="1368061"/>
            <a:ext cx="5320522" cy="4173767"/>
          </a:xfrm>
        </p:spPr>
        <p:txBody>
          <a:bodyPr lIns="0" tIns="0" rIns="0" bIns="0" anchor="t">
            <a:noAutofit/>
          </a:bodyPr>
          <a:lstStyle/>
          <a:p>
            <a:pPr marL="628650" marR="0" lvl="1" indent="-171450" algn="l" defTabSz="914400" rtl="0" eaLnBrk="1" fontAlgn="auto" latinLnBrk="0" hangingPunct="1">
              <a:lnSpc>
                <a:spcPct val="110000"/>
              </a:lnSpc>
              <a:spcBef>
                <a:spcPts val="1100"/>
              </a:spcBef>
              <a:spcAft>
                <a:spcPts val="0"/>
              </a:spcAft>
              <a:buClr>
                <a:srgbClr val="3738C0"/>
              </a:buClr>
              <a:buSzPct val="80000"/>
              <a:buChar char="•"/>
              <a:tabLst/>
              <a:defRPr/>
            </a:pPr>
            <a:r>
              <a:rPr kumimoji="0" lang="en-US" b="0" i="0" u="none" strike="noStrike" kern="1200" cap="none" spc="0" normalizeH="0" baseline="0" noProof="0">
                <a:ln>
                  <a:noFill/>
                </a:ln>
                <a:solidFill>
                  <a:schemeClr val="accent6">
                    <a:lumMod val="50000"/>
                  </a:schemeClr>
                </a:solidFill>
                <a:effectLst/>
                <a:uLnTx/>
                <a:uFillTx/>
                <a:latin typeface="Franklin Gothic Book" panose="020B0503020102020204"/>
                <a:ea typeface="+mn-ea"/>
                <a:cs typeface="+mn-cs"/>
              </a:rPr>
              <a:t>Nurse places multiple-lead Holter and battery pack in clinic</a:t>
            </a:r>
            <a:r>
              <a:rPr lang="en-US">
                <a:solidFill>
                  <a:schemeClr val="accent6">
                    <a:lumMod val="50000"/>
                  </a:schemeClr>
                </a:solidFill>
                <a:latin typeface="Franklin Gothic Book" panose="020B0503020102020204"/>
              </a:rPr>
              <a:t>*</a:t>
            </a:r>
            <a:r>
              <a:rPr kumimoji="0" lang="en-US" b="0" i="0" u="none" strike="noStrike" kern="1200" cap="none" spc="0" normalizeH="0" baseline="0" noProof="0">
                <a:ln>
                  <a:noFill/>
                </a:ln>
                <a:solidFill>
                  <a:schemeClr val="accent6">
                    <a:lumMod val="50000"/>
                  </a:schemeClr>
                </a:solidFill>
                <a:effectLst/>
                <a:uLnTx/>
                <a:uFillTx/>
                <a:latin typeface="Franklin Gothic Book" panose="020B0503020102020204"/>
                <a:ea typeface="+mn-ea"/>
                <a:cs typeface="+mn-cs"/>
              </a:rPr>
              <a:t> </a:t>
            </a:r>
            <a:endParaRPr lang="en-US" b="0" i="0" u="none" strike="noStrike" kern="1200" cap="none" spc="0" normalizeH="0" baseline="0" noProof="0">
              <a:ln>
                <a:noFill/>
              </a:ln>
              <a:solidFill>
                <a:schemeClr val="accent6">
                  <a:lumMod val="50000"/>
                </a:schemeClr>
              </a:solidFill>
              <a:effectLst/>
              <a:uLnTx/>
              <a:uFillTx/>
              <a:latin typeface="Franklin Gothic Book" panose="020B0503020102020204"/>
            </a:endParaRPr>
          </a:p>
          <a:p>
            <a:pPr marL="628650" lvl="1" indent="-171450">
              <a:lnSpc>
                <a:spcPct val="110000"/>
              </a:lnSpc>
              <a:spcBef>
                <a:spcPts val="1100"/>
              </a:spcBef>
              <a:buClr>
                <a:srgbClr val="3738C0"/>
              </a:buClr>
              <a:buFont typeface="Arial" panose="020B0604020202020204" pitchFamily="34" charset="0"/>
              <a:buChar char="•"/>
              <a:defRPr/>
            </a:pPr>
            <a:r>
              <a:rPr lang="en-US" b="1">
                <a:solidFill>
                  <a:schemeClr val="accent6">
                    <a:lumMod val="50000"/>
                  </a:schemeClr>
                </a:solidFill>
                <a:latin typeface="Franklin Gothic Book" panose="020B0503020102020204"/>
              </a:rPr>
              <a:t>Continuous:</a:t>
            </a:r>
            <a:r>
              <a:rPr lang="en-US">
                <a:solidFill>
                  <a:schemeClr val="accent6">
                    <a:lumMod val="50000"/>
                  </a:schemeClr>
                </a:solidFill>
                <a:latin typeface="Franklin Gothic Book" panose="020B0503020102020204"/>
              </a:rPr>
              <a:t> Device r</a:t>
            </a:r>
            <a:r>
              <a:rPr kumimoji="0" lang="en-US" b="0" i="0" u="none" strike="noStrike" kern="1200" cap="none" spc="0" normalizeH="0" baseline="0" noProof="0" err="1">
                <a:ln>
                  <a:noFill/>
                </a:ln>
                <a:solidFill>
                  <a:schemeClr val="accent6">
                    <a:lumMod val="50000"/>
                  </a:schemeClr>
                </a:solidFill>
                <a:effectLst/>
                <a:uLnTx/>
                <a:uFillTx/>
                <a:latin typeface="Franklin Gothic Book" panose="020B0503020102020204"/>
                <a:ea typeface="+mn-ea"/>
                <a:cs typeface="+mn-cs"/>
              </a:rPr>
              <a:t>ecords</a:t>
            </a:r>
            <a:r>
              <a:rPr kumimoji="0" lang="en-US" b="0" i="0" u="none" strike="noStrike" kern="1200" cap="none" spc="0" normalizeH="0" baseline="0" noProof="0">
                <a:ln>
                  <a:noFill/>
                </a:ln>
                <a:solidFill>
                  <a:schemeClr val="accent6">
                    <a:lumMod val="50000"/>
                  </a:schemeClr>
                </a:solidFill>
                <a:effectLst/>
                <a:uLnTx/>
                <a:uFillTx/>
                <a:latin typeface="Franklin Gothic Book" panose="020B0503020102020204"/>
                <a:ea typeface="+mn-ea"/>
                <a:cs typeface="+mn-cs"/>
              </a:rPr>
              <a:t> ECG data continuously for 24-48 hours</a:t>
            </a:r>
            <a:endParaRPr lang="en-US" b="0" i="0" u="none" strike="noStrike" kern="1200" cap="none" spc="0" normalizeH="0" baseline="0" noProof="0">
              <a:ln>
                <a:noFill/>
              </a:ln>
              <a:solidFill>
                <a:schemeClr val="accent6">
                  <a:lumMod val="50000"/>
                </a:schemeClr>
              </a:solidFill>
              <a:effectLst/>
              <a:uLnTx/>
              <a:uFillTx/>
              <a:latin typeface="Franklin Gothic Book" panose="020B0503020102020204"/>
            </a:endParaRPr>
          </a:p>
          <a:p>
            <a:pPr marL="628650" marR="0" lvl="1" indent="-171450" algn="l" defTabSz="914400" rtl="0" eaLnBrk="1" fontAlgn="auto" latinLnBrk="0" hangingPunct="1">
              <a:lnSpc>
                <a:spcPct val="110000"/>
              </a:lnSpc>
              <a:spcBef>
                <a:spcPts val="1100"/>
              </a:spcBef>
              <a:spcAft>
                <a:spcPts val="0"/>
              </a:spcAft>
              <a:buClr>
                <a:srgbClr val="3738C0"/>
              </a:buClr>
              <a:buSzPct val="80000"/>
              <a:buFont typeface="Arial" panose="020B0604020202020204" pitchFamily="34" charset="0"/>
              <a:buChar char="•"/>
              <a:tabLst/>
              <a:defRPr/>
            </a:pPr>
            <a:r>
              <a:rPr lang="en-US">
                <a:solidFill>
                  <a:schemeClr val="accent6">
                    <a:lumMod val="50000"/>
                  </a:schemeClr>
                </a:solidFill>
                <a:latin typeface="Franklin Gothic Book" panose="020B0503020102020204"/>
              </a:rPr>
              <a:t>Patient returns Holter </a:t>
            </a:r>
          </a:p>
          <a:p>
            <a:pPr marL="628650" lvl="1" indent="-171450">
              <a:lnSpc>
                <a:spcPct val="110000"/>
              </a:lnSpc>
              <a:spcBef>
                <a:spcPts val="1100"/>
              </a:spcBef>
              <a:buClr>
                <a:srgbClr val="3738C0"/>
              </a:buClr>
              <a:buFont typeface="Arial" panose="020B0604020202020204" pitchFamily="34" charset="0"/>
              <a:buChar char="•"/>
              <a:defRPr/>
            </a:pPr>
            <a:r>
              <a:rPr lang="en-US">
                <a:solidFill>
                  <a:schemeClr val="accent6">
                    <a:lumMod val="50000"/>
                  </a:schemeClr>
                </a:solidFill>
                <a:latin typeface="Franklin Gothic Book" panose="020B0503020102020204"/>
              </a:rPr>
              <a:t>Staff (with software) interprets data and curates the final report*</a:t>
            </a:r>
          </a:p>
          <a:p>
            <a:pPr marL="628650" marR="0" lvl="1" indent="-171450" algn="l" defTabSz="914400" rtl="0" eaLnBrk="1" fontAlgn="auto" latinLnBrk="0" hangingPunct="1">
              <a:lnSpc>
                <a:spcPct val="110000"/>
              </a:lnSpc>
              <a:spcBef>
                <a:spcPts val="1100"/>
              </a:spcBef>
              <a:spcAft>
                <a:spcPts val="0"/>
              </a:spcAft>
              <a:buClr>
                <a:srgbClr val="3738C0"/>
              </a:buClr>
              <a:buSzPct val="80000"/>
              <a:buFont typeface="Arial" panose="020B0604020202020204" pitchFamily="34" charset="0"/>
              <a:buChar char="•"/>
              <a:tabLst/>
              <a:defRPr/>
            </a:pPr>
            <a:endParaRPr lang="en-US">
              <a:solidFill>
                <a:schemeClr val="accent6">
                  <a:lumMod val="50000"/>
                </a:schemeClr>
              </a:solidFill>
              <a:latin typeface="Franklin Gothic Book" panose="020B0503020102020204"/>
            </a:endParaRPr>
          </a:p>
          <a:p>
            <a:pPr marL="1018540" lvl="2">
              <a:spcBef>
                <a:spcPts val="1100"/>
              </a:spcBef>
              <a:buClr>
                <a:srgbClr val="3738C0"/>
              </a:buClr>
              <a:defRPr/>
            </a:pPr>
            <a:r>
              <a:rPr kumimoji="0" lang="en-US" sz="1600" b="0" i="0" u="none" strike="noStrike" kern="1200" cap="none" spc="0" normalizeH="0" baseline="0" noProof="0">
                <a:ln>
                  <a:noFill/>
                </a:ln>
                <a:solidFill>
                  <a:schemeClr val="tx2"/>
                </a:solidFill>
                <a:effectLst/>
                <a:uLnTx/>
                <a:uFillTx/>
                <a:latin typeface="Franklin Gothic Book" panose="020B0503020102020204"/>
                <a:ea typeface="+mn-ea"/>
                <a:cs typeface="+mn-cs"/>
              </a:rPr>
              <a:t>NOTE: </a:t>
            </a:r>
            <a:r>
              <a:rPr lang="en-US" sz="1600">
                <a:solidFill>
                  <a:schemeClr val="tx2"/>
                </a:solidFill>
                <a:latin typeface="Franklin Gothic Book" panose="020B0503020102020204"/>
              </a:rPr>
              <a:t>Requires patient to remove device </a:t>
            </a:r>
            <a:br>
              <a:rPr lang="en-US" sz="1600">
                <a:latin typeface="Franklin Gothic Book" panose="020B0503020102020204"/>
              </a:rPr>
            </a:br>
            <a:r>
              <a:rPr lang="en-US" sz="1600">
                <a:solidFill>
                  <a:schemeClr val="tx2"/>
                </a:solidFill>
                <a:latin typeface="Franklin Gothic Book" panose="020B0503020102020204"/>
              </a:rPr>
              <a:t>to shower</a:t>
            </a:r>
            <a:endParaRPr lang="en-US" sz="1600" b="0" i="0" u="none" strike="noStrike" kern="1200" cap="none" spc="0" normalizeH="0" baseline="0" noProof="0">
              <a:ln>
                <a:noFill/>
              </a:ln>
              <a:solidFill>
                <a:schemeClr val="tx2"/>
              </a:solidFill>
              <a:effectLst/>
              <a:uLnTx/>
              <a:uFillTx/>
              <a:latin typeface="Franklin Gothic Book" panose="020B0503020102020204"/>
            </a:endParaRPr>
          </a:p>
          <a:p>
            <a:pPr marL="628650" marR="0" lvl="1" indent="-171450" algn="l" defTabSz="914400" rtl="0" eaLnBrk="1" fontAlgn="auto" latinLnBrk="0" hangingPunct="1">
              <a:lnSpc>
                <a:spcPct val="110000"/>
              </a:lnSpc>
              <a:spcBef>
                <a:spcPts val="1100"/>
              </a:spcBef>
              <a:spcAft>
                <a:spcPts val="0"/>
              </a:spcAft>
              <a:buClr>
                <a:srgbClr val="3738C0"/>
              </a:buClr>
              <a:buSzPct val="80000"/>
              <a:buFont typeface="Arial" panose="020B0604020202020204" pitchFamily="34" charset="0"/>
              <a:buChar char="•"/>
              <a:tabLst/>
              <a:defRPr/>
            </a:pPr>
            <a:endParaRPr kumimoji="0" lang="en-US" b="0" i="0" u="none" strike="noStrike" kern="1200" cap="none" spc="0" normalizeH="0" baseline="0" noProof="0">
              <a:ln>
                <a:noFill/>
              </a:ln>
              <a:solidFill>
                <a:schemeClr val="accent6">
                  <a:lumMod val="50000"/>
                </a:schemeClr>
              </a:solidFill>
              <a:effectLst/>
              <a:uLnTx/>
              <a:uFillTx/>
              <a:latin typeface="Franklin Gothic Book" panose="020B0503020102020204"/>
              <a:ea typeface="+mn-ea"/>
              <a:cs typeface="+mn-cs"/>
            </a:endParaRPr>
          </a:p>
        </p:txBody>
      </p:sp>
      <p:sp>
        <p:nvSpPr>
          <p:cNvPr id="23" name="Text Placeholder 22">
            <a:extLst>
              <a:ext uri="{FF2B5EF4-FFF2-40B4-BE49-F238E27FC236}">
                <a16:creationId xmlns:a16="http://schemas.microsoft.com/office/drawing/2014/main" id="{A1E72EC8-CC38-9F9D-DBD3-D34E3A7CC9FD}"/>
              </a:ext>
            </a:extLst>
          </p:cNvPr>
          <p:cNvSpPr>
            <a:spLocks noGrp="1"/>
          </p:cNvSpPr>
          <p:nvPr>
            <p:ph type="body" idx="16"/>
          </p:nvPr>
        </p:nvSpPr>
        <p:spPr>
          <a:xfrm>
            <a:off x="1109903" y="6400800"/>
            <a:ext cx="4663440" cy="365760"/>
          </a:xfrm>
          <a:prstGeom prst="rect">
            <a:avLst/>
          </a:prstGeom>
        </p:spPr>
        <p:txBody>
          <a:bodyPr/>
          <a:lstStyle/>
          <a:p>
            <a:pPr marL="0" indent="0">
              <a:buNone/>
            </a:pPr>
            <a:r>
              <a:rPr lang="en-US"/>
              <a:t>Photo credit: Kennedy HL. The history, science, and innovation of Holter Technology. </a:t>
            </a:r>
            <a:r>
              <a:rPr lang="en-US" i="1"/>
              <a:t>Annals of Noninvasive </a:t>
            </a:r>
            <a:r>
              <a:rPr lang="en-US" i="1" err="1"/>
              <a:t>Electrocardiology</a:t>
            </a:r>
            <a:r>
              <a:rPr lang="en-US"/>
              <a:t>. 2006;11(1):85-94. doi:10.1111/j.1542-474x.2006.00067.x</a:t>
            </a:r>
          </a:p>
        </p:txBody>
      </p:sp>
      <p:sp>
        <p:nvSpPr>
          <p:cNvPr id="9" name="Text Placeholder 8">
            <a:extLst>
              <a:ext uri="{FF2B5EF4-FFF2-40B4-BE49-F238E27FC236}">
                <a16:creationId xmlns:a16="http://schemas.microsoft.com/office/drawing/2014/main" id="{55B09C1F-235F-6786-0205-D77773CEB86D}"/>
              </a:ext>
            </a:extLst>
          </p:cNvPr>
          <p:cNvSpPr>
            <a:spLocks noGrp="1"/>
          </p:cNvSpPr>
          <p:nvPr>
            <p:ph type="body" sz="quarter" idx="35"/>
          </p:nvPr>
        </p:nvSpPr>
        <p:spPr/>
        <p:txBody>
          <a:bodyPr/>
          <a:lstStyle/>
          <a:p>
            <a:r>
              <a:rPr lang="en-US"/>
              <a:t>How They Work</a:t>
            </a:r>
          </a:p>
        </p:txBody>
      </p:sp>
      <p:pic>
        <p:nvPicPr>
          <p:cNvPr id="17" name="Picture 16" descr="A person carrying an object&#10;&#10;Description automatically generated">
            <a:extLst>
              <a:ext uri="{FF2B5EF4-FFF2-40B4-BE49-F238E27FC236}">
                <a16:creationId xmlns:a16="http://schemas.microsoft.com/office/drawing/2014/main" id="{BF5DFB8D-50BA-81A2-D78E-C9B0D15B6544}"/>
              </a:ext>
            </a:extLst>
          </p:cNvPr>
          <p:cNvPicPr>
            <a:picLocks noChangeAspect="1"/>
          </p:cNvPicPr>
          <p:nvPr/>
        </p:nvPicPr>
        <p:blipFill>
          <a:blip r:embed="rId4">
            <a:alphaModFix/>
            <a:extLst>
              <a:ext uri="{28A0092B-C50C-407E-A947-70E740481C1C}">
                <a14:useLocalDpi xmlns:a14="http://schemas.microsoft.com/office/drawing/2010/main"/>
              </a:ext>
            </a:extLst>
          </a:blip>
          <a:srcRect t="6894" b="4563"/>
          <a:stretch/>
        </p:blipFill>
        <p:spPr>
          <a:xfrm>
            <a:off x="6425765" y="1368061"/>
            <a:ext cx="2332791" cy="3145684"/>
          </a:xfrm>
          <a:prstGeom prst="rect">
            <a:avLst/>
          </a:prstGeom>
        </p:spPr>
      </p:pic>
      <p:pic>
        <p:nvPicPr>
          <p:cNvPr id="19" name="Picture 18">
            <a:extLst>
              <a:ext uri="{FF2B5EF4-FFF2-40B4-BE49-F238E27FC236}">
                <a16:creationId xmlns:a16="http://schemas.microsoft.com/office/drawing/2014/main" id="{571C188E-CEE7-2EAE-8137-04FDCAD31B8A}"/>
              </a:ext>
            </a:extLst>
          </p:cNvPr>
          <p:cNvPicPr>
            <a:picLocks noChangeAspect="1"/>
          </p:cNvPicPr>
          <p:nvPr/>
        </p:nvPicPr>
        <p:blipFill>
          <a:blip r:embed="rId5">
            <a:extLst>
              <a:ext uri="{28A0092B-C50C-407E-A947-70E740481C1C}">
                <a14:useLocalDpi xmlns:a14="http://schemas.microsoft.com/office/drawing/2010/main"/>
              </a:ext>
            </a:extLst>
          </a:blip>
          <a:srcRect l="9449" r="4771"/>
          <a:stretch/>
        </p:blipFill>
        <p:spPr>
          <a:xfrm>
            <a:off x="9132951" y="1368061"/>
            <a:ext cx="2981431" cy="3145684"/>
          </a:xfrm>
          <a:prstGeom prst="rect">
            <a:avLst/>
          </a:prstGeom>
          <a:effectLst/>
        </p:spPr>
      </p:pic>
      <p:sp>
        <p:nvSpPr>
          <p:cNvPr id="33" name="TextBox 32">
            <a:extLst>
              <a:ext uri="{FF2B5EF4-FFF2-40B4-BE49-F238E27FC236}">
                <a16:creationId xmlns:a16="http://schemas.microsoft.com/office/drawing/2014/main" id="{44BE9052-5694-5305-8848-01D8A33C818B}"/>
              </a:ext>
            </a:extLst>
          </p:cNvPr>
          <p:cNvSpPr txBox="1"/>
          <p:nvPr/>
        </p:nvSpPr>
        <p:spPr>
          <a:xfrm>
            <a:off x="6271329" y="4858464"/>
            <a:ext cx="2641664" cy="830997"/>
          </a:xfrm>
          <a:prstGeom prst="rect">
            <a:avLst/>
          </a:prstGeom>
          <a:noFill/>
        </p:spPr>
        <p:txBody>
          <a:bodyPr wrap="square" lIns="91440" tIns="45720" rIns="91440" bIns="45720" rtlCol="0" anchor="t">
            <a:spAutoFit/>
          </a:bodyPr>
          <a:lstStyle/>
          <a:p>
            <a:pPr marL="0" marR="0" lvl="0" indent="0" algn="ctr" defTabSz="6517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738C0"/>
                </a:solidFill>
                <a:effectLst/>
                <a:uLnTx/>
                <a:uFillTx/>
                <a:latin typeface="Franklin Gothic Medium" panose="020B0603020102020204"/>
                <a:ea typeface="+mn-ea"/>
                <a:cs typeface="+mn-cs"/>
              </a:rPr>
              <a:t>1947</a:t>
            </a:r>
            <a:br>
              <a:rPr kumimoji="0" lang="en-US" sz="1600" b="0" i="0" u="none" strike="noStrike" kern="1200" cap="none" spc="0" normalizeH="0" baseline="0" noProof="0">
                <a:ln>
                  <a:noFill/>
                </a:ln>
                <a:solidFill>
                  <a:srgbClr val="3738C0"/>
                </a:solidFill>
                <a:effectLst/>
                <a:uLnTx/>
                <a:uFillTx/>
                <a:latin typeface="Franklin Gothic Medium" panose="020B0603020102020204"/>
                <a:ea typeface="+mn-ea"/>
                <a:cs typeface="+mn-cs"/>
              </a:rPr>
            </a:br>
            <a:r>
              <a:rPr kumimoji="0" lang="en-US" sz="1600" b="0" i="0" u="none" strike="noStrike" kern="1200" cap="none" spc="0" normalizeH="0" baseline="0" noProof="0">
                <a:ln>
                  <a:noFill/>
                </a:ln>
                <a:solidFill>
                  <a:srgbClr val="748189">
                    <a:lumMod val="50000"/>
                  </a:srgbClr>
                </a:solidFill>
                <a:effectLst/>
                <a:uLnTx/>
                <a:uFillTx/>
                <a:latin typeface="Franklin Gothic Book" panose="020B0503020102020204"/>
                <a:ea typeface="+mn-ea"/>
                <a:cs typeface="+mn-cs"/>
              </a:rPr>
              <a:t>Norman Holter</a:t>
            </a:r>
            <a:endParaRPr kumimoji="0" lang="en-US" sz="1800" b="0" i="0" u="none" strike="noStrike" kern="1200" cap="none" spc="0" normalizeH="0" baseline="0" noProof="0">
              <a:ln>
                <a:noFill/>
              </a:ln>
              <a:solidFill>
                <a:srgbClr val="748189">
                  <a:lumMod val="50000"/>
                </a:srgbClr>
              </a:solidFill>
              <a:effectLst/>
              <a:uLnTx/>
              <a:uFillTx/>
              <a:latin typeface="Franklin Gothic Book" panose="020B0503020102020204"/>
              <a:ea typeface="+mn-ea"/>
              <a:cs typeface="+mn-cs"/>
            </a:endParaRPr>
          </a:p>
          <a:p>
            <a:pPr marL="0" marR="0" lvl="0" indent="0" algn="ctr" defTabSz="6517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748189">
                    <a:lumMod val="50000"/>
                  </a:srgbClr>
                </a:solidFill>
                <a:effectLst/>
                <a:uLnTx/>
                <a:uFillTx/>
                <a:latin typeface="Franklin Gothic Book" panose="020B0503020102020204"/>
                <a:ea typeface="+mn-ea"/>
                <a:cs typeface="+mn-cs"/>
              </a:rPr>
              <a:t>85 lbs. of equipment</a:t>
            </a:r>
            <a:endParaRPr kumimoji="0" lang="en-US" sz="1800" b="0" i="0" u="none" strike="noStrike" kern="1200" cap="none" spc="0" normalizeH="0" baseline="0" noProof="0">
              <a:ln>
                <a:noFill/>
              </a:ln>
              <a:solidFill>
                <a:srgbClr val="748189">
                  <a:lumMod val="50000"/>
                </a:srgbClr>
              </a:solidFill>
              <a:effectLst/>
              <a:uLnTx/>
              <a:uFillTx/>
              <a:latin typeface="Franklin Gothic Book" panose="020B0503020102020204"/>
              <a:ea typeface="+mn-ea"/>
              <a:cs typeface="+mn-cs"/>
            </a:endParaRPr>
          </a:p>
        </p:txBody>
      </p:sp>
      <p:sp>
        <p:nvSpPr>
          <p:cNvPr id="36" name="TextBox 35">
            <a:extLst>
              <a:ext uri="{FF2B5EF4-FFF2-40B4-BE49-F238E27FC236}">
                <a16:creationId xmlns:a16="http://schemas.microsoft.com/office/drawing/2014/main" id="{39F50DF8-74F7-DD1B-2E04-745D96066803}"/>
              </a:ext>
            </a:extLst>
          </p:cNvPr>
          <p:cNvSpPr txBox="1"/>
          <p:nvPr/>
        </p:nvSpPr>
        <p:spPr>
          <a:xfrm>
            <a:off x="9083979" y="4858464"/>
            <a:ext cx="3079376" cy="584775"/>
          </a:xfrm>
          <a:prstGeom prst="rect">
            <a:avLst/>
          </a:prstGeom>
          <a:noFill/>
        </p:spPr>
        <p:txBody>
          <a:bodyPr wrap="square" lIns="91440" tIns="45720" rIns="91440" bIns="45720" rtlCol="0" anchor="t">
            <a:spAutoFit/>
          </a:bodyPr>
          <a:lstStyle/>
          <a:p>
            <a:pPr marL="0" marR="0" lvl="0" indent="0" algn="ctr" defTabSz="65178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738C0"/>
                </a:solidFill>
                <a:effectLst/>
                <a:uLnTx/>
                <a:uFillTx/>
                <a:latin typeface="Franklin Gothic Medium" panose="020B0603020102020204"/>
                <a:ea typeface="+mn-ea"/>
                <a:cs typeface="+mn-cs"/>
              </a:rPr>
              <a:t>Today</a:t>
            </a:r>
            <a:br>
              <a:rPr kumimoji="0" lang="en-US" sz="1600" b="0" i="0" u="none" strike="noStrike" kern="1200" cap="none" spc="0" normalizeH="0" baseline="0" noProof="0">
                <a:ln>
                  <a:noFill/>
                </a:ln>
                <a:solidFill>
                  <a:srgbClr val="3738C0"/>
                </a:solidFill>
                <a:effectLst/>
                <a:uLnTx/>
                <a:uFillTx/>
                <a:latin typeface="Franklin Gothic Medium" panose="020B0603020102020204"/>
                <a:ea typeface="+mn-ea"/>
                <a:cs typeface="+mn-cs"/>
              </a:rPr>
            </a:br>
            <a:r>
              <a:rPr kumimoji="0" lang="en-US" sz="1600" b="0" i="0" u="none" strike="noStrike" kern="1200" cap="none" spc="0" normalizeH="0" baseline="0" noProof="0">
                <a:ln>
                  <a:noFill/>
                </a:ln>
                <a:solidFill>
                  <a:srgbClr val="748189">
                    <a:lumMod val="50000"/>
                  </a:srgbClr>
                </a:solidFill>
                <a:effectLst/>
                <a:uLnTx/>
                <a:uFillTx/>
                <a:latin typeface="Franklin Gothic Book" panose="020B0503020102020204"/>
                <a:ea typeface="+mn-ea"/>
                <a:cs typeface="+mn-cs"/>
              </a:rPr>
              <a:t>Traditional Holter Monitor</a:t>
            </a:r>
          </a:p>
        </p:txBody>
      </p:sp>
      <p:cxnSp>
        <p:nvCxnSpPr>
          <p:cNvPr id="2" name="Straight Connector 1">
            <a:extLst>
              <a:ext uri="{FF2B5EF4-FFF2-40B4-BE49-F238E27FC236}">
                <a16:creationId xmlns:a16="http://schemas.microsoft.com/office/drawing/2014/main" id="{3FC181DA-C5B6-A0CE-6DFE-5E27FD723ED2}"/>
              </a:ext>
            </a:extLst>
          </p:cNvPr>
          <p:cNvCxnSpPr>
            <a:cxnSpLocks/>
          </p:cNvCxnSpPr>
          <p:nvPr/>
        </p:nvCxnSpPr>
        <p:spPr>
          <a:xfrm flipH="1">
            <a:off x="7592161" y="4769231"/>
            <a:ext cx="3031506" cy="0"/>
          </a:xfrm>
          <a:prstGeom prst="line">
            <a:avLst/>
          </a:prstGeom>
          <a:ln w="12700">
            <a:solidFill>
              <a:schemeClr val="tx2"/>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A45C326-BF94-0B69-A7F3-9CE48FC22ED9}"/>
              </a:ext>
            </a:extLst>
          </p:cNvPr>
          <p:cNvCxnSpPr>
            <a:cxnSpLocks/>
          </p:cNvCxnSpPr>
          <p:nvPr/>
        </p:nvCxnSpPr>
        <p:spPr>
          <a:xfrm flipH="1">
            <a:off x="6096000" y="4769231"/>
            <a:ext cx="1496161" cy="0"/>
          </a:xfrm>
          <a:prstGeom prst="line">
            <a:avLst/>
          </a:prstGeom>
          <a:ln w="12700">
            <a:solidFill>
              <a:schemeClr val="tx2"/>
            </a:solidFill>
            <a:prstDash val="sysDash"/>
            <a:headEnd type="none" w="sm" len="lg"/>
            <a:tailEnd type="none" w="sm" len="sm"/>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09F0F3C-FFDB-3B05-3B50-1A4D0A4CC5F4}"/>
              </a:ext>
            </a:extLst>
          </p:cNvPr>
          <p:cNvCxnSpPr>
            <a:cxnSpLocks/>
          </p:cNvCxnSpPr>
          <p:nvPr/>
        </p:nvCxnSpPr>
        <p:spPr>
          <a:xfrm flipH="1">
            <a:off x="10662697" y="4769231"/>
            <a:ext cx="1529303" cy="0"/>
          </a:xfrm>
          <a:prstGeom prst="line">
            <a:avLst/>
          </a:prstGeom>
          <a:ln w="12700">
            <a:solidFill>
              <a:schemeClr val="tx2"/>
            </a:solidFill>
            <a:prstDash val="sysDash"/>
            <a:headEnd type="none" w="sm" len="lg"/>
            <a:tailEnd type="none" w="sm" len="sm"/>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7B752EF-9274-E848-1AEF-9510DE149137}"/>
              </a:ext>
            </a:extLst>
          </p:cNvPr>
          <p:cNvSpPr txBox="1"/>
          <p:nvPr/>
        </p:nvSpPr>
        <p:spPr>
          <a:xfrm>
            <a:off x="2026447" y="0"/>
            <a:ext cx="2062153" cy="369332"/>
          </a:xfrm>
          <a:prstGeom prst="rect">
            <a:avLst/>
          </a:prstGeom>
          <a:noFill/>
        </p:spPr>
        <p:txBody>
          <a:bodyPr wrap="square" lIns="0" tIns="182880" rIns="91440" bIns="45720" rtlCol="0" anchor="t">
            <a:spAutoFit/>
          </a:bodyPr>
          <a:lstStyle/>
          <a:p>
            <a:pPr algn="ctr"/>
            <a:r>
              <a:rPr lang="en-US" sz="900" spc="100">
                <a:solidFill>
                  <a:schemeClr val="accent6"/>
                </a:solidFill>
              </a:rPr>
              <a:t>HOLTER MONITORS</a:t>
            </a:r>
            <a:endParaRPr lang="en-US" sz="900" spc="100" baseline="30000">
              <a:solidFill>
                <a:schemeClr val="accent6"/>
              </a:solidFill>
            </a:endParaRPr>
          </a:p>
        </p:txBody>
      </p:sp>
      <p:sp>
        <p:nvSpPr>
          <p:cNvPr id="3" name="Text Placeholder 16">
            <a:extLst>
              <a:ext uri="{FF2B5EF4-FFF2-40B4-BE49-F238E27FC236}">
                <a16:creationId xmlns:a16="http://schemas.microsoft.com/office/drawing/2014/main" id="{A0013778-6AF5-A2B5-53F1-B7FEF2C3B93E}"/>
              </a:ext>
            </a:extLst>
          </p:cNvPr>
          <p:cNvSpPr txBox="1">
            <a:spLocks/>
          </p:cNvSpPr>
          <p:nvPr/>
        </p:nvSpPr>
        <p:spPr>
          <a:xfrm>
            <a:off x="10165490" y="6450812"/>
            <a:ext cx="2026510" cy="298315"/>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kern="1200" spc="0" baseline="0">
                <a:solidFill>
                  <a:schemeClr val="accent6"/>
                </a:solidFill>
                <a:latin typeface="+mn-lt"/>
                <a:ea typeface="+mn-ea"/>
                <a:cs typeface="Calibri"/>
              </a:defRPr>
            </a:lvl1pPr>
            <a:lvl2pPr marL="509412" indent="0" algn="l" defTabSz="914400" rtl="0" eaLnBrk="1" latinLnBrk="0" hangingPunct="1">
              <a:lnSpc>
                <a:spcPct val="90000"/>
              </a:lnSpc>
              <a:spcBef>
                <a:spcPts val="500"/>
              </a:spcBef>
              <a:buClr>
                <a:schemeClr val="accent1"/>
              </a:buClr>
              <a:buSzPct val="80000"/>
              <a:buFont typeface="Arial" panose="020B0604020202020204" pitchFamily="34" charset="0"/>
              <a:buNone/>
              <a:tabLst/>
              <a:defRPr sz="2000" kern="1200">
                <a:solidFill>
                  <a:schemeClr val="tx1">
                    <a:tint val="75000"/>
                  </a:schemeClr>
                </a:solidFill>
                <a:latin typeface="+mn-lt"/>
                <a:ea typeface="+mn-ea"/>
                <a:cs typeface="+mn-cs"/>
              </a:defRPr>
            </a:lvl2pPr>
            <a:lvl3pPr marL="1018824" indent="0" algn="l" defTabSz="914400" rtl="0" eaLnBrk="1" latinLnBrk="0" hangingPunct="1">
              <a:lnSpc>
                <a:spcPct val="90000"/>
              </a:lnSpc>
              <a:spcBef>
                <a:spcPts val="500"/>
              </a:spcBef>
              <a:buFont typeface="System Font Regular"/>
              <a:buNone/>
              <a:tabLst/>
              <a:defRPr sz="1800" kern="1200">
                <a:solidFill>
                  <a:schemeClr val="tx1">
                    <a:tint val="75000"/>
                  </a:schemeClr>
                </a:solidFill>
                <a:latin typeface="+mn-lt"/>
                <a:ea typeface="+mn-ea"/>
                <a:cs typeface="+mn-cs"/>
              </a:defRPr>
            </a:lvl3pPr>
            <a:lvl4pPr marL="1528237" indent="0" algn="l" defTabSz="914400" rtl="0" eaLnBrk="1" latinLnBrk="0" hangingPunct="1">
              <a:lnSpc>
                <a:spcPct val="90000"/>
              </a:lnSpc>
              <a:spcBef>
                <a:spcPts val="500"/>
              </a:spcBef>
              <a:buSzPct val="80000"/>
              <a:buFont typeface="Courier New" panose="02070309020205020404" pitchFamily="49" charset="0"/>
              <a:buNone/>
              <a:tabLst/>
              <a:defRPr sz="1600" kern="1200">
                <a:solidFill>
                  <a:schemeClr val="tx1">
                    <a:tint val="75000"/>
                  </a:schemeClr>
                </a:solidFill>
                <a:latin typeface="+mn-lt"/>
                <a:ea typeface="+mn-ea"/>
                <a:cs typeface="+mn-cs"/>
              </a:defRPr>
            </a:lvl4pPr>
            <a:lvl5pPr marL="2037649" indent="0" algn="l" defTabSz="914400" rtl="0" eaLnBrk="1" latinLnBrk="0" hangingPunct="1">
              <a:lnSpc>
                <a:spcPct val="90000"/>
              </a:lnSpc>
              <a:spcBef>
                <a:spcPts val="500"/>
              </a:spcBef>
              <a:buSzPct val="75000"/>
              <a:buFont typeface="System Font Regular"/>
              <a:buNone/>
              <a:tabLst/>
              <a:defRPr sz="1600" kern="1200">
                <a:solidFill>
                  <a:schemeClr val="tx1">
                    <a:tint val="75000"/>
                  </a:schemeClr>
                </a:solidFill>
                <a:latin typeface="+mn-lt"/>
                <a:ea typeface="+mn-ea"/>
                <a:cs typeface="+mn-cs"/>
              </a:defRPr>
            </a:lvl5pPr>
            <a:lvl6pPr marL="254706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indent="0">
              <a:buNone/>
            </a:pPr>
            <a:r>
              <a:rPr lang="en-US" sz="1400"/>
              <a:t>*Varies by Manufacturer</a:t>
            </a:r>
          </a:p>
        </p:txBody>
      </p:sp>
      <p:pic>
        <p:nvPicPr>
          <p:cNvPr id="4" name="Graphic 3">
            <a:extLst>
              <a:ext uri="{FF2B5EF4-FFF2-40B4-BE49-F238E27FC236}">
                <a16:creationId xmlns:a16="http://schemas.microsoft.com/office/drawing/2014/main" id="{48118A3F-BA34-7447-B2EA-12407BB12EB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1083" y="4513625"/>
            <a:ext cx="829980" cy="829980"/>
          </a:xfrm>
          <a:prstGeom prst="rect">
            <a:avLst/>
          </a:prstGeom>
        </p:spPr>
      </p:pic>
    </p:spTree>
    <p:custDataLst>
      <p:tags r:id="rId1"/>
    </p:custDataLst>
    <p:extLst>
      <p:ext uri="{BB962C8B-B14F-4D97-AF65-F5344CB8AC3E}">
        <p14:creationId xmlns:p14="http://schemas.microsoft.com/office/powerpoint/2010/main" val="3701811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FFECEF-AA39-60D3-3D03-6933D7CF7BEA}"/>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DCBCD7B-560D-B339-3306-210FEB10AC2D}"/>
              </a:ext>
            </a:extLst>
          </p:cNvPr>
          <p:cNvSpPr>
            <a:spLocks noGrp="1"/>
          </p:cNvSpPr>
          <p:nvPr>
            <p:ph idx="1"/>
          </p:nvPr>
        </p:nvSpPr>
        <p:spPr/>
        <p:txBody>
          <a:bodyPr/>
          <a:lstStyle/>
          <a:p>
            <a:endParaRPr lang="en-US"/>
          </a:p>
        </p:txBody>
      </p:sp>
      <p:sp>
        <p:nvSpPr>
          <p:cNvPr id="48" name="Text Placeholder 47">
            <a:extLst>
              <a:ext uri="{FF2B5EF4-FFF2-40B4-BE49-F238E27FC236}">
                <a16:creationId xmlns:a16="http://schemas.microsoft.com/office/drawing/2014/main" id="{459D4B8D-13FB-1330-063B-C7FDA50DBE26}"/>
              </a:ext>
            </a:extLst>
          </p:cNvPr>
          <p:cNvSpPr>
            <a:spLocks noGrp="1"/>
          </p:cNvSpPr>
          <p:nvPr>
            <p:ph type="body" idx="14"/>
          </p:nvPr>
        </p:nvSpPr>
        <p:spPr>
          <a:xfrm>
            <a:off x="609441" y="1368061"/>
            <a:ext cx="5163830" cy="4173767"/>
          </a:xfrm>
        </p:spPr>
        <p:txBody>
          <a:bodyPr lIns="0" tIns="0" rIns="0" bIns="0" anchor="t">
            <a:noAutofit/>
          </a:bodyPr>
          <a:lstStyle/>
          <a:p>
            <a:pPr marL="628650" lvl="1" indent="-171450">
              <a:lnSpc>
                <a:spcPct val="110000"/>
              </a:lnSpc>
              <a:spcBef>
                <a:spcPts val="1100"/>
              </a:spcBef>
              <a:buClr>
                <a:srgbClr val="3738C0"/>
              </a:buClr>
              <a:buFont typeface="Arial" panose="020B0604020202020204" pitchFamily="34" charset="0"/>
              <a:buChar char="•"/>
              <a:defRPr/>
            </a:pPr>
            <a:r>
              <a:rPr lang="en-US">
                <a:solidFill>
                  <a:schemeClr val="accent6">
                    <a:lumMod val="50000"/>
                  </a:schemeClr>
                </a:solidFill>
                <a:latin typeface="Franklin Gothic Book" panose="020B0503020102020204"/>
              </a:rPr>
              <a:t>Beat-to-beat ECG recording </a:t>
            </a:r>
          </a:p>
          <a:p>
            <a:pPr marL="628650" marR="0" lvl="1" indent="-171450" fontAlgn="auto">
              <a:lnSpc>
                <a:spcPct val="110000"/>
              </a:lnSpc>
              <a:spcBef>
                <a:spcPts val="1100"/>
              </a:spcBef>
              <a:spcAft>
                <a:spcPts val="0"/>
              </a:spcAft>
              <a:buClr>
                <a:srgbClr val="3738C0"/>
              </a:buClr>
              <a:buFont typeface="Arial" panose="020B0604020202020204" pitchFamily="34" charset="0"/>
              <a:buChar char="•"/>
              <a:defRPr/>
            </a:pPr>
            <a:r>
              <a:rPr lang="en-US">
                <a:solidFill>
                  <a:schemeClr val="accent6">
                    <a:lumMod val="50000"/>
                  </a:schemeClr>
                </a:solidFill>
                <a:latin typeface="Franklin Gothic Book" panose="020B0503020102020204"/>
              </a:rPr>
              <a:t>Heart rate trends*</a:t>
            </a:r>
          </a:p>
          <a:p>
            <a:pPr marL="628650" marR="0" lvl="1" indent="-171450" fontAlgn="auto">
              <a:lnSpc>
                <a:spcPct val="110000"/>
              </a:lnSpc>
              <a:spcBef>
                <a:spcPts val="1100"/>
              </a:spcBef>
              <a:spcAft>
                <a:spcPts val="0"/>
              </a:spcAft>
              <a:buClr>
                <a:srgbClr val="3738C0"/>
              </a:buClr>
              <a:buFont typeface="Arial" panose="020B0604020202020204" pitchFamily="34" charset="0"/>
              <a:buChar char="•"/>
              <a:defRPr/>
            </a:pPr>
            <a:r>
              <a:rPr lang="en-US">
                <a:solidFill>
                  <a:schemeClr val="accent6">
                    <a:lumMod val="50000"/>
                  </a:schemeClr>
                </a:solidFill>
                <a:latin typeface="Franklin Gothic Book" panose="020B0503020102020204"/>
              </a:rPr>
              <a:t>Repolarization changes (ST/T-waves)*</a:t>
            </a:r>
          </a:p>
          <a:p>
            <a:pPr marL="628650" marR="0" lvl="1" indent="-171450" fontAlgn="auto">
              <a:lnSpc>
                <a:spcPct val="110000"/>
              </a:lnSpc>
              <a:spcBef>
                <a:spcPts val="1100"/>
              </a:spcBef>
              <a:spcAft>
                <a:spcPts val="0"/>
              </a:spcAft>
              <a:buClr>
                <a:srgbClr val="3738C0"/>
              </a:buClr>
              <a:buFont typeface="Arial" panose="020B0604020202020204" pitchFamily="34" charset="0"/>
              <a:buChar char="•"/>
              <a:defRPr/>
            </a:pPr>
            <a:endParaRPr lang="en-US">
              <a:solidFill>
                <a:schemeClr val="accent6">
                  <a:lumMod val="50000"/>
                </a:schemeClr>
              </a:solidFill>
              <a:latin typeface="Franklin Gothic Book" panose="020B0503020102020204"/>
            </a:endParaRPr>
          </a:p>
          <a:p>
            <a:pPr marL="628650" marR="0" lvl="1" indent="-171450" fontAlgn="auto">
              <a:lnSpc>
                <a:spcPct val="110000"/>
              </a:lnSpc>
              <a:spcBef>
                <a:spcPts val="1100"/>
              </a:spcBef>
              <a:spcAft>
                <a:spcPts val="0"/>
              </a:spcAft>
              <a:buClr>
                <a:srgbClr val="3738C0"/>
              </a:buClr>
              <a:buFont typeface="Arial" panose="020B0604020202020204" pitchFamily="34" charset="0"/>
              <a:buChar char="•"/>
              <a:defRPr/>
            </a:pPr>
            <a:endParaRPr lang="en-US">
              <a:solidFill>
                <a:schemeClr val="accent6">
                  <a:lumMod val="50000"/>
                </a:schemeClr>
              </a:solidFill>
              <a:latin typeface="Franklin Gothic Book" panose="020B0503020102020204"/>
            </a:endParaRPr>
          </a:p>
          <a:p>
            <a:pPr marL="1018540" lvl="2">
              <a:spcBef>
                <a:spcPts val="1100"/>
              </a:spcBef>
              <a:buClr>
                <a:srgbClr val="3738C0"/>
              </a:buClr>
              <a:defRPr/>
            </a:pPr>
            <a:r>
              <a:rPr lang="en-US" sz="1600">
                <a:solidFill>
                  <a:schemeClr val="tx2"/>
                </a:solidFill>
                <a:latin typeface="Franklin Gothic Book" panose="020B0503020102020204"/>
              </a:rPr>
              <a:t>Note: Staff interprets the data outputs</a:t>
            </a:r>
          </a:p>
        </p:txBody>
      </p:sp>
      <p:sp>
        <p:nvSpPr>
          <p:cNvPr id="9" name="Text Placeholder 8">
            <a:extLst>
              <a:ext uri="{FF2B5EF4-FFF2-40B4-BE49-F238E27FC236}">
                <a16:creationId xmlns:a16="http://schemas.microsoft.com/office/drawing/2014/main" id="{54AEBA84-E976-17FA-7ECD-B7AB5760512E}"/>
              </a:ext>
            </a:extLst>
          </p:cNvPr>
          <p:cNvSpPr>
            <a:spLocks noGrp="1"/>
          </p:cNvSpPr>
          <p:nvPr>
            <p:ph type="body" sz="quarter" idx="35"/>
          </p:nvPr>
        </p:nvSpPr>
        <p:spPr/>
        <p:txBody>
          <a:bodyPr/>
          <a:lstStyle/>
          <a:p>
            <a:r>
              <a:rPr lang="en-US"/>
              <a:t>Data Outputs</a:t>
            </a:r>
          </a:p>
        </p:txBody>
      </p:sp>
      <p:sp>
        <p:nvSpPr>
          <p:cNvPr id="5" name="TextBox 4">
            <a:extLst>
              <a:ext uri="{FF2B5EF4-FFF2-40B4-BE49-F238E27FC236}">
                <a16:creationId xmlns:a16="http://schemas.microsoft.com/office/drawing/2014/main" id="{39C47F54-9E2E-61F9-8977-159D58773B7F}"/>
              </a:ext>
            </a:extLst>
          </p:cNvPr>
          <p:cNvSpPr txBox="1"/>
          <p:nvPr/>
        </p:nvSpPr>
        <p:spPr>
          <a:xfrm>
            <a:off x="2026447" y="0"/>
            <a:ext cx="2062153" cy="369332"/>
          </a:xfrm>
          <a:prstGeom prst="rect">
            <a:avLst/>
          </a:prstGeom>
          <a:noFill/>
        </p:spPr>
        <p:txBody>
          <a:bodyPr wrap="square" lIns="0" tIns="182880" rIns="91440" bIns="45720" rtlCol="0" anchor="t">
            <a:spAutoFit/>
          </a:bodyPr>
          <a:lstStyle/>
          <a:p>
            <a:pPr algn="ctr"/>
            <a:r>
              <a:rPr lang="en-US" sz="900" spc="100">
                <a:solidFill>
                  <a:schemeClr val="accent6"/>
                </a:solidFill>
              </a:rPr>
              <a:t>HOLTER MONITORS</a:t>
            </a:r>
            <a:endParaRPr lang="en-US" sz="900" spc="100" baseline="30000">
              <a:solidFill>
                <a:schemeClr val="accent6"/>
              </a:solidFill>
            </a:endParaRPr>
          </a:p>
        </p:txBody>
      </p:sp>
      <p:pic>
        <p:nvPicPr>
          <p:cNvPr id="4" name="Picture 3">
            <a:extLst>
              <a:ext uri="{FF2B5EF4-FFF2-40B4-BE49-F238E27FC236}">
                <a16:creationId xmlns:a16="http://schemas.microsoft.com/office/drawing/2014/main" id="{FBA0F07A-D28C-92F5-71C8-849759C50951}"/>
              </a:ext>
            </a:extLst>
          </p:cNvPr>
          <p:cNvPicPr>
            <a:picLocks noChangeAspect="1"/>
          </p:cNvPicPr>
          <p:nvPr/>
        </p:nvPicPr>
        <p:blipFill>
          <a:blip r:embed="rId4"/>
          <a:srcRect l="20370" r="20370"/>
          <a:stretch/>
        </p:blipFill>
        <p:spPr>
          <a:xfrm>
            <a:off x="6096000" y="0"/>
            <a:ext cx="6096000" cy="6858000"/>
          </a:xfrm>
          <a:prstGeom prst="rect">
            <a:avLst/>
          </a:prstGeom>
        </p:spPr>
      </p:pic>
      <p:sp>
        <p:nvSpPr>
          <p:cNvPr id="2" name="Text Placeholder 16">
            <a:extLst>
              <a:ext uri="{FF2B5EF4-FFF2-40B4-BE49-F238E27FC236}">
                <a16:creationId xmlns:a16="http://schemas.microsoft.com/office/drawing/2014/main" id="{6FDDD895-4D30-9C8C-4126-A1D04FFFCABF}"/>
              </a:ext>
            </a:extLst>
          </p:cNvPr>
          <p:cNvSpPr txBox="1">
            <a:spLocks/>
          </p:cNvSpPr>
          <p:nvPr/>
        </p:nvSpPr>
        <p:spPr>
          <a:xfrm>
            <a:off x="10008889" y="6450812"/>
            <a:ext cx="2026510" cy="298315"/>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kern="1200" spc="0" baseline="0">
                <a:solidFill>
                  <a:schemeClr val="accent6"/>
                </a:solidFill>
                <a:latin typeface="+mn-lt"/>
                <a:ea typeface="+mn-ea"/>
                <a:cs typeface="Calibri"/>
              </a:defRPr>
            </a:lvl1pPr>
            <a:lvl2pPr marL="509412" indent="0" algn="l" defTabSz="914400" rtl="0" eaLnBrk="1" latinLnBrk="0" hangingPunct="1">
              <a:lnSpc>
                <a:spcPct val="90000"/>
              </a:lnSpc>
              <a:spcBef>
                <a:spcPts val="500"/>
              </a:spcBef>
              <a:buClr>
                <a:schemeClr val="accent1"/>
              </a:buClr>
              <a:buSzPct val="80000"/>
              <a:buFont typeface="Arial" panose="020B0604020202020204" pitchFamily="34" charset="0"/>
              <a:buNone/>
              <a:tabLst/>
              <a:defRPr sz="2000" kern="1200">
                <a:solidFill>
                  <a:schemeClr val="tx1">
                    <a:tint val="75000"/>
                  </a:schemeClr>
                </a:solidFill>
                <a:latin typeface="+mn-lt"/>
                <a:ea typeface="+mn-ea"/>
                <a:cs typeface="+mn-cs"/>
              </a:defRPr>
            </a:lvl2pPr>
            <a:lvl3pPr marL="1018824" indent="0" algn="l" defTabSz="914400" rtl="0" eaLnBrk="1" latinLnBrk="0" hangingPunct="1">
              <a:lnSpc>
                <a:spcPct val="90000"/>
              </a:lnSpc>
              <a:spcBef>
                <a:spcPts val="500"/>
              </a:spcBef>
              <a:buFont typeface="System Font Regular"/>
              <a:buNone/>
              <a:tabLst/>
              <a:defRPr sz="1800" kern="1200">
                <a:solidFill>
                  <a:schemeClr val="tx1">
                    <a:tint val="75000"/>
                  </a:schemeClr>
                </a:solidFill>
                <a:latin typeface="+mn-lt"/>
                <a:ea typeface="+mn-ea"/>
                <a:cs typeface="+mn-cs"/>
              </a:defRPr>
            </a:lvl3pPr>
            <a:lvl4pPr marL="1528237" indent="0" algn="l" defTabSz="914400" rtl="0" eaLnBrk="1" latinLnBrk="0" hangingPunct="1">
              <a:lnSpc>
                <a:spcPct val="90000"/>
              </a:lnSpc>
              <a:spcBef>
                <a:spcPts val="500"/>
              </a:spcBef>
              <a:buSzPct val="80000"/>
              <a:buFont typeface="Courier New" panose="02070309020205020404" pitchFamily="49" charset="0"/>
              <a:buNone/>
              <a:tabLst/>
              <a:defRPr sz="1600" kern="1200">
                <a:solidFill>
                  <a:schemeClr val="tx1">
                    <a:tint val="75000"/>
                  </a:schemeClr>
                </a:solidFill>
                <a:latin typeface="+mn-lt"/>
                <a:ea typeface="+mn-ea"/>
                <a:cs typeface="+mn-cs"/>
              </a:defRPr>
            </a:lvl4pPr>
            <a:lvl5pPr marL="2037649" indent="0" algn="l" defTabSz="914400" rtl="0" eaLnBrk="1" latinLnBrk="0" hangingPunct="1">
              <a:lnSpc>
                <a:spcPct val="90000"/>
              </a:lnSpc>
              <a:spcBef>
                <a:spcPts val="500"/>
              </a:spcBef>
              <a:buSzPct val="75000"/>
              <a:buFont typeface="System Font Regular"/>
              <a:buNone/>
              <a:tabLst/>
              <a:defRPr sz="1600" kern="1200">
                <a:solidFill>
                  <a:schemeClr val="tx1">
                    <a:tint val="75000"/>
                  </a:schemeClr>
                </a:solidFill>
                <a:latin typeface="+mn-lt"/>
                <a:ea typeface="+mn-ea"/>
                <a:cs typeface="+mn-cs"/>
              </a:defRPr>
            </a:lvl5pPr>
            <a:lvl6pPr marL="254706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indent="0">
              <a:buNone/>
            </a:pPr>
            <a:r>
              <a:rPr lang="en-US" sz="1400">
                <a:solidFill>
                  <a:schemeClr val="bg1"/>
                </a:solidFill>
              </a:rPr>
              <a:t>*Varies by Manufacturer</a:t>
            </a:r>
          </a:p>
        </p:txBody>
      </p:sp>
      <p:pic>
        <p:nvPicPr>
          <p:cNvPr id="3" name="Graphic 2">
            <a:extLst>
              <a:ext uri="{FF2B5EF4-FFF2-40B4-BE49-F238E27FC236}">
                <a16:creationId xmlns:a16="http://schemas.microsoft.com/office/drawing/2014/main" id="{171823C6-1E0E-E14E-E036-0F58AF164D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275" y="3465334"/>
            <a:ext cx="743892" cy="753191"/>
          </a:xfrm>
          <a:prstGeom prst="rect">
            <a:avLst/>
          </a:prstGeom>
        </p:spPr>
      </p:pic>
    </p:spTree>
    <p:custDataLst>
      <p:tags r:id="rId1"/>
    </p:custDataLst>
    <p:extLst>
      <p:ext uri="{BB962C8B-B14F-4D97-AF65-F5344CB8AC3E}">
        <p14:creationId xmlns:p14="http://schemas.microsoft.com/office/powerpoint/2010/main" val="2344539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1A6A119-0E0C-A1BA-E8ED-7F499830BB6B}"/>
            </a:ext>
          </a:extLst>
        </p:cNvPr>
        <p:cNvGrpSpPr/>
        <p:nvPr/>
      </p:nvGrpSpPr>
      <p:grpSpPr>
        <a:xfrm>
          <a:off x="0" y="0"/>
          <a:ext cx="0" cy="0"/>
          <a:chOff x="0" y="0"/>
          <a:chExt cx="0" cy="0"/>
        </a:xfrm>
      </p:grpSpPr>
      <p:pic>
        <p:nvPicPr>
          <p:cNvPr id="16" name="Picture Placeholder 15" descr="A person with a device attached to his chest&#10;&#10;AI-generated content may be incorrect.">
            <a:extLst>
              <a:ext uri="{FF2B5EF4-FFF2-40B4-BE49-F238E27FC236}">
                <a16:creationId xmlns:a16="http://schemas.microsoft.com/office/drawing/2014/main" id="{00B648D8-0BCA-5F8A-B1EF-882992FBDBAA}"/>
              </a:ext>
            </a:extLst>
          </p:cNvPr>
          <p:cNvPicPr>
            <a:picLocks noGrp="1" noChangeAspect="1"/>
          </p:cNvPicPr>
          <p:nvPr>
            <p:ph type="pic" sz="quarter" idx="36"/>
          </p:nvPr>
        </p:nvPicPr>
        <p:blipFill>
          <a:blip r:embed="rId4"/>
          <a:srcRect l="12820" r="12820"/>
          <a:stretch>
            <a:fillRect/>
          </a:stretch>
        </p:blipFill>
        <p:spPr/>
      </p:pic>
      <p:sp>
        <p:nvSpPr>
          <p:cNvPr id="37" name="Text Placeholder 36">
            <a:extLst>
              <a:ext uri="{FF2B5EF4-FFF2-40B4-BE49-F238E27FC236}">
                <a16:creationId xmlns:a16="http://schemas.microsoft.com/office/drawing/2014/main" id="{598CAD21-63FE-23DF-FC48-F2931368CF01}"/>
              </a:ext>
            </a:extLst>
          </p:cNvPr>
          <p:cNvSpPr>
            <a:spLocks noGrp="1"/>
          </p:cNvSpPr>
          <p:nvPr>
            <p:ph type="body" idx="14"/>
          </p:nvPr>
        </p:nvSpPr>
        <p:spPr>
          <a:xfrm>
            <a:off x="1762597" y="1198543"/>
            <a:ext cx="4523356" cy="772364"/>
          </a:xfrm>
        </p:spPr>
        <p:txBody>
          <a:bodyPr anchor="ctr"/>
          <a:lstStyle/>
          <a:p>
            <a:pPr algn="l">
              <a:lnSpc>
                <a:spcPct val="100000"/>
              </a:lnSpc>
              <a:spcBef>
                <a:spcPts val="0"/>
              </a:spcBef>
              <a:spcAft>
                <a:spcPts val="4200"/>
              </a:spcAft>
            </a:pPr>
            <a:r>
              <a:rPr lang="en-US" sz="2000">
                <a:solidFill>
                  <a:schemeClr val="accent6">
                    <a:lumMod val="50000"/>
                  </a:schemeClr>
                </a:solidFill>
              </a:rPr>
              <a:t>Short recording duration</a:t>
            </a:r>
          </a:p>
        </p:txBody>
      </p:sp>
      <p:sp>
        <p:nvSpPr>
          <p:cNvPr id="35" name="Text Placeholder 34">
            <a:extLst>
              <a:ext uri="{FF2B5EF4-FFF2-40B4-BE49-F238E27FC236}">
                <a16:creationId xmlns:a16="http://schemas.microsoft.com/office/drawing/2014/main" id="{A1992C58-7AE1-EA0D-2976-6250572C6CAE}"/>
              </a:ext>
            </a:extLst>
          </p:cNvPr>
          <p:cNvSpPr>
            <a:spLocks noGrp="1"/>
          </p:cNvSpPr>
          <p:nvPr>
            <p:ph type="body" idx="16"/>
          </p:nvPr>
        </p:nvSpPr>
        <p:spPr/>
        <p:txBody>
          <a:bodyPr/>
          <a:lstStyle/>
          <a:p>
            <a:pPr marL="109220"/>
            <a:endParaRPr lang="en-US"/>
          </a:p>
          <a:p>
            <a:pPr marL="0" indent="0">
              <a:buNone/>
            </a:pPr>
            <a:r>
              <a:rPr lang="en-US"/>
              <a:t>Reynolds MR, et al. (2023). Comparative effectiveness and healthcare utilization for ambulatory cardiac monitoring strategies in Medicare beneficiaries. American Heart Journal, 269, 25–34.</a:t>
            </a:r>
          </a:p>
        </p:txBody>
      </p:sp>
      <p:sp>
        <p:nvSpPr>
          <p:cNvPr id="10" name="Text Placeholder 9">
            <a:extLst>
              <a:ext uri="{FF2B5EF4-FFF2-40B4-BE49-F238E27FC236}">
                <a16:creationId xmlns:a16="http://schemas.microsoft.com/office/drawing/2014/main" id="{C47F7A6C-6B6A-D11E-7405-25580AA1445B}"/>
              </a:ext>
            </a:extLst>
          </p:cNvPr>
          <p:cNvSpPr>
            <a:spLocks noGrp="1"/>
          </p:cNvSpPr>
          <p:nvPr>
            <p:ph type="body" sz="quarter" idx="35"/>
          </p:nvPr>
        </p:nvSpPr>
        <p:spPr/>
        <p:txBody>
          <a:bodyPr/>
          <a:lstStyle/>
          <a:p>
            <a:r>
              <a:rPr lang="en-US"/>
              <a:t>Limitations of Holter Data</a:t>
            </a:r>
          </a:p>
        </p:txBody>
      </p:sp>
      <p:sp>
        <p:nvSpPr>
          <p:cNvPr id="23" name="TextBox 22">
            <a:extLst>
              <a:ext uri="{FF2B5EF4-FFF2-40B4-BE49-F238E27FC236}">
                <a16:creationId xmlns:a16="http://schemas.microsoft.com/office/drawing/2014/main" id="{A82E3FED-EFAC-C801-CF1F-80430E838869}"/>
              </a:ext>
            </a:extLst>
          </p:cNvPr>
          <p:cNvSpPr txBox="1"/>
          <p:nvPr/>
        </p:nvSpPr>
        <p:spPr>
          <a:xfrm>
            <a:off x="2026447" y="0"/>
            <a:ext cx="2062153" cy="369332"/>
          </a:xfrm>
          <a:prstGeom prst="rect">
            <a:avLst/>
          </a:prstGeom>
          <a:noFill/>
        </p:spPr>
        <p:txBody>
          <a:bodyPr wrap="square" lIns="0" tIns="182880" rtlCol="0">
            <a:spAutoFit/>
          </a:bodyPr>
          <a:lstStyle/>
          <a:p>
            <a:pPr algn="ctr"/>
            <a:r>
              <a:rPr lang="en-US" sz="900" spc="100">
                <a:solidFill>
                  <a:schemeClr val="accent6"/>
                </a:solidFill>
              </a:rPr>
              <a:t>HOLTER MONITORS</a:t>
            </a:r>
          </a:p>
        </p:txBody>
      </p:sp>
      <p:grpSp>
        <p:nvGrpSpPr>
          <p:cNvPr id="48" name="Group 47">
            <a:extLst>
              <a:ext uri="{FF2B5EF4-FFF2-40B4-BE49-F238E27FC236}">
                <a16:creationId xmlns:a16="http://schemas.microsoft.com/office/drawing/2014/main" id="{8AFB9AD6-3D6E-FA63-0F6F-C28287906BCF}"/>
              </a:ext>
            </a:extLst>
          </p:cNvPr>
          <p:cNvGrpSpPr/>
          <p:nvPr/>
        </p:nvGrpSpPr>
        <p:grpSpPr>
          <a:xfrm>
            <a:off x="722376" y="1244400"/>
            <a:ext cx="774029" cy="774029"/>
            <a:chOff x="575325" y="2051779"/>
            <a:chExt cx="848101" cy="848101"/>
          </a:xfrm>
        </p:grpSpPr>
        <p:sp>
          <p:nvSpPr>
            <p:cNvPr id="44" name="Oval 43">
              <a:extLst>
                <a:ext uri="{FF2B5EF4-FFF2-40B4-BE49-F238E27FC236}">
                  <a16:creationId xmlns:a16="http://schemas.microsoft.com/office/drawing/2014/main" id="{222B5E2E-9445-D68F-CCBB-97F0EA4957CA}"/>
                </a:ext>
              </a:extLst>
            </p:cNvPr>
            <p:cNvSpPr/>
            <p:nvPr/>
          </p:nvSpPr>
          <p:spPr>
            <a:xfrm>
              <a:off x="575325" y="2051779"/>
              <a:ext cx="848101" cy="84810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DBA65946-C571-F4F5-6CEC-CF1CC62EA8EB}"/>
                </a:ext>
              </a:extLst>
            </p:cNvPr>
            <p:cNvPicPr>
              <a:picLocks noChangeAspect="1"/>
            </p:cNvPicPr>
            <p:nvPr/>
          </p:nvPicPr>
          <p:blipFill>
            <a:blip r:embed="rId5"/>
            <a:stretch>
              <a:fillRect/>
            </a:stretch>
          </p:blipFill>
          <p:spPr>
            <a:xfrm>
              <a:off x="803385" y="2266279"/>
              <a:ext cx="419100" cy="419100"/>
            </a:xfrm>
            <a:prstGeom prst="rect">
              <a:avLst/>
            </a:prstGeom>
          </p:spPr>
        </p:pic>
      </p:grpSp>
      <p:sp>
        <p:nvSpPr>
          <p:cNvPr id="50" name="Text Placeholder 36">
            <a:extLst>
              <a:ext uri="{FF2B5EF4-FFF2-40B4-BE49-F238E27FC236}">
                <a16:creationId xmlns:a16="http://schemas.microsoft.com/office/drawing/2014/main" id="{EBFA9FB7-8B2E-ECF6-7712-24DB4054BFA2}"/>
              </a:ext>
            </a:extLst>
          </p:cNvPr>
          <p:cNvSpPr txBox="1">
            <a:spLocks/>
          </p:cNvSpPr>
          <p:nvPr/>
        </p:nvSpPr>
        <p:spPr>
          <a:xfrm>
            <a:off x="1773559" y="2861027"/>
            <a:ext cx="3765646" cy="813986"/>
          </a:xfrm>
          <a:prstGeom prst="rect">
            <a:avLst/>
          </a:prstGeom>
        </p:spPr>
        <p:txBody>
          <a:bodyPr lIns="0" tIns="0" rIns="0" bIns="0" anchor="ctr">
            <a:noAutofit/>
          </a:bodyPr>
          <a:lstStyle>
            <a:lvl1pPr marL="0" marR="0" indent="0" algn="ctr" defTabSz="1018824" rtl="0" eaLnBrk="1" fontAlgn="auto" latinLnBrk="0" hangingPunct="1">
              <a:lnSpc>
                <a:spcPct val="110000"/>
              </a:lnSpc>
              <a:spcBef>
                <a:spcPts val="1000"/>
              </a:spcBef>
              <a:spcAft>
                <a:spcPts val="0"/>
              </a:spcAft>
              <a:buClrTx/>
              <a:buSzTx/>
              <a:buFont typeface="Arial" pitchFamily="34" charset="0"/>
              <a:buNone/>
              <a:tabLst/>
              <a:defRPr sz="1400" b="0" kern="1200" spc="0" baseline="0">
                <a:solidFill>
                  <a:schemeClr val="tx2"/>
                </a:solidFill>
                <a:latin typeface="+mn-lt"/>
                <a:ea typeface="+mn-ea"/>
                <a:cs typeface="Calibri"/>
              </a:defRPr>
            </a:lvl1pPr>
            <a:lvl2pPr marL="509412" indent="0" algn="l" defTabSz="914400" rtl="0" eaLnBrk="1" latinLnBrk="0" hangingPunct="1">
              <a:lnSpc>
                <a:spcPct val="90000"/>
              </a:lnSpc>
              <a:spcBef>
                <a:spcPts val="500"/>
              </a:spcBef>
              <a:buClr>
                <a:schemeClr val="accent1"/>
              </a:buClr>
              <a:buSzPct val="80000"/>
              <a:buFont typeface="Arial" panose="020B0604020202020204" pitchFamily="34" charset="0"/>
              <a:buNone/>
              <a:tabLst/>
              <a:defRPr sz="2000" kern="1200">
                <a:solidFill>
                  <a:schemeClr val="tx1">
                    <a:tint val="75000"/>
                  </a:schemeClr>
                </a:solidFill>
                <a:latin typeface="+mn-lt"/>
                <a:ea typeface="+mn-ea"/>
                <a:cs typeface="+mn-cs"/>
              </a:defRPr>
            </a:lvl2pPr>
            <a:lvl3pPr marL="1018824" indent="0" algn="l" defTabSz="914400" rtl="0" eaLnBrk="1" latinLnBrk="0" hangingPunct="1">
              <a:lnSpc>
                <a:spcPct val="90000"/>
              </a:lnSpc>
              <a:spcBef>
                <a:spcPts val="500"/>
              </a:spcBef>
              <a:buFont typeface="System Font Regular"/>
              <a:buNone/>
              <a:tabLst/>
              <a:defRPr sz="1800" kern="1200">
                <a:solidFill>
                  <a:schemeClr val="tx1">
                    <a:tint val="75000"/>
                  </a:schemeClr>
                </a:solidFill>
                <a:latin typeface="+mn-lt"/>
                <a:ea typeface="+mn-ea"/>
                <a:cs typeface="+mn-cs"/>
              </a:defRPr>
            </a:lvl3pPr>
            <a:lvl4pPr marL="1528237" indent="0" algn="l" defTabSz="914400" rtl="0" eaLnBrk="1" latinLnBrk="0" hangingPunct="1">
              <a:lnSpc>
                <a:spcPct val="90000"/>
              </a:lnSpc>
              <a:spcBef>
                <a:spcPts val="500"/>
              </a:spcBef>
              <a:buSzPct val="80000"/>
              <a:buFont typeface="Courier New" panose="02070309020205020404" pitchFamily="49" charset="0"/>
              <a:buNone/>
              <a:tabLst/>
              <a:defRPr sz="1600" kern="1200">
                <a:solidFill>
                  <a:schemeClr val="tx1">
                    <a:tint val="75000"/>
                  </a:schemeClr>
                </a:solidFill>
                <a:latin typeface="+mn-lt"/>
                <a:ea typeface="+mn-ea"/>
                <a:cs typeface="+mn-cs"/>
              </a:defRPr>
            </a:lvl4pPr>
            <a:lvl5pPr marL="2037649" indent="0" algn="l" defTabSz="914400" rtl="0" eaLnBrk="1" latinLnBrk="0" hangingPunct="1">
              <a:lnSpc>
                <a:spcPct val="90000"/>
              </a:lnSpc>
              <a:spcBef>
                <a:spcPts val="500"/>
              </a:spcBef>
              <a:buSzPct val="75000"/>
              <a:buFont typeface="System Font Regular"/>
              <a:buNone/>
              <a:tabLst/>
              <a:defRPr sz="1600" kern="1200">
                <a:solidFill>
                  <a:schemeClr val="tx1">
                    <a:tint val="75000"/>
                  </a:schemeClr>
                </a:solidFill>
                <a:latin typeface="+mn-lt"/>
                <a:ea typeface="+mn-ea"/>
                <a:cs typeface="+mn-cs"/>
              </a:defRPr>
            </a:lvl5pPr>
            <a:lvl6pPr marL="254706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00000"/>
              </a:lnSpc>
              <a:spcBef>
                <a:spcPts val="0"/>
              </a:spcBef>
              <a:spcAft>
                <a:spcPts val="4200"/>
              </a:spcAft>
            </a:pPr>
            <a:r>
              <a:rPr lang="en-US" sz="2000">
                <a:solidFill>
                  <a:schemeClr val="accent6">
                    <a:lumMod val="50000"/>
                  </a:schemeClr>
                </a:solidFill>
              </a:rPr>
              <a:t>Poor signal quality</a:t>
            </a:r>
          </a:p>
        </p:txBody>
      </p:sp>
      <p:sp>
        <p:nvSpPr>
          <p:cNvPr id="51" name="Text Placeholder 36">
            <a:extLst>
              <a:ext uri="{FF2B5EF4-FFF2-40B4-BE49-F238E27FC236}">
                <a16:creationId xmlns:a16="http://schemas.microsoft.com/office/drawing/2014/main" id="{94B49554-2C81-4B23-6937-CB48549D840E}"/>
              </a:ext>
            </a:extLst>
          </p:cNvPr>
          <p:cNvSpPr txBox="1">
            <a:spLocks/>
          </p:cNvSpPr>
          <p:nvPr/>
        </p:nvSpPr>
        <p:spPr>
          <a:xfrm>
            <a:off x="1766302" y="3713080"/>
            <a:ext cx="3765646" cy="813986"/>
          </a:xfrm>
          <a:prstGeom prst="rect">
            <a:avLst/>
          </a:prstGeom>
        </p:spPr>
        <p:txBody>
          <a:bodyPr lIns="0" tIns="0" rIns="0" bIns="0" anchor="ctr">
            <a:noAutofit/>
          </a:bodyPr>
          <a:lstStyle>
            <a:lvl1pPr marL="0" marR="0" indent="0" algn="ctr" defTabSz="1018824" rtl="0" eaLnBrk="1" fontAlgn="auto" latinLnBrk="0" hangingPunct="1">
              <a:lnSpc>
                <a:spcPct val="110000"/>
              </a:lnSpc>
              <a:spcBef>
                <a:spcPts val="1000"/>
              </a:spcBef>
              <a:spcAft>
                <a:spcPts val="0"/>
              </a:spcAft>
              <a:buClrTx/>
              <a:buSzTx/>
              <a:buFont typeface="Arial" pitchFamily="34" charset="0"/>
              <a:buNone/>
              <a:tabLst/>
              <a:defRPr sz="1400" b="0" kern="1200" spc="0" baseline="0">
                <a:solidFill>
                  <a:schemeClr val="tx2"/>
                </a:solidFill>
                <a:latin typeface="+mn-lt"/>
                <a:ea typeface="+mn-ea"/>
                <a:cs typeface="Calibri"/>
              </a:defRPr>
            </a:lvl1pPr>
            <a:lvl2pPr marL="509412" indent="0" algn="l" defTabSz="914400" rtl="0" eaLnBrk="1" latinLnBrk="0" hangingPunct="1">
              <a:lnSpc>
                <a:spcPct val="90000"/>
              </a:lnSpc>
              <a:spcBef>
                <a:spcPts val="500"/>
              </a:spcBef>
              <a:buClr>
                <a:schemeClr val="accent1"/>
              </a:buClr>
              <a:buSzPct val="80000"/>
              <a:buFont typeface="Arial" panose="020B0604020202020204" pitchFamily="34" charset="0"/>
              <a:buNone/>
              <a:tabLst/>
              <a:defRPr sz="2000" kern="1200">
                <a:solidFill>
                  <a:schemeClr val="tx1">
                    <a:tint val="75000"/>
                  </a:schemeClr>
                </a:solidFill>
                <a:latin typeface="+mn-lt"/>
                <a:ea typeface="+mn-ea"/>
                <a:cs typeface="+mn-cs"/>
              </a:defRPr>
            </a:lvl2pPr>
            <a:lvl3pPr marL="1018824" indent="0" algn="l" defTabSz="914400" rtl="0" eaLnBrk="1" latinLnBrk="0" hangingPunct="1">
              <a:lnSpc>
                <a:spcPct val="90000"/>
              </a:lnSpc>
              <a:spcBef>
                <a:spcPts val="500"/>
              </a:spcBef>
              <a:buFont typeface="System Font Regular"/>
              <a:buNone/>
              <a:tabLst/>
              <a:defRPr sz="1800" kern="1200">
                <a:solidFill>
                  <a:schemeClr val="tx1">
                    <a:tint val="75000"/>
                  </a:schemeClr>
                </a:solidFill>
                <a:latin typeface="+mn-lt"/>
                <a:ea typeface="+mn-ea"/>
                <a:cs typeface="+mn-cs"/>
              </a:defRPr>
            </a:lvl3pPr>
            <a:lvl4pPr marL="1528237" indent="0" algn="l" defTabSz="914400" rtl="0" eaLnBrk="1" latinLnBrk="0" hangingPunct="1">
              <a:lnSpc>
                <a:spcPct val="90000"/>
              </a:lnSpc>
              <a:spcBef>
                <a:spcPts val="500"/>
              </a:spcBef>
              <a:buSzPct val="80000"/>
              <a:buFont typeface="Courier New" panose="02070309020205020404" pitchFamily="49" charset="0"/>
              <a:buNone/>
              <a:tabLst/>
              <a:defRPr sz="1600" kern="1200">
                <a:solidFill>
                  <a:schemeClr val="tx1">
                    <a:tint val="75000"/>
                  </a:schemeClr>
                </a:solidFill>
                <a:latin typeface="+mn-lt"/>
                <a:ea typeface="+mn-ea"/>
                <a:cs typeface="+mn-cs"/>
              </a:defRPr>
            </a:lvl4pPr>
            <a:lvl5pPr marL="2037649" indent="0" algn="l" defTabSz="914400" rtl="0" eaLnBrk="1" latinLnBrk="0" hangingPunct="1">
              <a:lnSpc>
                <a:spcPct val="90000"/>
              </a:lnSpc>
              <a:spcBef>
                <a:spcPts val="500"/>
              </a:spcBef>
              <a:buSzPct val="75000"/>
              <a:buFont typeface="System Font Regular"/>
              <a:buNone/>
              <a:tabLst/>
              <a:defRPr sz="1600" kern="1200">
                <a:solidFill>
                  <a:schemeClr val="tx1">
                    <a:tint val="75000"/>
                  </a:schemeClr>
                </a:solidFill>
                <a:latin typeface="+mn-lt"/>
                <a:ea typeface="+mn-ea"/>
                <a:cs typeface="+mn-cs"/>
              </a:defRPr>
            </a:lvl5pPr>
            <a:lvl6pPr marL="254706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00000"/>
              </a:lnSpc>
              <a:spcBef>
                <a:spcPts val="0"/>
              </a:spcBef>
              <a:spcAft>
                <a:spcPts val="4200"/>
              </a:spcAft>
            </a:pPr>
            <a:r>
              <a:rPr lang="en-US" sz="2000">
                <a:solidFill>
                  <a:schemeClr val="accent6">
                    <a:lumMod val="50000"/>
                  </a:schemeClr>
                </a:solidFill>
              </a:rPr>
              <a:t>Increased staff burden</a:t>
            </a:r>
          </a:p>
        </p:txBody>
      </p:sp>
      <p:sp>
        <p:nvSpPr>
          <p:cNvPr id="5" name="Text Placeholder 36">
            <a:extLst>
              <a:ext uri="{FF2B5EF4-FFF2-40B4-BE49-F238E27FC236}">
                <a16:creationId xmlns:a16="http://schemas.microsoft.com/office/drawing/2014/main" id="{E75B64C9-135B-D819-72A8-DF8CCF6EBEA9}"/>
              </a:ext>
            </a:extLst>
          </p:cNvPr>
          <p:cNvSpPr txBox="1">
            <a:spLocks/>
          </p:cNvSpPr>
          <p:nvPr/>
        </p:nvSpPr>
        <p:spPr>
          <a:xfrm>
            <a:off x="1762597" y="2008974"/>
            <a:ext cx="3765646" cy="813986"/>
          </a:xfrm>
          <a:prstGeom prst="rect">
            <a:avLst/>
          </a:prstGeom>
        </p:spPr>
        <p:txBody>
          <a:bodyPr lIns="0" tIns="0" rIns="0" bIns="0" anchor="ctr">
            <a:noAutofit/>
          </a:bodyPr>
          <a:lstStyle>
            <a:lvl1pPr marL="0" marR="0" indent="0" algn="ctr" defTabSz="1018824" rtl="0" eaLnBrk="1" fontAlgn="auto" latinLnBrk="0" hangingPunct="1">
              <a:lnSpc>
                <a:spcPct val="110000"/>
              </a:lnSpc>
              <a:spcBef>
                <a:spcPts val="1000"/>
              </a:spcBef>
              <a:spcAft>
                <a:spcPts val="0"/>
              </a:spcAft>
              <a:buClrTx/>
              <a:buSzTx/>
              <a:buFont typeface="Arial" pitchFamily="34" charset="0"/>
              <a:buNone/>
              <a:tabLst/>
              <a:defRPr sz="1400" b="0" kern="1200" spc="0" baseline="0">
                <a:solidFill>
                  <a:schemeClr val="tx2"/>
                </a:solidFill>
                <a:latin typeface="+mn-lt"/>
                <a:ea typeface="+mn-ea"/>
                <a:cs typeface="Calibri"/>
              </a:defRPr>
            </a:lvl1pPr>
            <a:lvl2pPr marL="509412" indent="0" algn="l" defTabSz="914400" rtl="0" eaLnBrk="1" latinLnBrk="0" hangingPunct="1">
              <a:lnSpc>
                <a:spcPct val="90000"/>
              </a:lnSpc>
              <a:spcBef>
                <a:spcPts val="500"/>
              </a:spcBef>
              <a:buClr>
                <a:schemeClr val="accent1"/>
              </a:buClr>
              <a:buSzPct val="80000"/>
              <a:buFont typeface="Arial" panose="020B0604020202020204" pitchFamily="34" charset="0"/>
              <a:buNone/>
              <a:tabLst/>
              <a:defRPr sz="2000" kern="1200">
                <a:solidFill>
                  <a:schemeClr val="tx1">
                    <a:tint val="75000"/>
                  </a:schemeClr>
                </a:solidFill>
                <a:latin typeface="+mn-lt"/>
                <a:ea typeface="+mn-ea"/>
                <a:cs typeface="+mn-cs"/>
              </a:defRPr>
            </a:lvl2pPr>
            <a:lvl3pPr marL="1018824" indent="0" algn="l" defTabSz="914400" rtl="0" eaLnBrk="1" latinLnBrk="0" hangingPunct="1">
              <a:lnSpc>
                <a:spcPct val="90000"/>
              </a:lnSpc>
              <a:spcBef>
                <a:spcPts val="500"/>
              </a:spcBef>
              <a:buFont typeface="System Font Regular"/>
              <a:buNone/>
              <a:tabLst/>
              <a:defRPr sz="1800" kern="1200">
                <a:solidFill>
                  <a:schemeClr val="tx1">
                    <a:tint val="75000"/>
                  </a:schemeClr>
                </a:solidFill>
                <a:latin typeface="+mn-lt"/>
                <a:ea typeface="+mn-ea"/>
                <a:cs typeface="+mn-cs"/>
              </a:defRPr>
            </a:lvl3pPr>
            <a:lvl4pPr marL="1528237" indent="0" algn="l" defTabSz="914400" rtl="0" eaLnBrk="1" latinLnBrk="0" hangingPunct="1">
              <a:lnSpc>
                <a:spcPct val="90000"/>
              </a:lnSpc>
              <a:spcBef>
                <a:spcPts val="500"/>
              </a:spcBef>
              <a:buSzPct val="80000"/>
              <a:buFont typeface="Courier New" panose="02070309020205020404" pitchFamily="49" charset="0"/>
              <a:buNone/>
              <a:tabLst/>
              <a:defRPr sz="1600" kern="1200">
                <a:solidFill>
                  <a:schemeClr val="tx1">
                    <a:tint val="75000"/>
                  </a:schemeClr>
                </a:solidFill>
                <a:latin typeface="+mn-lt"/>
                <a:ea typeface="+mn-ea"/>
                <a:cs typeface="+mn-cs"/>
              </a:defRPr>
            </a:lvl4pPr>
            <a:lvl5pPr marL="2037649" indent="0" algn="l" defTabSz="914400" rtl="0" eaLnBrk="1" latinLnBrk="0" hangingPunct="1">
              <a:lnSpc>
                <a:spcPct val="90000"/>
              </a:lnSpc>
              <a:spcBef>
                <a:spcPts val="500"/>
              </a:spcBef>
              <a:buSzPct val="75000"/>
              <a:buFont typeface="System Font Regular"/>
              <a:buNone/>
              <a:tabLst/>
              <a:defRPr sz="1600" kern="1200">
                <a:solidFill>
                  <a:schemeClr val="tx1">
                    <a:tint val="75000"/>
                  </a:schemeClr>
                </a:solidFill>
                <a:latin typeface="+mn-lt"/>
                <a:ea typeface="+mn-ea"/>
                <a:cs typeface="+mn-cs"/>
              </a:defRPr>
            </a:lvl5pPr>
            <a:lvl6pPr marL="254706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00000"/>
              </a:lnSpc>
              <a:spcBef>
                <a:spcPts val="0"/>
              </a:spcBef>
              <a:spcAft>
                <a:spcPts val="4200"/>
              </a:spcAft>
            </a:pPr>
            <a:r>
              <a:rPr lang="en-US" sz="2000">
                <a:solidFill>
                  <a:schemeClr val="accent6">
                    <a:lumMod val="50000"/>
                  </a:schemeClr>
                </a:solidFill>
              </a:rPr>
              <a:t>Patient discomfort</a:t>
            </a:r>
          </a:p>
        </p:txBody>
      </p:sp>
      <p:grpSp>
        <p:nvGrpSpPr>
          <p:cNvPr id="17" name="Group 16">
            <a:extLst>
              <a:ext uri="{FF2B5EF4-FFF2-40B4-BE49-F238E27FC236}">
                <a16:creationId xmlns:a16="http://schemas.microsoft.com/office/drawing/2014/main" id="{FFBF8C0A-0B53-E0A4-BFA8-38A11CAC1627}"/>
              </a:ext>
            </a:extLst>
          </p:cNvPr>
          <p:cNvGrpSpPr/>
          <p:nvPr/>
        </p:nvGrpSpPr>
        <p:grpSpPr>
          <a:xfrm>
            <a:off x="716352" y="2084573"/>
            <a:ext cx="774029" cy="774029"/>
            <a:chOff x="722375" y="2166975"/>
            <a:chExt cx="774029" cy="774029"/>
          </a:xfrm>
        </p:grpSpPr>
        <p:sp>
          <p:nvSpPr>
            <p:cNvPr id="4" name="Oval 3">
              <a:extLst>
                <a:ext uri="{FF2B5EF4-FFF2-40B4-BE49-F238E27FC236}">
                  <a16:creationId xmlns:a16="http://schemas.microsoft.com/office/drawing/2014/main" id="{DB45963F-0171-F867-8097-A5455D6CF6A3}"/>
                </a:ext>
              </a:extLst>
            </p:cNvPr>
            <p:cNvSpPr/>
            <p:nvPr/>
          </p:nvSpPr>
          <p:spPr>
            <a:xfrm>
              <a:off x="722375" y="2166975"/>
              <a:ext cx="774029" cy="774029"/>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Thumbs Down outline">
              <a:extLst>
                <a:ext uri="{FF2B5EF4-FFF2-40B4-BE49-F238E27FC236}">
                  <a16:creationId xmlns:a16="http://schemas.microsoft.com/office/drawing/2014/main" id="{CC41BEF4-978F-0852-0827-74D0D954740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9359" y="2372729"/>
              <a:ext cx="497978" cy="497978"/>
            </a:xfrm>
            <a:prstGeom prst="rect">
              <a:avLst/>
            </a:prstGeom>
          </p:spPr>
        </p:pic>
      </p:grpSp>
      <p:grpSp>
        <p:nvGrpSpPr>
          <p:cNvPr id="19" name="Group 18">
            <a:extLst>
              <a:ext uri="{FF2B5EF4-FFF2-40B4-BE49-F238E27FC236}">
                <a16:creationId xmlns:a16="http://schemas.microsoft.com/office/drawing/2014/main" id="{122E14C0-EAB4-7C13-CC8C-BB7445CB6A83}"/>
              </a:ext>
            </a:extLst>
          </p:cNvPr>
          <p:cNvGrpSpPr/>
          <p:nvPr/>
        </p:nvGrpSpPr>
        <p:grpSpPr>
          <a:xfrm>
            <a:off x="715310" y="3764919"/>
            <a:ext cx="774029" cy="774029"/>
            <a:chOff x="722376" y="4195185"/>
            <a:chExt cx="774029" cy="774029"/>
          </a:xfrm>
        </p:grpSpPr>
        <p:sp>
          <p:nvSpPr>
            <p:cNvPr id="46" name="Oval 45">
              <a:extLst>
                <a:ext uri="{FF2B5EF4-FFF2-40B4-BE49-F238E27FC236}">
                  <a16:creationId xmlns:a16="http://schemas.microsoft.com/office/drawing/2014/main" id="{17171C34-1836-4F5E-D0E6-53CFF2C734DC}"/>
                </a:ext>
              </a:extLst>
            </p:cNvPr>
            <p:cNvSpPr/>
            <p:nvPr/>
          </p:nvSpPr>
          <p:spPr>
            <a:xfrm>
              <a:off x="722376" y="4195185"/>
              <a:ext cx="774029" cy="774029"/>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Doctor female outline">
              <a:extLst>
                <a:ext uri="{FF2B5EF4-FFF2-40B4-BE49-F238E27FC236}">
                  <a16:creationId xmlns:a16="http://schemas.microsoft.com/office/drawing/2014/main" id="{B39C5715-BB76-55BD-D5DC-972F301C8F1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5246" y="4316162"/>
              <a:ext cx="521267" cy="521267"/>
            </a:xfrm>
            <a:prstGeom prst="rect">
              <a:avLst/>
            </a:prstGeom>
          </p:spPr>
        </p:pic>
      </p:grpSp>
      <p:grpSp>
        <p:nvGrpSpPr>
          <p:cNvPr id="18" name="Group 17">
            <a:extLst>
              <a:ext uri="{FF2B5EF4-FFF2-40B4-BE49-F238E27FC236}">
                <a16:creationId xmlns:a16="http://schemas.microsoft.com/office/drawing/2014/main" id="{ECF1DA90-2C5B-2969-F388-4EE4861F765C}"/>
              </a:ext>
            </a:extLst>
          </p:cNvPr>
          <p:cNvGrpSpPr/>
          <p:nvPr/>
        </p:nvGrpSpPr>
        <p:grpSpPr>
          <a:xfrm>
            <a:off x="722375" y="2924746"/>
            <a:ext cx="774029" cy="774029"/>
            <a:chOff x="722376" y="3190917"/>
            <a:chExt cx="774029" cy="774029"/>
          </a:xfrm>
        </p:grpSpPr>
        <p:sp>
          <p:nvSpPr>
            <p:cNvPr id="8" name="Oval 7">
              <a:extLst>
                <a:ext uri="{FF2B5EF4-FFF2-40B4-BE49-F238E27FC236}">
                  <a16:creationId xmlns:a16="http://schemas.microsoft.com/office/drawing/2014/main" id="{50A23E24-2F75-06C1-810C-07D3A61A2E14}"/>
                </a:ext>
              </a:extLst>
            </p:cNvPr>
            <p:cNvSpPr/>
            <p:nvPr/>
          </p:nvSpPr>
          <p:spPr>
            <a:xfrm>
              <a:off x="722376" y="3190917"/>
              <a:ext cx="774029" cy="774029"/>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Heartbeat outline">
              <a:extLst>
                <a:ext uri="{FF2B5EF4-FFF2-40B4-BE49-F238E27FC236}">
                  <a16:creationId xmlns:a16="http://schemas.microsoft.com/office/drawing/2014/main" id="{8C4C569E-7644-D6C9-F279-DF4B304442D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6835" y="3304120"/>
              <a:ext cx="560094" cy="560094"/>
            </a:xfrm>
            <a:prstGeom prst="rect">
              <a:avLst/>
            </a:prstGeom>
          </p:spPr>
        </p:pic>
      </p:grpSp>
      <p:grpSp>
        <p:nvGrpSpPr>
          <p:cNvPr id="20" name="Group 19">
            <a:extLst>
              <a:ext uri="{FF2B5EF4-FFF2-40B4-BE49-F238E27FC236}">
                <a16:creationId xmlns:a16="http://schemas.microsoft.com/office/drawing/2014/main" id="{6784F014-5CEC-35F9-3E28-799DE3CF4B46}"/>
              </a:ext>
            </a:extLst>
          </p:cNvPr>
          <p:cNvGrpSpPr/>
          <p:nvPr/>
        </p:nvGrpSpPr>
        <p:grpSpPr>
          <a:xfrm>
            <a:off x="722375" y="4605092"/>
            <a:ext cx="774029" cy="774029"/>
            <a:chOff x="722376" y="5177318"/>
            <a:chExt cx="774029" cy="774029"/>
          </a:xfrm>
        </p:grpSpPr>
        <p:sp>
          <p:nvSpPr>
            <p:cNvPr id="12" name="Oval 11">
              <a:extLst>
                <a:ext uri="{FF2B5EF4-FFF2-40B4-BE49-F238E27FC236}">
                  <a16:creationId xmlns:a16="http://schemas.microsoft.com/office/drawing/2014/main" id="{AA1DD1F3-D4D1-09C2-FDBB-CB7DF27793C2}"/>
                </a:ext>
              </a:extLst>
            </p:cNvPr>
            <p:cNvSpPr/>
            <p:nvPr/>
          </p:nvSpPr>
          <p:spPr>
            <a:xfrm>
              <a:off x="722376" y="5177318"/>
              <a:ext cx="774029" cy="774029"/>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B25C75DB-C8BC-B117-9E86-9C442AC676E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4343" y="5320594"/>
              <a:ext cx="498049" cy="522994"/>
            </a:xfrm>
            <a:prstGeom prst="rect">
              <a:avLst/>
            </a:prstGeom>
          </p:spPr>
        </p:pic>
      </p:grpSp>
      <p:sp>
        <p:nvSpPr>
          <p:cNvPr id="13" name="Text Placeholder 36">
            <a:extLst>
              <a:ext uri="{FF2B5EF4-FFF2-40B4-BE49-F238E27FC236}">
                <a16:creationId xmlns:a16="http://schemas.microsoft.com/office/drawing/2014/main" id="{F03A0B05-D0D0-88F9-D2F5-479EA086F77C}"/>
              </a:ext>
            </a:extLst>
          </p:cNvPr>
          <p:cNvSpPr txBox="1">
            <a:spLocks/>
          </p:cNvSpPr>
          <p:nvPr/>
        </p:nvSpPr>
        <p:spPr>
          <a:xfrm>
            <a:off x="1762597" y="4565135"/>
            <a:ext cx="4037109" cy="813986"/>
          </a:xfrm>
          <a:prstGeom prst="rect">
            <a:avLst/>
          </a:prstGeom>
        </p:spPr>
        <p:txBody>
          <a:bodyPr lIns="0" tIns="0" rIns="0" bIns="0" anchor="ctr">
            <a:noAutofit/>
          </a:bodyPr>
          <a:lstStyle>
            <a:lvl1pPr marL="0" marR="0" indent="0" algn="ctr" defTabSz="1018824" rtl="0" eaLnBrk="1" fontAlgn="auto" latinLnBrk="0" hangingPunct="1">
              <a:lnSpc>
                <a:spcPct val="110000"/>
              </a:lnSpc>
              <a:spcBef>
                <a:spcPts val="1000"/>
              </a:spcBef>
              <a:spcAft>
                <a:spcPts val="0"/>
              </a:spcAft>
              <a:buClrTx/>
              <a:buSzTx/>
              <a:buFont typeface="Arial" pitchFamily="34" charset="0"/>
              <a:buNone/>
              <a:tabLst/>
              <a:defRPr sz="1400" b="0" kern="1200" spc="0" baseline="0">
                <a:solidFill>
                  <a:schemeClr val="tx2"/>
                </a:solidFill>
                <a:latin typeface="+mn-lt"/>
                <a:ea typeface="+mn-ea"/>
                <a:cs typeface="Calibri"/>
              </a:defRPr>
            </a:lvl1pPr>
            <a:lvl2pPr marL="509412" indent="0" algn="l" defTabSz="914400" rtl="0" eaLnBrk="1" latinLnBrk="0" hangingPunct="1">
              <a:lnSpc>
                <a:spcPct val="90000"/>
              </a:lnSpc>
              <a:spcBef>
                <a:spcPts val="500"/>
              </a:spcBef>
              <a:buClr>
                <a:schemeClr val="accent1"/>
              </a:buClr>
              <a:buSzPct val="80000"/>
              <a:buFont typeface="Arial" panose="020B0604020202020204" pitchFamily="34" charset="0"/>
              <a:buNone/>
              <a:tabLst/>
              <a:defRPr sz="2000" kern="1200">
                <a:solidFill>
                  <a:schemeClr val="tx1">
                    <a:tint val="75000"/>
                  </a:schemeClr>
                </a:solidFill>
                <a:latin typeface="+mn-lt"/>
                <a:ea typeface="+mn-ea"/>
                <a:cs typeface="+mn-cs"/>
              </a:defRPr>
            </a:lvl2pPr>
            <a:lvl3pPr marL="1018824" indent="0" algn="l" defTabSz="914400" rtl="0" eaLnBrk="1" latinLnBrk="0" hangingPunct="1">
              <a:lnSpc>
                <a:spcPct val="90000"/>
              </a:lnSpc>
              <a:spcBef>
                <a:spcPts val="500"/>
              </a:spcBef>
              <a:buFont typeface="System Font Regular"/>
              <a:buNone/>
              <a:tabLst/>
              <a:defRPr sz="1800" kern="1200">
                <a:solidFill>
                  <a:schemeClr val="tx1">
                    <a:tint val="75000"/>
                  </a:schemeClr>
                </a:solidFill>
                <a:latin typeface="+mn-lt"/>
                <a:ea typeface="+mn-ea"/>
                <a:cs typeface="+mn-cs"/>
              </a:defRPr>
            </a:lvl3pPr>
            <a:lvl4pPr marL="1528237" indent="0" algn="l" defTabSz="914400" rtl="0" eaLnBrk="1" latinLnBrk="0" hangingPunct="1">
              <a:lnSpc>
                <a:spcPct val="90000"/>
              </a:lnSpc>
              <a:spcBef>
                <a:spcPts val="500"/>
              </a:spcBef>
              <a:buSzPct val="80000"/>
              <a:buFont typeface="Courier New" panose="02070309020205020404" pitchFamily="49" charset="0"/>
              <a:buNone/>
              <a:tabLst/>
              <a:defRPr sz="1600" kern="1200">
                <a:solidFill>
                  <a:schemeClr val="tx1">
                    <a:tint val="75000"/>
                  </a:schemeClr>
                </a:solidFill>
                <a:latin typeface="+mn-lt"/>
                <a:ea typeface="+mn-ea"/>
                <a:cs typeface="+mn-cs"/>
              </a:defRPr>
            </a:lvl4pPr>
            <a:lvl5pPr marL="2037649" indent="0" algn="l" defTabSz="914400" rtl="0" eaLnBrk="1" latinLnBrk="0" hangingPunct="1">
              <a:lnSpc>
                <a:spcPct val="90000"/>
              </a:lnSpc>
              <a:spcBef>
                <a:spcPts val="500"/>
              </a:spcBef>
              <a:buSzPct val="75000"/>
              <a:buFont typeface="System Font Regular"/>
              <a:buNone/>
              <a:tabLst/>
              <a:defRPr sz="1600" kern="1200">
                <a:solidFill>
                  <a:schemeClr val="tx1">
                    <a:tint val="75000"/>
                  </a:schemeClr>
                </a:solidFill>
                <a:latin typeface="+mn-lt"/>
                <a:ea typeface="+mn-ea"/>
                <a:cs typeface="+mn-cs"/>
              </a:defRPr>
            </a:lvl5pPr>
            <a:lvl6pPr marL="254706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00000"/>
              </a:lnSpc>
              <a:spcBef>
                <a:spcPts val="0"/>
              </a:spcBef>
              <a:spcAft>
                <a:spcPts val="4200"/>
              </a:spcAft>
            </a:pPr>
            <a:r>
              <a:rPr lang="en-US" sz="2000">
                <a:solidFill>
                  <a:schemeClr val="accent6">
                    <a:lumMod val="50000"/>
                  </a:schemeClr>
                </a:solidFill>
              </a:rPr>
              <a:t>Lead changes = data loss</a:t>
            </a:r>
          </a:p>
        </p:txBody>
      </p:sp>
    </p:spTree>
    <p:custDataLst>
      <p:tags r:id="rId1"/>
    </p:custDataLst>
    <p:extLst>
      <p:ext uri="{BB962C8B-B14F-4D97-AF65-F5344CB8AC3E}">
        <p14:creationId xmlns:p14="http://schemas.microsoft.com/office/powerpoint/2010/main" val="4008593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A35A520-FA2A-57EC-7404-E2E0C3D7F2D4}"/>
              </a:ext>
            </a:extLst>
          </p:cNvPr>
          <p:cNvSpPr>
            <a:spLocks noGrp="1"/>
          </p:cNvSpPr>
          <p:nvPr>
            <p:ph type="title"/>
          </p:nvPr>
        </p:nvSpPr>
        <p:spPr/>
        <p:txBody>
          <a:bodyPr/>
          <a:lstStyle/>
          <a:p>
            <a:r>
              <a:rPr lang="en-US"/>
              <a:t>Limitations of Holter Data</a:t>
            </a:r>
          </a:p>
        </p:txBody>
      </p:sp>
      <p:sp>
        <p:nvSpPr>
          <p:cNvPr id="10" name="TextBox 9">
            <a:extLst>
              <a:ext uri="{FF2B5EF4-FFF2-40B4-BE49-F238E27FC236}">
                <a16:creationId xmlns:a16="http://schemas.microsoft.com/office/drawing/2014/main" id="{01D0AF67-2236-6F00-AEF6-7644E5CEF15E}"/>
              </a:ext>
            </a:extLst>
          </p:cNvPr>
          <p:cNvSpPr txBox="1"/>
          <p:nvPr/>
        </p:nvSpPr>
        <p:spPr>
          <a:xfrm>
            <a:off x="4935526" y="0"/>
            <a:ext cx="2062153" cy="369332"/>
          </a:xfrm>
          <a:prstGeom prst="rect">
            <a:avLst/>
          </a:prstGeom>
          <a:noFill/>
        </p:spPr>
        <p:txBody>
          <a:bodyPr wrap="square" lIns="0" tIns="182880" rtlCol="0">
            <a:spAutoFit/>
          </a:bodyPr>
          <a:lstStyle/>
          <a:p>
            <a:pPr algn="ctr"/>
            <a:r>
              <a:rPr lang="en-US" sz="900" spc="100">
                <a:solidFill>
                  <a:schemeClr val="accent6"/>
                </a:solidFill>
              </a:rPr>
              <a:t>HOLTER MONITORS</a:t>
            </a:r>
          </a:p>
        </p:txBody>
      </p:sp>
      <p:sp>
        <p:nvSpPr>
          <p:cNvPr id="13" name="Text Placeholder 22">
            <a:extLst>
              <a:ext uri="{FF2B5EF4-FFF2-40B4-BE49-F238E27FC236}">
                <a16:creationId xmlns:a16="http://schemas.microsoft.com/office/drawing/2014/main" id="{1EEA7584-77CB-9415-DE79-802B92088A61}"/>
              </a:ext>
            </a:extLst>
          </p:cNvPr>
          <p:cNvSpPr txBox="1">
            <a:spLocks/>
          </p:cNvSpPr>
          <p:nvPr/>
        </p:nvSpPr>
        <p:spPr>
          <a:xfrm>
            <a:off x="1371600" y="6400800"/>
            <a:ext cx="10424160" cy="365760"/>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kern="1200" spc="0" baseline="0">
                <a:solidFill>
                  <a:schemeClr val="accent6">
                    <a:lumMod val="60000"/>
                    <a:lumOff val="40000"/>
                  </a:schemeClr>
                </a:solidFill>
                <a:latin typeface="+mn-lt"/>
                <a:ea typeface="+mn-ea"/>
                <a:cs typeface="Calibri"/>
              </a:defRPr>
            </a:lvl1pPr>
            <a:lvl2pPr marL="509412" indent="0" algn="l" defTabSz="914400" rtl="0" eaLnBrk="1" latinLnBrk="0" hangingPunct="1">
              <a:lnSpc>
                <a:spcPct val="90000"/>
              </a:lnSpc>
              <a:spcBef>
                <a:spcPts val="500"/>
              </a:spcBef>
              <a:buClr>
                <a:schemeClr val="accent1"/>
              </a:buClr>
              <a:buSzPct val="80000"/>
              <a:buFont typeface="Arial" panose="020B0604020202020204" pitchFamily="34" charset="0"/>
              <a:buNone/>
              <a:tabLst/>
              <a:defRPr sz="2000" kern="1200">
                <a:solidFill>
                  <a:schemeClr val="tx1">
                    <a:tint val="75000"/>
                  </a:schemeClr>
                </a:solidFill>
                <a:latin typeface="+mn-lt"/>
                <a:ea typeface="+mn-ea"/>
                <a:cs typeface="+mn-cs"/>
              </a:defRPr>
            </a:lvl2pPr>
            <a:lvl3pPr marL="1018824" indent="0" algn="l" defTabSz="914400" rtl="0" eaLnBrk="1" latinLnBrk="0" hangingPunct="1">
              <a:lnSpc>
                <a:spcPct val="90000"/>
              </a:lnSpc>
              <a:spcBef>
                <a:spcPts val="500"/>
              </a:spcBef>
              <a:buFont typeface="System Font Regular"/>
              <a:buNone/>
              <a:tabLst/>
              <a:defRPr sz="1800" kern="1200">
                <a:solidFill>
                  <a:schemeClr val="tx1">
                    <a:tint val="75000"/>
                  </a:schemeClr>
                </a:solidFill>
                <a:latin typeface="+mn-lt"/>
                <a:ea typeface="+mn-ea"/>
                <a:cs typeface="+mn-cs"/>
              </a:defRPr>
            </a:lvl3pPr>
            <a:lvl4pPr marL="1528237" indent="0" algn="l" defTabSz="914400" rtl="0" eaLnBrk="1" latinLnBrk="0" hangingPunct="1">
              <a:lnSpc>
                <a:spcPct val="90000"/>
              </a:lnSpc>
              <a:spcBef>
                <a:spcPts val="500"/>
              </a:spcBef>
              <a:buSzPct val="80000"/>
              <a:buFont typeface="Courier New" panose="02070309020205020404" pitchFamily="49" charset="0"/>
              <a:buNone/>
              <a:tabLst/>
              <a:defRPr sz="1600" kern="1200">
                <a:solidFill>
                  <a:schemeClr val="tx1">
                    <a:tint val="75000"/>
                  </a:schemeClr>
                </a:solidFill>
                <a:latin typeface="+mn-lt"/>
                <a:ea typeface="+mn-ea"/>
                <a:cs typeface="+mn-cs"/>
              </a:defRPr>
            </a:lvl4pPr>
            <a:lvl5pPr marL="2037649" indent="0" algn="l" defTabSz="914400" rtl="0" eaLnBrk="1" latinLnBrk="0" hangingPunct="1">
              <a:lnSpc>
                <a:spcPct val="90000"/>
              </a:lnSpc>
              <a:spcBef>
                <a:spcPts val="500"/>
              </a:spcBef>
              <a:buSzPct val="75000"/>
              <a:buFont typeface="System Font Regular"/>
              <a:buNone/>
              <a:tabLst/>
              <a:defRPr sz="1600" kern="1200">
                <a:solidFill>
                  <a:schemeClr val="tx1">
                    <a:tint val="75000"/>
                  </a:schemeClr>
                </a:solidFill>
                <a:latin typeface="+mn-lt"/>
                <a:ea typeface="+mn-ea"/>
                <a:cs typeface="+mn-cs"/>
              </a:defRPr>
            </a:lvl5pPr>
            <a:lvl6pPr marL="254706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indent="0" defTabSz="914400">
              <a:buNone/>
              <a:tabLst/>
              <a:defRPr/>
            </a:pPr>
            <a:r>
              <a:rPr lang="en-US" err="1">
                <a:latin typeface="Franklin Gothic Book"/>
                <a:cs typeface="Times New Roman"/>
              </a:rPr>
              <a:t>Asteggiano</a:t>
            </a:r>
            <a:r>
              <a:rPr lang="en-US">
                <a:latin typeface="Franklin Gothic Book"/>
                <a:cs typeface="Times New Roman"/>
              </a:rPr>
              <a:t> MB. ECG portable devices: example of e-Health strength and threats. </a:t>
            </a:r>
            <a:r>
              <a:rPr lang="en-US">
                <a:latin typeface="Franklin Gothic Book"/>
                <a:cs typeface="Times New Roman"/>
                <a:hlinkClick r:id="rId4">
                  <a:extLst>
                    <a:ext uri="{A12FA001-AC4F-418D-AE19-62706E023703}">
                      <ahyp:hlinkClr xmlns:ahyp="http://schemas.microsoft.com/office/drawing/2018/hyperlinkcolor" val="tx"/>
                    </a:ext>
                  </a:extLst>
                </a:hlinkClick>
              </a:rPr>
              <a:t>https://www.escardio.org/Journals/E-Journal-of-Cardiology-Practice/Volume-18/ecg-portable-devices-example-of-e-health-strength-and-threats</a:t>
            </a:r>
            <a:endParaRPr lang="en-US">
              <a:latin typeface="Franklin Gothic Book"/>
            </a:endParaRPr>
          </a:p>
        </p:txBody>
      </p:sp>
      <p:graphicFrame>
        <p:nvGraphicFramePr>
          <p:cNvPr id="15" name="Table 14">
            <a:extLst>
              <a:ext uri="{FF2B5EF4-FFF2-40B4-BE49-F238E27FC236}">
                <a16:creationId xmlns:a16="http://schemas.microsoft.com/office/drawing/2014/main" id="{2A1F5F17-FEB2-C80B-7AF2-72EA3B1AD76F}"/>
              </a:ext>
            </a:extLst>
          </p:cNvPr>
          <p:cNvGraphicFramePr>
            <a:graphicFrameLocks noGrp="1"/>
          </p:cNvGraphicFramePr>
          <p:nvPr>
            <p:extLst>
              <p:ext uri="{D42A27DB-BD31-4B8C-83A1-F6EECF244321}">
                <p14:modId xmlns:p14="http://schemas.microsoft.com/office/powerpoint/2010/main" val="3559305942"/>
              </p:ext>
            </p:extLst>
          </p:nvPr>
        </p:nvGraphicFramePr>
        <p:xfrm>
          <a:off x="875128" y="2140068"/>
          <a:ext cx="6015530" cy="2995894"/>
        </p:xfrm>
        <a:graphic>
          <a:graphicData uri="http://schemas.openxmlformats.org/drawingml/2006/table">
            <a:tbl>
              <a:tblPr firstRow="1" bandRow="1"/>
              <a:tblGrid>
                <a:gridCol w="1203106">
                  <a:extLst>
                    <a:ext uri="{9D8B030D-6E8A-4147-A177-3AD203B41FA5}">
                      <a16:colId xmlns:a16="http://schemas.microsoft.com/office/drawing/2014/main" val="2944940241"/>
                    </a:ext>
                  </a:extLst>
                </a:gridCol>
                <a:gridCol w="1203106">
                  <a:extLst>
                    <a:ext uri="{9D8B030D-6E8A-4147-A177-3AD203B41FA5}">
                      <a16:colId xmlns:a16="http://schemas.microsoft.com/office/drawing/2014/main" val="2306395386"/>
                    </a:ext>
                  </a:extLst>
                </a:gridCol>
                <a:gridCol w="1203106">
                  <a:extLst>
                    <a:ext uri="{9D8B030D-6E8A-4147-A177-3AD203B41FA5}">
                      <a16:colId xmlns:a16="http://schemas.microsoft.com/office/drawing/2014/main" val="641459174"/>
                    </a:ext>
                  </a:extLst>
                </a:gridCol>
                <a:gridCol w="1203106">
                  <a:extLst>
                    <a:ext uri="{9D8B030D-6E8A-4147-A177-3AD203B41FA5}">
                      <a16:colId xmlns:a16="http://schemas.microsoft.com/office/drawing/2014/main" val="3588493471"/>
                    </a:ext>
                  </a:extLst>
                </a:gridCol>
                <a:gridCol w="1203106">
                  <a:extLst>
                    <a:ext uri="{9D8B030D-6E8A-4147-A177-3AD203B41FA5}">
                      <a16:colId xmlns:a16="http://schemas.microsoft.com/office/drawing/2014/main" val="823871126"/>
                    </a:ext>
                  </a:extLst>
                </a:gridCol>
              </a:tblGrid>
              <a:tr h="1142050">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l"/>
                      <a:endParaRPr lang="en-US" sz="1400">
                        <a:solidFill>
                          <a:schemeClr val="accent6">
                            <a:lumMod val="50000"/>
                          </a:schemeClr>
                        </a:solidFill>
                        <a:latin typeface="+mn-lt"/>
                      </a:endParaRPr>
                    </a:p>
                  </a:txBody>
                  <a:tcPr>
                    <a:lnL w="12700" cmpd="sng">
                      <a:noFill/>
                    </a:lnL>
                    <a:lnR w="3810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r>
                        <a:rPr lang="en-US" sz="1400" b="0" spc="0" baseline="0">
                          <a:solidFill>
                            <a:schemeClr val="accent6">
                              <a:lumMod val="50000"/>
                            </a:schemeClr>
                          </a:solidFill>
                          <a:latin typeface="+mj-lt"/>
                        </a:rPr>
                        <a:t>Event Recorder </a:t>
                      </a:r>
                      <a:br>
                        <a:rPr lang="en-US" sz="1400" b="0" spc="0" baseline="0">
                          <a:solidFill>
                            <a:schemeClr val="accent6">
                              <a:lumMod val="50000"/>
                            </a:schemeClr>
                          </a:solidFill>
                          <a:latin typeface="+mj-lt"/>
                        </a:rPr>
                      </a:br>
                      <a:r>
                        <a:rPr lang="en-US" sz="1400" b="0" spc="0" baseline="0">
                          <a:solidFill>
                            <a:schemeClr val="accent6">
                              <a:lumMod val="50000"/>
                            </a:schemeClr>
                          </a:solidFill>
                          <a:latin typeface="+mj-lt"/>
                        </a:rPr>
                        <a:t>&lt;60”</a:t>
                      </a:r>
                    </a:p>
                  </a:txBody>
                  <a:tcPr marL="0" marR="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rowSpan="2">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r>
                        <a:rPr lang="en-US" sz="1400" b="0" spc="0" baseline="0">
                          <a:solidFill>
                            <a:schemeClr val="tx2"/>
                          </a:solidFill>
                          <a:latin typeface="+mj-lt"/>
                        </a:rPr>
                        <a:t>Standard Holter </a:t>
                      </a:r>
                      <a:br>
                        <a:rPr lang="en-US" sz="1400" b="0" spc="0" baseline="0">
                          <a:solidFill>
                            <a:schemeClr val="tx2"/>
                          </a:solidFill>
                          <a:latin typeface="+mj-lt"/>
                        </a:rPr>
                      </a:br>
                      <a:r>
                        <a:rPr lang="en-US" sz="1400" b="0" spc="0" baseline="0">
                          <a:solidFill>
                            <a:schemeClr val="tx2"/>
                          </a:solidFill>
                          <a:latin typeface="+mj-lt"/>
                        </a:rPr>
                        <a:t>24–48 Hours</a:t>
                      </a:r>
                    </a:p>
                  </a:txBody>
                  <a:tcPr marL="0" marR="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gridSpan="2">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r>
                        <a:rPr lang="en-US" sz="1400" b="0" spc="0" baseline="0">
                          <a:solidFill>
                            <a:schemeClr val="accent6">
                              <a:lumMod val="50000"/>
                            </a:schemeClr>
                          </a:solidFill>
                          <a:latin typeface="+mj-lt"/>
                        </a:rPr>
                        <a:t>Patch/Vest/Belt </a:t>
                      </a:r>
                      <a:br>
                        <a:rPr lang="en-US" sz="1400" b="0" spc="0" baseline="0">
                          <a:solidFill>
                            <a:schemeClr val="accent6">
                              <a:lumMod val="50000"/>
                            </a:schemeClr>
                          </a:solidFill>
                          <a:latin typeface="+mj-lt"/>
                        </a:rPr>
                      </a:br>
                      <a:r>
                        <a:rPr lang="en-US" sz="1400" b="0" spc="0" baseline="0">
                          <a:solidFill>
                            <a:schemeClr val="accent6">
                              <a:lumMod val="50000"/>
                            </a:schemeClr>
                          </a:solidFill>
                          <a:latin typeface="+mj-lt"/>
                        </a:rPr>
                        <a:t>Recorders/MCT/ELR</a:t>
                      </a:r>
                    </a:p>
                  </a:txBody>
                  <a:tcPr marL="0" marR="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hMerge="1">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endParaRPr/>
                    </a:p>
                  </a:txBody>
                  <a:tcPr marL="0" marR="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73044509"/>
                  </a:ext>
                </a:extLst>
              </a:tr>
              <a:tr h="335132">
                <a:tc>
                  <a:txBody>
                    <a:bodyPr/>
                    <a:lstStyle/>
                    <a:p>
                      <a:pPr algn="l"/>
                      <a:endParaRPr lang="en-US" sz="1400">
                        <a:solidFill>
                          <a:schemeClr val="accent6">
                            <a:lumMod val="50000"/>
                          </a:schemeClr>
                        </a:solidFill>
                        <a:latin typeface="+mn-lt"/>
                      </a:endParaRPr>
                    </a:p>
                  </a:txBody>
                  <a:tcPr>
                    <a:lnL w="12700" cmpd="sng">
                      <a:noFill/>
                    </a:lnL>
                    <a:lnR w="3810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en-US" sz="1400" b="1" spc="30">
                        <a:solidFill>
                          <a:schemeClr val="accent6">
                            <a:lumMod val="50000"/>
                          </a:schemeClr>
                        </a:solidFill>
                        <a:latin typeface="+mn-lt"/>
                      </a:endParaRPr>
                    </a:p>
                  </a:txBody>
                  <a:tcPr marL="0" marR="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vMerge="1">
                  <a:txBody>
                    <a:bodyPr/>
                    <a:lstStyle/>
                    <a:p>
                      <a:pPr algn="ctr"/>
                      <a:endParaRPr lang="en-US" sz="1400" b="0" spc="30" baseline="30000">
                        <a:solidFill>
                          <a:schemeClr val="tx2"/>
                        </a:solidFill>
                        <a:latin typeface="+mn-lt"/>
                      </a:endParaRPr>
                    </a:p>
                  </a:txBody>
                  <a:tcPr marL="0" marR="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sz="1200" b="0" spc="0" baseline="0">
                          <a:solidFill>
                            <a:schemeClr val="accent6"/>
                          </a:solidFill>
                          <a:latin typeface="+mn-lt"/>
                        </a:rPr>
                        <a:t>3–7 Days</a:t>
                      </a:r>
                    </a:p>
                  </a:txBody>
                  <a:tcPr marL="0" marR="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sz="1200" b="0" spc="0" baseline="0">
                          <a:solidFill>
                            <a:schemeClr val="accent6"/>
                          </a:solidFill>
                          <a:latin typeface="+mn-lt"/>
                        </a:rPr>
                        <a:t>1–4 Weeks</a:t>
                      </a:r>
                    </a:p>
                  </a:txBody>
                  <a:tcPr marL="0" marR="0" anchor="b">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43484909"/>
                  </a:ext>
                </a:extLst>
              </a:tr>
              <a:tr h="759356">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l"/>
                      <a:r>
                        <a:rPr lang="en-US" sz="1400" b="0">
                          <a:solidFill>
                            <a:schemeClr val="accent6">
                              <a:lumMod val="50000"/>
                            </a:schemeClr>
                          </a:solidFill>
                          <a:latin typeface="+mj-lt"/>
                        </a:rPr>
                        <a:t>Palpitations</a:t>
                      </a:r>
                    </a:p>
                  </a:txBody>
                  <a:tcPr anchor="ctr">
                    <a:lnL w="12700" cmpd="sng">
                      <a:noFill/>
                    </a:lnL>
                    <a:lnR w="381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US" sz="1600" baseline="0">
                          <a:solidFill>
                            <a:schemeClr val="accent6">
                              <a:lumMod val="50000"/>
                            </a:schemeClr>
                          </a:solidFill>
                          <a:latin typeface="+mn-lt"/>
                        </a:rPr>
                        <a:t>40–60%</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mpd="sng">
                      <a:noFill/>
                    </a:lnT>
                    <a:lnB w="12700"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US" sz="1600" b="0" baseline="0">
                          <a:solidFill>
                            <a:schemeClr val="bg1"/>
                          </a:solidFill>
                          <a:latin typeface="+mn-lt"/>
                        </a:rPr>
                        <a:t>10–15%</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US" sz="1600" baseline="0">
                          <a:solidFill>
                            <a:schemeClr val="accent6">
                              <a:lumMod val="50000"/>
                            </a:schemeClr>
                          </a:solidFill>
                          <a:latin typeface="+mn-lt"/>
                        </a:rPr>
                        <a:t>50–70%</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mpd="sng">
                      <a:noFill/>
                    </a:lnT>
                    <a:lnB w="12700"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US" sz="1600" baseline="0">
                          <a:solidFill>
                            <a:schemeClr val="accent6">
                              <a:lumMod val="50000"/>
                            </a:schemeClr>
                          </a:solidFill>
                          <a:latin typeface="+mn-lt"/>
                        </a:rPr>
                        <a:t>70–85%</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mpd="sng">
                      <a:noFill/>
                    </a:lnT>
                    <a:lnB w="12700"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753746029"/>
                  </a:ext>
                </a:extLst>
              </a:tr>
              <a:tr h="759356">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l"/>
                      <a:r>
                        <a:rPr lang="en-US" sz="1400" b="0">
                          <a:solidFill>
                            <a:schemeClr val="accent6">
                              <a:lumMod val="50000"/>
                            </a:schemeClr>
                          </a:solidFill>
                          <a:latin typeface="+mj-lt"/>
                        </a:rPr>
                        <a:t>Syncope</a:t>
                      </a:r>
                    </a:p>
                  </a:txBody>
                  <a:tcPr anchor="ctr">
                    <a:lnL w="12700" cmpd="sng">
                      <a:noFill/>
                    </a:lnL>
                    <a:lnR w="38100" cap="flat" cmpd="sng" algn="ctr">
                      <a:no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US" sz="1600" baseline="0">
                          <a:solidFill>
                            <a:schemeClr val="accent6">
                              <a:lumMod val="50000"/>
                            </a:schemeClr>
                          </a:solidFill>
                          <a:latin typeface="+mn-lt"/>
                        </a:rPr>
                        <a:t>6%</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US" sz="1600" b="0" baseline="0">
                          <a:solidFill>
                            <a:schemeClr val="bg1"/>
                          </a:solidFill>
                          <a:latin typeface="+mn-lt"/>
                        </a:rPr>
                        <a:t>1–5%</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US" sz="1600" baseline="0">
                          <a:solidFill>
                            <a:schemeClr val="accent6">
                              <a:lumMod val="50000"/>
                            </a:schemeClr>
                          </a:solidFill>
                          <a:latin typeface="+mn-lt"/>
                        </a:rPr>
                        <a:t>5–10%</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US" sz="1600" baseline="0">
                          <a:solidFill>
                            <a:schemeClr val="accent6">
                              <a:lumMod val="50000"/>
                            </a:schemeClr>
                          </a:solidFill>
                          <a:latin typeface="+mn-lt"/>
                        </a:rPr>
                        <a:t>15–25%</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163207763"/>
                  </a:ext>
                </a:extLst>
              </a:tr>
            </a:tbl>
          </a:graphicData>
        </a:graphic>
      </p:graphicFrame>
      <p:sp>
        <p:nvSpPr>
          <p:cNvPr id="16" name="Text Placeholder 36">
            <a:extLst>
              <a:ext uri="{FF2B5EF4-FFF2-40B4-BE49-F238E27FC236}">
                <a16:creationId xmlns:a16="http://schemas.microsoft.com/office/drawing/2014/main" id="{7819C8B1-5E6C-AB56-1A1A-F48A0DB7A9CF}"/>
              </a:ext>
            </a:extLst>
          </p:cNvPr>
          <p:cNvSpPr txBox="1">
            <a:spLocks/>
          </p:cNvSpPr>
          <p:nvPr/>
        </p:nvSpPr>
        <p:spPr>
          <a:xfrm>
            <a:off x="8866105" y="2190427"/>
            <a:ext cx="3169224" cy="813986"/>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1"/>
                </a:solidFill>
                <a:latin typeface="+mn-lt"/>
                <a:ea typeface="+mn-ea"/>
                <a:cs typeface="+mn-cs"/>
              </a:defRPr>
            </a:lvl1pPr>
            <a:lvl2pPr marL="628650" indent="-171450" algn="l" defTabSz="914400" rtl="0" eaLnBrk="1" latinLnBrk="0" hangingPunct="1">
              <a:lnSpc>
                <a:spcPct val="90000"/>
              </a:lnSpc>
              <a:spcBef>
                <a:spcPts val="500"/>
              </a:spcBef>
              <a:buClr>
                <a:schemeClr val="accent1"/>
              </a:buClr>
              <a:buSzPct val="80000"/>
              <a:buFont typeface="Arial" panose="020B0604020202020204" pitchFamily="34" charset="0"/>
              <a:buChar char="•"/>
              <a:tabLst/>
              <a:defRPr sz="1800" kern="1200">
                <a:solidFill>
                  <a:schemeClr val="accent6"/>
                </a:solidFill>
                <a:latin typeface="+mn-lt"/>
                <a:ea typeface="+mn-ea"/>
                <a:cs typeface="+mn-cs"/>
              </a:defRPr>
            </a:lvl2pPr>
            <a:lvl3pPr marL="1087438" indent="-173038" algn="l" defTabSz="914400" rtl="0" eaLnBrk="1" latinLnBrk="0" hangingPunct="1">
              <a:lnSpc>
                <a:spcPct val="90000"/>
              </a:lnSpc>
              <a:spcBef>
                <a:spcPts val="500"/>
              </a:spcBef>
              <a:buFont typeface="System Font Regular"/>
              <a:buChar char="-"/>
              <a:tabLst/>
              <a:defRPr sz="1800" kern="1200">
                <a:solidFill>
                  <a:schemeClr val="accent6"/>
                </a:solidFill>
                <a:latin typeface="+mn-lt"/>
                <a:ea typeface="+mn-ea"/>
                <a:cs typeface="+mn-cs"/>
              </a:defRPr>
            </a:lvl3pPr>
            <a:lvl4pPr marL="1546225" indent="-174625" algn="l" defTabSz="914400" rtl="0" eaLnBrk="1" latinLnBrk="0" hangingPunct="1">
              <a:lnSpc>
                <a:spcPct val="90000"/>
              </a:lnSpc>
              <a:spcBef>
                <a:spcPts val="500"/>
              </a:spcBef>
              <a:buSzPct val="80000"/>
              <a:buFont typeface="Courier New" panose="02070309020205020404" pitchFamily="49" charset="0"/>
              <a:buChar char="o"/>
              <a:tabLst/>
              <a:defRPr sz="1600" kern="1200">
                <a:solidFill>
                  <a:schemeClr val="accent6"/>
                </a:solidFill>
                <a:latin typeface="+mn-lt"/>
                <a:ea typeface="+mn-ea"/>
                <a:cs typeface="+mn-cs"/>
              </a:defRPr>
            </a:lvl4pPr>
            <a:lvl5pPr marL="1952625" indent="-123825" algn="l" defTabSz="914400" rtl="0" eaLnBrk="1" latinLnBrk="0" hangingPunct="1">
              <a:lnSpc>
                <a:spcPct val="90000"/>
              </a:lnSpc>
              <a:spcBef>
                <a:spcPts val="500"/>
              </a:spcBef>
              <a:buSzPct val="75000"/>
              <a:buFont typeface="System Font Regular"/>
              <a:buChar char="»"/>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4200"/>
              </a:spcAft>
            </a:pPr>
            <a:r>
              <a:rPr lang="en-US" sz="2800">
                <a:solidFill>
                  <a:schemeClr val="tx2"/>
                </a:solidFill>
                <a:latin typeface="+mj-lt"/>
              </a:rPr>
              <a:t>Low</a:t>
            </a:r>
            <a:r>
              <a:rPr lang="en-US" sz="2800">
                <a:solidFill>
                  <a:schemeClr val="accent6">
                    <a:lumMod val="50000"/>
                  </a:schemeClr>
                </a:solidFill>
              </a:rPr>
              <a:t> </a:t>
            </a:r>
            <a:br>
              <a:rPr lang="en-US" sz="2800">
                <a:solidFill>
                  <a:schemeClr val="accent6">
                    <a:lumMod val="50000"/>
                  </a:schemeClr>
                </a:solidFill>
              </a:rPr>
            </a:br>
            <a:r>
              <a:rPr lang="en-US" sz="2800">
                <a:solidFill>
                  <a:schemeClr val="accent6">
                    <a:lumMod val="50000"/>
                  </a:schemeClr>
                </a:solidFill>
              </a:rPr>
              <a:t>diagnostic yield</a:t>
            </a:r>
          </a:p>
        </p:txBody>
      </p:sp>
      <p:sp>
        <p:nvSpPr>
          <p:cNvPr id="20" name="Text Placeholder 36">
            <a:extLst>
              <a:ext uri="{FF2B5EF4-FFF2-40B4-BE49-F238E27FC236}">
                <a16:creationId xmlns:a16="http://schemas.microsoft.com/office/drawing/2014/main" id="{F8AFF785-E908-2608-58B5-A89500FE3715}"/>
              </a:ext>
            </a:extLst>
          </p:cNvPr>
          <p:cNvSpPr txBox="1">
            <a:spLocks/>
          </p:cNvSpPr>
          <p:nvPr/>
        </p:nvSpPr>
        <p:spPr>
          <a:xfrm>
            <a:off x="8866105" y="4071095"/>
            <a:ext cx="3151775" cy="813986"/>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1"/>
                </a:solidFill>
                <a:latin typeface="+mn-lt"/>
                <a:ea typeface="+mn-ea"/>
                <a:cs typeface="+mn-cs"/>
              </a:defRPr>
            </a:lvl1pPr>
            <a:lvl2pPr marL="628650" indent="-171450" algn="l" defTabSz="914400" rtl="0" eaLnBrk="1" latinLnBrk="0" hangingPunct="1">
              <a:lnSpc>
                <a:spcPct val="90000"/>
              </a:lnSpc>
              <a:spcBef>
                <a:spcPts val="500"/>
              </a:spcBef>
              <a:buClr>
                <a:schemeClr val="accent1"/>
              </a:buClr>
              <a:buSzPct val="80000"/>
              <a:buFont typeface="Arial" panose="020B0604020202020204" pitchFamily="34" charset="0"/>
              <a:buChar char="•"/>
              <a:tabLst/>
              <a:defRPr sz="1800" kern="1200">
                <a:solidFill>
                  <a:schemeClr val="accent6"/>
                </a:solidFill>
                <a:latin typeface="+mn-lt"/>
                <a:ea typeface="+mn-ea"/>
                <a:cs typeface="+mn-cs"/>
              </a:defRPr>
            </a:lvl2pPr>
            <a:lvl3pPr marL="1087438" indent="-173038" algn="l" defTabSz="914400" rtl="0" eaLnBrk="1" latinLnBrk="0" hangingPunct="1">
              <a:lnSpc>
                <a:spcPct val="90000"/>
              </a:lnSpc>
              <a:spcBef>
                <a:spcPts val="500"/>
              </a:spcBef>
              <a:buFont typeface="System Font Regular"/>
              <a:buChar char="-"/>
              <a:tabLst/>
              <a:defRPr sz="1800" kern="1200">
                <a:solidFill>
                  <a:schemeClr val="accent6"/>
                </a:solidFill>
                <a:latin typeface="+mn-lt"/>
                <a:ea typeface="+mn-ea"/>
                <a:cs typeface="+mn-cs"/>
              </a:defRPr>
            </a:lvl3pPr>
            <a:lvl4pPr marL="1546225" indent="-174625" algn="l" defTabSz="914400" rtl="0" eaLnBrk="1" latinLnBrk="0" hangingPunct="1">
              <a:lnSpc>
                <a:spcPct val="90000"/>
              </a:lnSpc>
              <a:spcBef>
                <a:spcPts val="500"/>
              </a:spcBef>
              <a:buSzPct val="80000"/>
              <a:buFont typeface="Courier New" panose="02070309020205020404" pitchFamily="49" charset="0"/>
              <a:buChar char="o"/>
              <a:tabLst/>
              <a:defRPr sz="1600" kern="1200">
                <a:solidFill>
                  <a:schemeClr val="accent6"/>
                </a:solidFill>
                <a:latin typeface="+mn-lt"/>
                <a:ea typeface="+mn-ea"/>
                <a:cs typeface="+mn-cs"/>
              </a:defRPr>
            </a:lvl4pPr>
            <a:lvl5pPr marL="1952625" indent="-123825" algn="l" defTabSz="914400" rtl="0" eaLnBrk="1" latinLnBrk="0" hangingPunct="1">
              <a:lnSpc>
                <a:spcPct val="90000"/>
              </a:lnSpc>
              <a:spcBef>
                <a:spcPts val="500"/>
              </a:spcBef>
              <a:buSzPct val="75000"/>
              <a:buFont typeface="System Font Regular"/>
              <a:buChar char="»"/>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4200"/>
              </a:spcAft>
            </a:pPr>
            <a:r>
              <a:rPr lang="en-US" sz="2800">
                <a:solidFill>
                  <a:schemeClr val="tx2"/>
                </a:solidFill>
                <a:latin typeface="+mj-lt"/>
              </a:rPr>
              <a:t>High</a:t>
            </a:r>
            <a:r>
              <a:rPr lang="en-US" sz="2800">
                <a:solidFill>
                  <a:schemeClr val="accent6">
                    <a:lumMod val="50000"/>
                  </a:schemeClr>
                </a:solidFill>
              </a:rPr>
              <a:t> </a:t>
            </a:r>
            <a:br>
              <a:rPr lang="en-US" sz="2800">
                <a:solidFill>
                  <a:schemeClr val="accent6">
                    <a:lumMod val="50000"/>
                  </a:schemeClr>
                </a:solidFill>
              </a:rPr>
            </a:br>
            <a:r>
              <a:rPr lang="en-US" sz="2800">
                <a:solidFill>
                  <a:schemeClr val="accent6">
                    <a:lumMod val="50000"/>
                  </a:schemeClr>
                </a:solidFill>
              </a:rPr>
              <a:t>retest rate</a:t>
            </a:r>
          </a:p>
        </p:txBody>
      </p:sp>
      <p:sp>
        <p:nvSpPr>
          <p:cNvPr id="24" name="Oval 23">
            <a:extLst>
              <a:ext uri="{FF2B5EF4-FFF2-40B4-BE49-F238E27FC236}">
                <a16:creationId xmlns:a16="http://schemas.microsoft.com/office/drawing/2014/main" id="{BFE0E530-2314-93CD-A036-524A950AE999}"/>
              </a:ext>
            </a:extLst>
          </p:cNvPr>
          <p:cNvSpPr/>
          <p:nvPr/>
        </p:nvSpPr>
        <p:spPr>
          <a:xfrm>
            <a:off x="7680098" y="2110046"/>
            <a:ext cx="974749" cy="974749"/>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D4A84AE4-2914-570C-2564-95A5CA48C30B}"/>
              </a:ext>
            </a:extLst>
          </p:cNvPr>
          <p:cNvPicPr>
            <a:picLocks noChangeAspect="1"/>
          </p:cNvPicPr>
          <p:nvPr/>
        </p:nvPicPr>
        <p:blipFill>
          <a:blip r:embed="rId5"/>
          <a:stretch>
            <a:fillRect/>
          </a:stretch>
        </p:blipFill>
        <p:spPr>
          <a:xfrm>
            <a:off x="7973012" y="2333507"/>
            <a:ext cx="388924" cy="527826"/>
          </a:xfrm>
          <a:prstGeom prst="rect">
            <a:avLst/>
          </a:prstGeom>
        </p:spPr>
      </p:pic>
      <p:sp>
        <p:nvSpPr>
          <p:cNvPr id="26" name="Oval 25">
            <a:extLst>
              <a:ext uri="{FF2B5EF4-FFF2-40B4-BE49-F238E27FC236}">
                <a16:creationId xmlns:a16="http://schemas.microsoft.com/office/drawing/2014/main" id="{192D32A5-5A01-4692-5786-4034559D19F1}"/>
              </a:ext>
            </a:extLst>
          </p:cNvPr>
          <p:cNvSpPr/>
          <p:nvPr/>
        </p:nvSpPr>
        <p:spPr>
          <a:xfrm>
            <a:off x="7680098" y="3990714"/>
            <a:ext cx="974749" cy="974749"/>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6AF1BFD4-1635-6C31-4B21-E0BFD7FA2024}"/>
              </a:ext>
            </a:extLst>
          </p:cNvPr>
          <p:cNvPicPr>
            <a:picLocks noChangeAspect="1"/>
          </p:cNvPicPr>
          <p:nvPr/>
        </p:nvPicPr>
        <p:blipFill>
          <a:blip r:embed="rId5"/>
          <a:stretch>
            <a:fillRect/>
          </a:stretch>
        </p:blipFill>
        <p:spPr>
          <a:xfrm rot="10800000">
            <a:off x="7973012" y="4214175"/>
            <a:ext cx="388924" cy="527826"/>
          </a:xfrm>
          <a:prstGeom prst="rect">
            <a:avLst/>
          </a:prstGeom>
        </p:spPr>
      </p:pic>
      <p:sp>
        <p:nvSpPr>
          <p:cNvPr id="28" name="TextBox 27">
            <a:extLst>
              <a:ext uri="{FF2B5EF4-FFF2-40B4-BE49-F238E27FC236}">
                <a16:creationId xmlns:a16="http://schemas.microsoft.com/office/drawing/2014/main" id="{50042FE2-2659-8C18-CA35-A495DFACC3F3}"/>
              </a:ext>
            </a:extLst>
          </p:cNvPr>
          <p:cNvSpPr txBox="1"/>
          <p:nvPr/>
        </p:nvSpPr>
        <p:spPr>
          <a:xfrm>
            <a:off x="870698" y="1910426"/>
            <a:ext cx="6019959" cy="707886"/>
          </a:xfrm>
          <a:prstGeom prst="rect">
            <a:avLst/>
          </a:prstGeom>
          <a:noFill/>
        </p:spPr>
        <p:txBody>
          <a:bodyPr wrap="square" lIns="0" rtlCol="0">
            <a:spAutoFit/>
          </a:bodyPr>
          <a:lstStyle/>
          <a:p>
            <a:pPr algn="ctr"/>
            <a:r>
              <a:rPr lang="en-US" sz="2000" spc="100">
                <a:latin typeface="+mj-lt"/>
              </a:rPr>
              <a:t>ESTIMATED DIAGNOSTIC YIELD OF DIFFERENT ECG RECORDING MODALITIES</a:t>
            </a:r>
          </a:p>
        </p:txBody>
      </p:sp>
    </p:spTree>
    <p:custDataLst>
      <p:tags r:id="rId1"/>
    </p:custDataLst>
    <p:extLst>
      <p:ext uri="{BB962C8B-B14F-4D97-AF65-F5344CB8AC3E}">
        <p14:creationId xmlns:p14="http://schemas.microsoft.com/office/powerpoint/2010/main" val="3422895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Trapezoid 46">
            <a:extLst>
              <a:ext uri="{FF2B5EF4-FFF2-40B4-BE49-F238E27FC236}">
                <a16:creationId xmlns:a16="http://schemas.microsoft.com/office/drawing/2014/main" id="{F760900B-F1B9-6F2B-4322-49DFB45C401A}"/>
              </a:ext>
            </a:extLst>
          </p:cNvPr>
          <p:cNvSpPr/>
          <p:nvPr/>
        </p:nvSpPr>
        <p:spPr>
          <a:xfrm rot="14898452">
            <a:off x="3498634" y="1544620"/>
            <a:ext cx="1597061" cy="4721353"/>
          </a:xfrm>
          <a:prstGeom prst="trapezoid">
            <a:avLst>
              <a:gd name="adj" fmla="val 44962"/>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DD3513D9-42B4-DD2D-D9D1-CDE05C3E581C}"/>
              </a:ext>
            </a:extLst>
          </p:cNvPr>
          <p:cNvCxnSpPr>
            <a:cxnSpLocks/>
            <a:endCxn id="32" idx="2"/>
          </p:cNvCxnSpPr>
          <p:nvPr/>
        </p:nvCxnSpPr>
        <p:spPr>
          <a:xfrm>
            <a:off x="1006996" y="4765736"/>
            <a:ext cx="1035605" cy="0"/>
          </a:xfrm>
          <a:prstGeom prst="line">
            <a:avLst/>
          </a:prstGeom>
          <a:noFill/>
          <a:ln w="12700" cap="flat" cmpd="sng" algn="ctr">
            <a:solidFill>
              <a:srgbClr val="748189">
                <a:lumMod val="60000"/>
                <a:lumOff val="40000"/>
              </a:srgbClr>
            </a:solidFill>
            <a:prstDash val="sysDash"/>
            <a:miter lim="800000"/>
          </a:ln>
          <a:effectLst/>
        </p:spPr>
      </p:cxnSp>
      <p:cxnSp>
        <p:nvCxnSpPr>
          <p:cNvPr id="24" name="Straight Connector 23">
            <a:extLst>
              <a:ext uri="{FF2B5EF4-FFF2-40B4-BE49-F238E27FC236}">
                <a16:creationId xmlns:a16="http://schemas.microsoft.com/office/drawing/2014/main" id="{8AD558D0-79E1-600C-9479-4B8208C5FD4A}"/>
              </a:ext>
            </a:extLst>
          </p:cNvPr>
          <p:cNvCxnSpPr>
            <a:cxnSpLocks/>
            <a:stCxn id="32" idx="4"/>
          </p:cNvCxnSpPr>
          <p:nvPr/>
        </p:nvCxnSpPr>
        <p:spPr>
          <a:xfrm flipH="1">
            <a:off x="2133272" y="4857176"/>
            <a:ext cx="769" cy="670015"/>
          </a:xfrm>
          <a:prstGeom prst="line">
            <a:avLst/>
          </a:prstGeom>
          <a:noFill/>
          <a:ln w="12700" cap="flat" cmpd="sng" algn="ctr">
            <a:solidFill>
              <a:srgbClr val="748189">
                <a:lumMod val="60000"/>
                <a:lumOff val="40000"/>
              </a:srgbClr>
            </a:solidFill>
            <a:prstDash val="sysDash"/>
            <a:miter lim="800000"/>
          </a:ln>
          <a:effectLst/>
        </p:spPr>
      </p:cxnSp>
      <p:sp>
        <p:nvSpPr>
          <p:cNvPr id="25" name="TextBox 24">
            <a:extLst>
              <a:ext uri="{FF2B5EF4-FFF2-40B4-BE49-F238E27FC236}">
                <a16:creationId xmlns:a16="http://schemas.microsoft.com/office/drawing/2014/main" id="{98F1D48A-26E8-C3E1-07D5-476EB277BC86}"/>
              </a:ext>
            </a:extLst>
          </p:cNvPr>
          <p:cNvSpPr txBox="1"/>
          <p:nvPr/>
        </p:nvSpPr>
        <p:spPr>
          <a:xfrm>
            <a:off x="9240335" y="5257883"/>
            <a:ext cx="2499785" cy="307777"/>
          </a:xfrm>
          <a:prstGeom prst="rect">
            <a:avLst/>
          </a:prstGeom>
          <a:noFill/>
        </p:spPr>
        <p:txBody>
          <a:bodyPr wrap="square" rtlCol="0">
            <a:spAutoFit/>
          </a:bodyPr>
          <a:lstStyle/>
          <a:p>
            <a:r>
              <a:rPr lang="en-US" sz="1400" spc="100">
                <a:solidFill>
                  <a:srgbClr val="274168"/>
                </a:solidFill>
                <a:latin typeface="Franklin Gothic Medium" panose="020B0603020102020204"/>
              </a:rPr>
              <a:t>SYMPTOM FREQUENCY</a:t>
            </a:r>
          </a:p>
        </p:txBody>
      </p:sp>
      <p:sp>
        <p:nvSpPr>
          <p:cNvPr id="26" name="TextBox 25">
            <a:extLst>
              <a:ext uri="{FF2B5EF4-FFF2-40B4-BE49-F238E27FC236}">
                <a16:creationId xmlns:a16="http://schemas.microsoft.com/office/drawing/2014/main" id="{FC0AF4EA-C0EB-874F-5397-33E95ACD492F}"/>
              </a:ext>
            </a:extLst>
          </p:cNvPr>
          <p:cNvSpPr txBox="1"/>
          <p:nvPr/>
        </p:nvSpPr>
        <p:spPr>
          <a:xfrm>
            <a:off x="9240335" y="5579509"/>
            <a:ext cx="2743770" cy="307777"/>
          </a:xfrm>
          <a:prstGeom prst="rect">
            <a:avLst/>
          </a:prstGeom>
          <a:noFill/>
        </p:spPr>
        <p:txBody>
          <a:bodyPr wrap="square" rtlCol="0">
            <a:spAutoFit/>
          </a:bodyPr>
          <a:lstStyle/>
          <a:p>
            <a:r>
              <a:rPr lang="en-US" sz="1400" spc="100">
                <a:solidFill>
                  <a:srgbClr val="274168"/>
                </a:solidFill>
                <a:latin typeface="Franklin Gothic Medium" panose="020B0603020102020204"/>
              </a:rPr>
              <a:t>MONITORING DURATION</a:t>
            </a:r>
          </a:p>
        </p:txBody>
      </p:sp>
      <p:grpSp>
        <p:nvGrpSpPr>
          <p:cNvPr id="27" name="Group 26">
            <a:extLst>
              <a:ext uri="{FF2B5EF4-FFF2-40B4-BE49-F238E27FC236}">
                <a16:creationId xmlns:a16="http://schemas.microsoft.com/office/drawing/2014/main" id="{3AF56EC0-A692-B7D1-A7A5-760174E80099}"/>
              </a:ext>
            </a:extLst>
          </p:cNvPr>
          <p:cNvGrpSpPr/>
          <p:nvPr/>
        </p:nvGrpSpPr>
        <p:grpSpPr>
          <a:xfrm>
            <a:off x="1209041" y="5486139"/>
            <a:ext cx="8013416" cy="246497"/>
            <a:chOff x="1317923" y="5486139"/>
            <a:chExt cx="5242619" cy="246497"/>
          </a:xfrm>
        </p:grpSpPr>
        <p:cxnSp>
          <p:nvCxnSpPr>
            <p:cNvPr id="28" name="Straight Arrow Connector 27">
              <a:extLst>
                <a:ext uri="{FF2B5EF4-FFF2-40B4-BE49-F238E27FC236}">
                  <a16:creationId xmlns:a16="http://schemas.microsoft.com/office/drawing/2014/main" id="{DAD8D130-D929-9B9A-1241-70013C394BDA}"/>
                </a:ext>
              </a:extLst>
            </p:cNvPr>
            <p:cNvCxnSpPr>
              <a:cxnSpLocks/>
            </p:cNvCxnSpPr>
            <p:nvPr/>
          </p:nvCxnSpPr>
          <p:spPr>
            <a:xfrm flipH="1">
              <a:off x="1325374" y="5486139"/>
              <a:ext cx="5227717" cy="0"/>
            </a:xfrm>
            <a:prstGeom prst="straightConnector1">
              <a:avLst/>
            </a:prstGeom>
            <a:noFill/>
            <a:ln w="101600" cap="flat" cmpd="sng" algn="ctr">
              <a:gradFill flip="none" rotWithShape="1">
                <a:gsLst>
                  <a:gs pos="0">
                    <a:srgbClr val="FFFFFF"/>
                  </a:gs>
                  <a:gs pos="71000">
                    <a:srgbClr val="3738C0">
                      <a:lumMod val="100000"/>
                    </a:srgbClr>
                  </a:gs>
                </a:gsLst>
                <a:lin ang="0" scaled="0"/>
                <a:tileRect/>
              </a:gradFill>
              <a:prstDash val="solid"/>
              <a:miter lim="800000"/>
              <a:tailEnd type="triangle" w="med" len="sm"/>
            </a:ln>
            <a:effectLst/>
          </p:spPr>
        </p:cxnSp>
        <p:cxnSp>
          <p:nvCxnSpPr>
            <p:cNvPr id="30" name="Straight Arrow Connector 29">
              <a:extLst>
                <a:ext uri="{FF2B5EF4-FFF2-40B4-BE49-F238E27FC236}">
                  <a16:creationId xmlns:a16="http://schemas.microsoft.com/office/drawing/2014/main" id="{B6EA72CA-786D-419B-D945-09D6961978D2}"/>
                </a:ext>
              </a:extLst>
            </p:cNvPr>
            <p:cNvCxnSpPr>
              <a:cxnSpLocks/>
            </p:cNvCxnSpPr>
            <p:nvPr/>
          </p:nvCxnSpPr>
          <p:spPr>
            <a:xfrm>
              <a:off x="1317923" y="5718306"/>
              <a:ext cx="5242619" cy="14330"/>
            </a:xfrm>
            <a:prstGeom prst="straightConnector1">
              <a:avLst/>
            </a:prstGeom>
            <a:noFill/>
            <a:ln w="101600" cap="flat" cmpd="sng" algn="ctr">
              <a:gradFill flip="none" rotWithShape="1">
                <a:gsLst>
                  <a:gs pos="0">
                    <a:srgbClr val="FFFFFF"/>
                  </a:gs>
                  <a:gs pos="71000">
                    <a:srgbClr val="274168"/>
                  </a:gs>
                </a:gsLst>
                <a:lin ang="0" scaled="0"/>
                <a:tileRect/>
              </a:gradFill>
              <a:prstDash val="solid"/>
              <a:miter lim="800000"/>
              <a:tailEnd type="triangle" w="med" len="sm"/>
            </a:ln>
            <a:effectLst/>
          </p:spPr>
        </p:cxnSp>
      </p:grpSp>
      <p:sp>
        <p:nvSpPr>
          <p:cNvPr id="31" name="TextBox 30">
            <a:extLst>
              <a:ext uri="{FF2B5EF4-FFF2-40B4-BE49-F238E27FC236}">
                <a16:creationId xmlns:a16="http://schemas.microsoft.com/office/drawing/2014/main" id="{D7C25CF6-55BF-2D32-B3C9-E924A8C232D7}"/>
              </a:ext>
            </a:extLst>
          </p:cNvPr>
          <p:cNvSpPr txBox="1"/>
          <p:nvPr/>
        </p:nvSpPr>
        <p:spPr>
          <a:xfrm>
            <a:off x="1521783" y="4179594"/>
            <a:ext cx="1316234" cy="477054"/>
          </a:xfrm>
          <a:prstGeom prst="rect">
            <a:avLst/>
          </a:prstGeom>
          <a:noFill/>
        </p:spPr>
        <p:txBody>
          <a:bodyPr wrap="square" lIns="91440" tIns="45720" rIns="9144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3738C0"/>
                </a:solidFill>
                <a:effectLst/>
                <a:uLnTx/>
                <a:uFillTx/>
                <a:latin typeface="Franklin Gothic Medium" panose="020B0603020102020204"/>
              </a:rPr>
              <a:t>Holter Monitor</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1100" b="0" i="0" u="none" strike="noStrike" kern="0" cap="none" spc="0" normalizeH="0" baseline="0" noProof="0">
              <a:ln>
                <a:noFill/>
              </a:ln>
              <a:solidFill>
                <a:srgbClr val="748189"/>
              </a:solidFill>
              <a:effectLst/>
              <a:uLnTx/>
              <a:uFillTx/>
              <a:latin typeface="Franklin Gothic Book" panose="020B0503020102020204"/>
            </a:endParaRPr>
          </a:p>
        </p:txBody>
      </p:sp>
      <p:sp>
        <p:nvSpPr>
          <p:cNvPr id="32" name="Oval 31">
            <a:extLst>
              <a:ext uri="{FF2B5EF4-FFF2-40B4-BE49-F238E27FC236}">
                <a16:creationId xmlns:a16="http://schemas.microsoft.com/office/drawing/2014/main" id="{5BC3CCD5-441D-61B2-C523-952701F2AE30}"/>
              </a:ext>
            </a:extLst>
          </p:cNvPr>
          <p:cNvSpPr>
            <a:spLocks noChangeAspect="1"/>
          </p:cNvSpPr>
          <p:nvPr/>
        </p:nvSpPr>
        <p:spPr>
          <a:xfrm>
            <a:off x="2042601" y="4674296"/>
            <a:ext cx="182880" cy="182880"/>
          </a:xfrm>
          <a:prstGeom prst="ellipse">
            <a:avLst/>
          </a:prstGeom>
          <a:solidFill>
            <a:srgbClr val="3738C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Franklin Gothic Book" panose="020B0503020102020204"/>
              <a:ea typeface="+mn-ea"/>
              <a:cs typeface="+mn-cs"/>
            </a:endParaRPr>
          </a:p>
        </p:txBody>
      </p:sp>
      <p:cxnSp>
        <p:nvCxnSpPr>
          <p:cNvPr id="33" name="Straight Arrow Connector 32">
            <a:extLst>
              <a:ext uri="{FF2B5EF4-FFF2-40B4-BE49-F238E27FC236}">
                <a16:creationId xmlns:a16="http://schemas.microsoft.com/office/drawing/2014/main" id="{6284935D-B969-9B9A-ED5C-C2F694D28B9A}"/>
              </a:ext>
            </a:extLst>
          </p:cNvPr>
          <p:cNvCxnSpPr>
            <a:cxnSpLocks/>
          </p:cNvCxnSpPr>
          <p:nvPr/>
        </p:nvCxnSpPr>
        <p:spPr>
          <a:xfrm flipV="1">
            <a:off x="999203" y="1238596"/>
            <a:ext cx="0" cy="4479710"/>
          </a:xfrm>
          <a:prstGeom prst="straightConnector1">
            <a:avLst/>
          </a:prstGeom>
          <a:noFill/>
          <a:ln w="101600" cap="flat" cmpd="sng" algn="ctr">
            <a:gradFill flip="none" rotWithShape="1">
              <a:gsLst>
                <a:gs pos="0">
                  <a:srgbClr val="FFFFFF"/>
                </a:gs>
                <a:gs pos="74000">
                  <a:srgbClr val="F3BACB">
                    <a:lumMod val="50000"/>
                  </a:srgbClr>
                </a:gs>
              </a:gsLst>
              <a:lin ang="5400000" scaled="0"/>
              <a:tileRect/>
            </a:gradFill>
            <a:prstDash val="solid"/>
            <a:miter lim="800000"/>
            <a:tailEnd type="triangle" w="med" len="sm"/>
          </a:ln>
          <a:effectLst/>
        </p:spPr>
      </p:cxnSp>
      <p:sp>
        <p:nvSpPr>
          <p:cNvPr id="35" name="Title 34">
            <a:extLst>
              <a:ext uri="{FF2B5EF4-FFF2-40B4-BE49-F238E27FC236}">
                <a16:creationId xmlns:a16="http://schemas.microsoft.com/office/drawing/2014/main" id="{FEE898B1-F1A6-06E1-2AE6-BB6B7919D871}"/>
              </a:ext>
            </a:extLst>
          </p:cNvPr>
          <p:cNvSpPr>
            <a:spLocks noGrp="1"/>
          </p:cNvSpPr>
          <p:nvPr>
            <p:ph type="title"/>
          </p:nvPr>
        </p:nvSpPr>
        <p:spPr/>
        <p:txBody>
          <a:bodyPr lIns="0" tIns="45720" rIns="91440" bIns="45720" anchor="t">
            <a:noAutofit/>
          </a:bodyPr>
          <a:lstStyle/>
          <a:p>
            <a:r>
              <a:rPr lang="en-US"/>
              <a:t>When to Consider a Holter</a:t>
            </a:r>
          </a:p>
        </p:txBody>
      </p:sp>
      <p:sp>
        <p:nvSpPr>
          <p:cNvPr id="36" name="TextBox 35">
            <a:extLst>
              <a:ext uri="{FF2B5EF4-FFF2-40B4-BE49-F238E27FC236}">
                <a16:creationId xmlns:a16="http://schemas.microsoft.com/office/drawing/2014/main" id="{CD54AF1C-D9BC-E2C0-3EF4-4E9993668B2B}"/>
              </a:ext>
            </a:extLst>
          </p:cNvPr>
          <p:cNvSpPr txBox="1"/>
          <p:nvPr/>
        </p:nvSpPr>
        <p:spPr>
          <a:xfrm>
            <a:off x="4935526" y="0"/>
            <a:ext cx="2062153" cy="369332"/>
          </a:xfrm>
          <a:prstGeom prst="rect">
            <a:avLst/>
          </a:prstGeom>
          <a:noFill/>
        </p:spPr>
        <p:txBody>
          <a:bodyPr wrap="square" lIns="0" tIns="182880" rtlCol="0">
            <a:spAutoFit/>
          </a:bodyPr>
          <a:lstStyle/>
          <a:p>
            <a:pPr algn="ctr"/>
            <a:r>
              <a:rPr lang="en-US" sz="900" spc="100">
                <a:solidFill>
                  <a:schemeClr val="accent6"/>
                </a:solidFill>
              </a:rPr>
              <a:t>HOLTER MONITORS</a:t>
            </a:r>
          </a:p>
        </p:txBody>
      </p:sp>
      <p:sp>
        <p:nvSpPr>
          <p:cNvPr id="46" name="Oval 45">
            <a:extLst>
              <a:ext uri="{FF2B5EF4-FFF2-40B4-BE49-F238E27FC236}">
                <a16:creationId xmlns:a16="http://schemas.microsoft.com/office/drawing/2014/main" id="{A49733D1-0EF7-B35B-974E-BFD766AC4C31}"/>
              </a:ext>
            </a:extLst>
          </p:cNvPr>
          <p:cNvSpPr/>
          <p:nvPr/>
        </p:nvSpPr>
        <p:spPr>
          <a:xfrm>
            <a:off x="5812433" y="2178314"/>
            <a:ext cx="1609531" cy="1609531"/>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descr="A diagram of a person&amp;#39;s body&#10;&#10;Description automatically generated">
            <a:extLst>
              <a:ext uri="{FF2B5EF4-FFF2-40B4-BE49-F238E27FC236}">
                <a16:creationId xmlns:a16="http://schemas.microsoft.com/office/drawing/2014/main" id="{B3376EEF-810D-3F8D-A3D8-2CF17C101625}"/>
              </a:ext>
            </a:extLst>
          </p:cNvPr>
          <p:cNvPicPr>
            <a:picLocks noChangeAspect="1"/>
          </p:cNvPicPr>
          <p:nvPr/>
        </p:nvPicPr>
        <p:blipFill>
          <a:blip r:embed="rId4"/>
          <a:stretch>
            <a:fillRect/>
          </a:stretch>
        </p:blipFill>
        <p:spPr>
          <a:xfrm>
            <a:off x="6080260" y="2443370"/>
            <a:ext cx="1096768" cy="1016750"/>
          </a:xfrm>
          <a:prstGeom prst="rect">
            <a:avLst/>
          </a:prstGeom>
          <a:ln>
            <a:noFill/>
          </a:ln>
        </p:spPr>
      </p:pic>
      <p:sp>
        <p:nvSpPr>
          <p:cNvPr id="2" name="TextBox 1">
            <a:extLst>
              <a:ext uri="{FF2B5EF4-FFF2-40B4-BE49-F238E27FC236}">
                <a16:creationId xmlns:a16="http://schemas.microsoft.com/office/drawing/2014/main" id="{AB6B7199-7277-E4B8-8F0F-F0509935AEE9}"/>
              </a:ext>
            </a:extLst>
          </p:cNvPr>
          <p:cNvSpPr txBox="1"/>
          <p:nvPr/>
        </p:nvSpPr>
        <p:spPr>
          <a:xfrm>
            <a:off x="7251364" y="1336183"/>
            <a:ext cx="4384404" cy="3853876"/>
          </a:xfrm>
          <a:prstGeom prst="rect">
            <a:avLst/>
          </a:prstGeom>
          <a:noFill/>
        </p:spPr>
        <p:txBody>
          <a:bodyPr wrap="square" lIns="91440" tIns="45720" rIns="91440" bIns="45720" rtlCol="0" anchor="t">
            <a:spAutoFit/>
          </a:bodyPr>
          <a:lstStyle/>
          <a:p>
            <a:pPr marR="0" lvl="1" fontAlgn="auto">
              <a:lnSpc>
                <a:spcPct val="110000"/>
              </a:lnSpc>
              <a:spcBef>
                <a:spcPts val="500"/>
              </a:spcBef>
              <a:spcAft>
                <a:spcPts val="0"/>
              </a:spcAft>
              <a:buClr>
                <a:srgbClr val="3738C0"/>
              </a:buClr>
              <a:buSzPct val="80000"/>
              <a:defRPr/>
            </a:pPr>
            <a:r>
              <a:rPr lang="en-US" sz="2000">
                <a:solidFill>
                  <a:schemeClr val="accent1"/>
                </a:solidFill>
                <a:latin typeface="+mj-lt"/>
              </a:rPr>
              <a:t>When symptoms are:</a:t>
            </a:r>
          </a:p>
          <a:p>
            <a:pPr marL="1085850" lvl="2" indent="-171450">
              <a:lnSpc>
                <a:spcPct val="110000"/>
              </a:lnSpc>
              <a:spcBef>
                <a:spcPts val="500"/>
              </a:spcBef>
              <a:buClr>
                <a:srgbClr val="3738C0"/>
              </a:buClr>
              <a:buSzPct val="80000"/>
              <a:buFont typeface="Arial" panose="020B0604020202020204" pitchFamily="34" charset="0"/>
              <a:buChar char="•"/>
              <a:defRPr/>
            </a:pPr>
            <a:r>
              <a:rPr lang="en-US"/>
              <a:t>Frequently occurring symptoms/</a:t>
            </a:r>
            <a:br>
              <a:rPr lang="en-US"/>
            </a:br>
            <a:r>
              <a:rPr lang="en-US"/>
              <a:t>arrhythmias (at least daily)</a:t>
            </a:r>
          </a:p>
          <a:p>
            <a:pPr marL="1085850" lvl="2" indent="-171450">
              <a:lnSpc>
                <a:spcPct val="110000"/>
              </a:lnSpc>
              <a:spcBef>
                <a:spcPts val="500"/>
              </a:spcBef>
              <a:buClr>
                <a:srgbClr val="3738C0"/>
              </a:buClr>
              <a:buSzPct val="80000"/>
              <a:buFont typeface="Arial" panose="020B0604020202020204" pitchFamily="34" charset="0"/>
              <a:buChar char="•"/>
              <a:defRPr/>
            </a:pPr>
            <a:r>
              <a:rPr lang="en-US"/>
              <a:t>Non urgent </a:t>
            </a:r>
          </a:p>
          <a:p>
            <a:pPr lvl="1">
              <a:lnSpc>
                <a:spcPct val="110000"/>
              </a:lnSpc>
              <a:spcBef>
                <a:spcPts val="500"/>
              </a:spcBef>
              <a:buClr>
                <a:srgbClr val="3738C0"/>
              </a:buClr>
              <a:buSzPct val="80000"/>
              <a:defRPr/>
            </a:pPr>
            <a:r>
              <a:rPr lang="en-US" sz="2000">
                <a:solidFill>
                  <a:schemeClr val="accent1"/>
                </a:solidFill>
                <a:latin typeface="+mj-lt"/>
              </a:rPr>
              <a:t>When patients: </a:t>
            </a:r>
          </a:p>
          <a:p>
            <a:pPr marL="1085850" lvl="2" indent="-171450">
              <a:lnSpc>
                <a:spcPct val="110000"/>
              </a:lnSpc>
              <a:spcBef>
                <a:spcPts val="500"/>
              </a:spcBef>
              <a:buClr>
                <a:srgbClr val="3738C0"/>
              </a:buClr>
              <a:buSzPct val="80000"/>
              <a:buFont typeface="Arial" panose="020B0604020202020204" pitchFamily="34" charset="0"/>
              <a:buChar char="•"/>
              <a:defRPr/>
            </a:pPr>
            <a:r>
              <a:rPr lang="en-US"/>
              <a:t>Are compliant </a:t>
            </a:r>
          </a:p>
          <a:p>
            <a:pPr marL="1085850" lvl="2" indent="-171450">
              <a:lnSpc>
                <a:spcPct val="110000"/>
              </a:lnSpc>
              <a:spcBef>
                <a:spcPts val="500"/>
              </a:spcBef>
              <a:buClr>
                <a:srgbClr val="3738C0"/>
              </a:buClr>
              <a:buSzPct val="80000"/>
              <a:buFont typeface="Arial" panose="020B0604020202020204" pitchFamily="34" charset="0"/>
              <a:buChar char="•"/>
              <a:defRPr/>
            </a:pPr>
            <a:r>
              <a:rPr lang="en-US"/>
              <a:t>Are capable of replacing leads </a:t>
            </a:r>
          </a:p>
          <a:p>
            <a:pPr marL="1085850" lvl="2" indent="-171450">
              <a:lnSpc>
                <a:spcPct val="110000"/>
              </a:lnSpc>
              <a:spcBef>
                <a:spcPts val="500"/>
              </a:spcBef>
              <a:buClr>
                <a:srgbClr val="3738C0"/>
              </a:buClr>
              <a:buSzPct val="80000"/>
              <a:buFont typeface="Arial" panose="020B0604020202020204" pitchFamily="34" charset="0"/>
              <a:buChar char="•"/>
              <a:defRPr/>
            </a:pPr>
            <a:r>
              <a:rPr lang="en-US"/>
              <a:t>Need brief monitoring for clinical decision making</a:t>
            </a:r>
          </a:p>
          <a:p>
            <a:pPr marL="1543050" lvl="3" indent="-171450">
              <a:lnSpc>
                <a:spcPct val="110000"/>
              </a:lnSpc>
              <a:spcBef>
                <a:spcPts val="500"/>
              </a:spcBef>
              <a:buClr>
                <a:srgbClr val="3738C0"/>
              </a:buClr>
              <a:buSzPct val="80000"/>
              <a:buFont typeface="Arial" panose="020B0604020202020204" pitchFamily="34" charset="0"/>
              <a:buChar char="•"/>
              <a:defRPr/>
            </a:pPr>
            <a:endParaRPr lang="en-US" b="0" i="0" u="none" strike="noStrike" kern="1200" cap="none" spc="0" normalizeH="0" baseline="0" noProof="0">
              <a:ln>
                <a:noFill/>
              </a:ln>
              <a:solidFill>
                <a:srgbClr val="274168"/>
              </a:solidFill>
              <a:effectLst/>
              <a:uLnTx/>
              <a:uFillTx/>
            </a:endParaRPr>
          </a:p>
          <a:p>
            <a:pPr marL="708660" indent="-342900">
              <a:lnSpc>
                <a:spcPts val="1200"/>
              </a:lnSpc>
              <a:buFont typeface="Arial" panose="020B0604020202020204" pitchFamily="34" charset="0"/>
              <a:buChar char="•"/>
              <a:defRPr/>
            </a:pPr>
            <a:endParaRPr lang="en-US" sz="2800">
              <a:solidFill>
                <a:schemeClr val="accent6">
                  <a:lumMod val="50000"/>
                </a:schemeClr>
              </a:solidFill>
            </a:endParaRPr>
          </a:p>
        </p:txBody>
      </p:sp>
      <p:sp>
        <p:nvSpPr>
          <p:cNvPr id="10" name="TextBox 9">
            <a:extLst>
              <a:ext uri="{FF2B5EF4-FFF2-40B4-BE49-F238E27FC236}">
                <a16:creationId xmlns:a16="http://schemas.microsoft.com/office/drawing/2014/main" id="{82AEAED5-0721-0907-1932-51768EA2EC62}"/>
              </a:ext>
            </a:extLst>
          </p:cNvPr>
          <p:cNvSpPr txBox="1"/>
          <p:nvPr/>
        </p:nvSpPr>
        <p:spPr>
          <a:xfrm rot="16200000">
            <a:off x="-77171" y="2120687"/>
            <a:ext cx="1703407" cy="307777"/>
          </a:xfrm>
          <a:prstGeom prst="rect">
            <a:avLst/>
          </a:prstGeom>
          <a:noFill/>
        </p:spPr>
        <p:txBody>
          <a:bodyPr wrap="square" lIns="91440" tIns="45720" rIns="91440" bIns="45720" rtlCol="0" anchor="t">
            <a:spAutoFit/>
          </a:bodyPr>
          <a:lstStyle/>
          <a:p>
            <a:pPr algn="r"/>
            <a:r>
              <a:rPr lang="en-US" sz="1400" spc="100">
                <a:latin typeface="+mj-lt"/>
              </a:rPr>
              <a:t>DATA URGENCY</a:t>
            </a:r>
          </a:p>
        </p:txBody>
      </p:sp>
      <p:sp>
        <p:nvSpPr>
          <p:cNvPr id="5" name="Text Placeholder 16">
            <a:extLst>
              <a:ext uri="{FF2B5EF4-FFF2-40B4-BE49-F238E27FC236}">
                <a16:creationId xmlns:a16="http://schemas.microsoft.com/office/drawing/2014/main" id="{F543C974-08AE-5CC8-2D22-EE3EE48C696A}"/>
              </a:ext>
            </a:extLst>
          </p:cNvPr>
          <p:cNvSpPr txBox="1">
            <a:spLocks/>
          </p:cNvSpPr>
          <p:nvPr/>
        </p:nvSpPr>
        <p:spPr>
          <a:xfrm>
            <a:off x="927534" y="6143265"/>
            <a:ext cx="9969774" cy="144271"/>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kern="1200" spc="0" baseline="0">
                <a:solidFill>
                  <a:schemeClr val="accent6"/>
                </a:solidFill>
                <a:latin typeface="+mn-lt"/>
                <a:ea typeface="+mn-ea"/>
                <a:cs typeface="Calibri"/>
              </a:defRPr>
            </a:lvl1pPr>
            <a:lvl2pPr marL="509412" indent="0" algn="l" defTabSz="914400" rtl="0" eaLnBrk="1" latinLnBrk="0" hangingPunct="1">
              <a:lnSpc>
                <a:spcPct val="90000"/>
              </a:lnSpc>
              <a:spcBef>
                <a:spcPts val="500"/>
              </a:spcBef>
              <a:buClr>
                <a:schemeClr val="accent1"/>
              </a:buClr>
              <a:buSzPct val="80000"/>
              <a:buFont typeface="Arial" panose="020B0604020202020204" pitchFamily="34" charset="0"/>
              <a:buNone/>
              <a:tabLst/>
              <a:defRPr sz="2000" kern="1200">
                <a:solidFill>
                  <a:schemeClr val="tx1">
                    <a:tint val="75000"/>
                  </a:schemeClr>
                </a:solidFill>
                <a:latin typeface="+mn-lt"/>
                <a:ea typeface="+mn-ea"/>
                <a:cs typeface="+mn-cs"/>
              </a:defRPr>
            </a:lvl2pPr>
            <a:lvl3pPr marL="1018824" indent="0" algn="l" defTabSz="914400" rtl="0" eaLnBrk="1" latinLnBrk="0" hangingPunct="1">
              <a:lnSpc>
                <a:spcPct val="90000"/>
              </a:lnSpc>
              <a:spcBef>
                <a:spcPts val="500"/>
              </a:spcBef>
              <a:buFont typeface="System Font Regular"/>
              <a:buNone/>
              <a:tabLst/>
              <a:defRPr sz="1800" kern="1200">
                <a:solidFill>
                  <a:schemeClr val="tx1">
                    <a:tint val="75000"/>
                  </a:schemeClr>
                </a:solidFill>
                <a:latin typeface="+mn-lt"/>
                <a:ea typeface="+mn-ea"/>
                <a:cs typeface="+mn-cs"/>
              </a:defRPr>
            </a:lvl3pPr>
            <a:lvl4pPr marL="1528237" indent="0" algn="l" defTabSz="914400" rtl="0" eaLnBrk="1" latinLnBrk="0" hangingPunct="1">
              <a:lnSpc>
                <a:spcPct val="90000"/>
              </a:lnSpc>
              <a:spcBef>
                <a:spcPts val="500"/>
              </a:spcBef>
              <a:buSzPct val="80000"/>
              <a:buFont typeface="Courier New" panose="02070309020205020404" pitchFamily="49" charset="0"/>
              <a:buNone/>
              <a:tabLst/>
              <a:defRPr sz="1600" kern="1200">
                <a:solidFill>
                  <a:schemeClr val="tx1">
                    <a:tint val="75000"/>
                  </a:schemeClr>
                </a:solidFill>
                <a:latin typeface="+mn-lt"/>
                <a:ea typeface="+mn-ea"/>
                <a:cs typeface="+mn-cs"/>
              </a:defRPr>
            </a:lvl4pPr>
            <a:lvl5pPr marL="2037649" indent="0" algn="l" defTabSz="914400" rtl="0" eaLnBrk="1" latinLnBrk="0" hangingPunct="1">
              <a:lnSpc>
                <a:spcPct val="90000"/>
              </a:lnSpc>
              <a:spcBef>
                <a:spcPts val="500"/>
              </a:spcBef>
              <a:buSzPct val="75000"/>
              <a:buFont typeface="System Font Regular"/>
              <a:buNone/>
              <a:tabLst/>
              <a:defRPr sz="1600" kern="1200">
                <a:solidFill>
                  <a:schemeClr val="tx1">
                    <a:tint val="75000"/>
                  </a:schemeClr>
                </a:solidFill>
                <a:latin typeface="+mn-lt"/>
                <a:ea typeface="+mn-ea"/>
                <a:cs typeface="+mn-cs"/>
              </a:defRPr>
            </a:lvl5pPr>
            <a:lvl6pPr marL="254706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09220">
              <a:buNone/>
            </a:pPr>
            <a:r>
              <a:rPr lang="en-US" sz="1000" b="1">
                <a:solidFill>
                  <a:schemeClr val="accent5"/>
                </a:solidFill>
                <a:latin typeface="Franklin Gothic Book"/>
                <a:cs typeface="Times New Roman"/>
              </a:rPr>
              <a:t>Disclaimer: </a:t>
            </a:r>
            <a:r>
              <a:rPr lang="en-US" sz="1000">
                <a:solidFill>
                  <a:schemeClr val="accent5"/>
                </a:solidFill>
                <a:latin typeface="Franklin Gothic Book"/>
                <a:cs typeface="Times New Roman"/>
              </a:rPr>
              <a:t>Ambulatory monitoring devices are intended for use in routine, non-acute settings and are not designed for high-risk patients or those requiring continuous, intensive care.</a:t>
            </a:r>
          </a:p>
        </p:txBody>
      </p:sp>
    </p:spTree>
    <p:custDataLst>
      <p:tags r:id="rId1"/>
    </p:custDataLst>
    <p:extLst>
      <p:ext uri="{BB962C8B-B14F-4D97-AF65-F5344CB8AC3E}">
        <p14:creationId xmlns:p14="http://schemas.microsoft.com/office/powerpoint/2010/main" val="1605650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7F844-2DFC-234F-B7A4-21A05A1039F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BEA35A7-6507-3DA4-45A2-2D5033C8A114}"/>
              </a:ext>
            </a:extLst>
          </p:cNvPr>
          <p:cNvSpPr/>
          <p:nvPr/>
        </p:nvSpPr>
        <p:spPr>
          <a:xfrm>
            <a:off x="999203" y="1278052"/>
            <a:ext cx="10583032" cy="166419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0A1BE93-E9A6-291D-263C-AD853E931FB7}"/>
              </a:ext>
            </a:extLst>
          </p:cNvPr>
          <p:cNvSpPr txBox="1"/>
          <p:nvPr/>
        </p:nvSpPr>
        <p:spPr>
          <a:xfrm>
            <a:off x="3202084" y="3821377"/>
            <a:ext cx="1594783" cy="477054"/>
          </a:xfrm>
          <a:prstGeom prst="rect">
            <a:avLst/>
          </a:prstGeom>
          <a:noFill/>
        </p:spPr>
        <p:txBody>
          <a:bodyPr wrap="square" lIns="91440" tIns="45720" rIns="91440" bIns="45720" rtlCol="0" anchor="t">
            <a:spAutoFit/>
          </a:bodyPr>
          <a:lstStyle/>
          <a:p>
            <a:pPr algn="ctr"/>
            <a:r>
              <a:rPr lang="en-US" sz="1400">
                <a:solidFill>
                  <a:schemeClr val="accent6">
                    <a:lumMod val="60000"/>
                    <a:lumOff val="40000"/>
                  </a:schemeClr>
                </a:solidFill>
                <a:latin typeface="+mj-lt"/>
              </a:rPr>
              <a:t>Event Recorder</a:t>
            </a:r>
          </a:p>
          <a:p>
            <a:pPr algn="ctr"/>
            <a:endParaRPr lang="en-US" sz="1100">
              <a:solidFill>
                <a:schemeClr val="accent6">
                  <a:lumMod val="60000"/>
                  <a:lumOff val="40000"/>
                </a:schemeClr>
              </a:solidFill>
            </a:endParaRPr>
          </a:p>
        </p:txBody>
      </p:sp>
      <p:sp>
        <p:nvSpPr>
          <p:cNvPr id="20" name="TextBox 19">
            <a:extLst>
              <a:ext uri="{FF2B5EF4-FFF2-40B4-BE49-F238E27FC236}">
                <a16:creationId xmlns:a16="http://schemas.microsoft.com/office/drawing/2014/main" id="{5133E626-60A8-A11F-5D06-DA892E2A69F3}"/>
              </a:ext>
            </a:extLst>
          </p:cNvPr>
          <p:cNvSpPr txBox="1"/>
          <p:nvPr/>
        </p:nvSpPr>
        <p:spPr>
          <a:xfrm>
            <a:off x="5175270" y="3032568"/>
            <a:ext cx="2230898" cy="692497"/>
          </a:xfrm>
          <a:prstGeom prst="rect">
            <a:avLst/>
          </a:prstGeom>
          <a:noFill/>
        </p:spPr>
        <p:txBody>
          <a:bodyPr wrap="square" lIns="91440" tIns="45720" rIns="91440" bIns="45720" rtlCol="0" anchor="t">
            <a:spAutoFit/>
          </a:bodyPr>
          <a:lstStyle/>
          <a:p>
            <a:pPr algn="ctr"/>
            <a:r>
              <a:rPr lang="en-US" sz="1400">
                <a:solidFill>
                  <a:schemeClr val="accent6">
                    <a:lumMod val="60000"/>
                    <a:lumOff val="40000"/>
                  </a:schemeClr>
                </a:solidFill>
                <a:latin typeface="+mj-lt"/>
              </a:rPr>
              <a:t>Long-Term Continuous</a:t>
            </a:r>
            <a:br>
              <a:rPr lang="en-US" sz="1400">
                <a:latin typeface="+mj-lt"/>
              </a:rPr>
            </a:br>
            <a:r>
              <a:rPr lang="en-US" sz="1400">
                <a:solidFill>
                  <a:schemeClr val="accent6">
                    <a:lumMod val="60000"/>
                    <a:lumOff val="40000"/>
                  </a:schemeClr>
                </a:solidFill>
                <a:latin typeface="+mj-lt"/>
              </a:rPr>
              <a:t>Monitor</a:t>
            </a:r>
          </a:p>
          <a:p>
            <a:pPr algn="ctr"/>
            <a:endParaRPr lang="en-US" sz="1100">
              <a:solidFill>
                <a:schemeClr val="accent6">
                  <a:lumMod val="60000"/>
                  <a:lumOff val="40000"/>
                </a:schemeClr>
              </a:solidFill>
            </a:endParaRPr>
          </a:p>
        </p:txBody>
      </p:sp>
      <p:sp>
        <p:nvSpPr>
          <p:cNvPr id="26" name="TextBox 25">
            <a:extLst>
              <a:ext uri="{FF2B5EF4-FFF2-40B4-BE49-F238E27FC236}">
                <a16:creationId xmlns:a16="http://schemas.microsoft.com/office/drawing/2014/main" id="{5DD5AA10-25E9-39C6-1B27-B88A21E72CE8}"/>
              </a:ext>
            </a:extLst>
          </p:cNvPr>
          <p:cNvSpPr txBox="1"/>
          <p:nvPr/>
        </p:nvSpPr>
        <p:spPr>
          <a:xfrm>
            <a:off x="7923791" y="4185360"/>
            <a:ext cx="1335164" cy="477054"/>
          </a:xfrm>
          <a:prstGeom prst="rect">
            <a:avLst/>
          </a:prstGeom>
          <a:noFill/>
        </p:spPr>
        <p:txBody>
          <a:bodyPr wrap="square" lIns="91440" tIns="45720" rIns="91440" bIns="45720" rtlCol="0" anchor="t">
            <a:spAutoFit/>
          </a:bodyPr>
          <a:lstStyle/>
          <a:p>
            <a:pPr algn="ctr"/>
            <a:r>
              <a:rPr lang="en-US" sz="1400">
                <a:solidFill>
                  <a:schemeClr val="accent6">
                    <a:lumMod val="60000"/>
                    <a:lumOff val="40000"/>
                  </a:schemeClr>
                </a:solidFill>
                <a:latin typeface="+mj-lt"/>
              </a:rPr>
              <a:t>Wearables</a:t>
            </a:r>
          </a:p>
          <a:p>
            <a:pPr algn="ctr"/>
            <a:endParaRPr lang="en-US" sz="1100">
              <a:solidFill>
                <a:schemeClr val="accent6">
                  <a:lumMod val="60000"/>
                  <a:lumOff val="40000"/>
                </a:schemeClr>
              </a:solidFill>
            </a:endParaRPr>
          </a:p>
        </p:txBody>
      </p:sp>
      <p:cxnSp>
        <p:nvCxnSpPr>
          <p:cNvPr id="27" name="Straight Connector 26">
            <a:extLst>
              <a:ext uri="{FF2B5EF4-FFF2-40B4-BE49-F238E27FC236}">
                <a16:creationId xmlns:a16="http://schemas.microsoft.com/office/drawing/2014/main" id="{8A42DF59-4E7F-B1BC-9CB8-10036E7E05D4}"/>
              </a:ext>
            </a:extLst>
          </p:cNvPr>
          <p:cNvCxnSpPr>
            <a:cxnSpLocks/>
            <a:endCxn id="7" idx="2"/>
          </p:cNvCxnSpPr>
          <p:nvPr/>
        </p:nvCxnSpPr>
        <p:spPr>
          <a:xfrm>
            <a:off x="1006996" y="2242365"/>
            <a:ext cx="1513534" cy="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E4CA962-7725-095B-C6B0-E35DD47EE35B}"/>
              </a:ext>
            </a:extLst>
          </p:cNvPr>
          <p:cNvCxnSpPr>
            <a:cxnSpLocks/>
            <a:endCxn id="18" idx="2"/>
          </p:cNvCxnSpPr>
          <p:nvPr/>
        </p:nvCxnSpPr>
        <p:spPr>
          <a:xfrm>
            <a:off x="1055765" y="4185882"/>
            <a:ext cx="2853504" cy="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30CC8F5-8912-5437-CAD7-5307D55965F7}"/>
              </a:ext>
            </a:extLst>
          </p:cNvPr>
          <p:cNvCxnSpPr>
            <a:cxnSpLocks/>
            <a:endCxn id="43" idx="2"/>
          </p:cNvCxnSpPr>
          <p:nvPr/>
        </p:nvCxnSpPr>
        <p:spPr>
          <a:xfrm>
            <a:off x="1006996" y="2788612"/>
            <a:ext cx="6898220" cy="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A45F903-0671-EE1F-F488-6BFBBBFE9ADF}"/>
              </a:ext>
            </a:extLst>
          </p:cNvPr>
          <p:cNvCxnSpPr>
            <a:cxnSpLocks/>
            <a:endCxn id="25" idx="2"/>
          </p:cNvCxnSpPr>
          <p:nvPr/>
        </p:nvCxnSpPr>
        <p:spPr>
          <a:xfrm>
            <a:off x="1006996" y="3189475"/>
            <a:ext cx="4185594" cy="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FD7B741-C084-6A3C-B23C-B8C057AD09D2}"/>
              </a:ext>
            </a:extLst>
          </p:cNvPr>
          <p:cNvCxnSpPr>
            <a:cxnSpLocks/>
            <a:endCxn id="54" idx="2"/>
          </p:cNvCxnSpPr>
          <p:nvPr/>
        </p:nvCxnSpPr>
        <p:spPr>
          <a:xfrm>
            <a:off x="1006996" y="4765736"/>
            <a:ext cx="1035605" cy="0"/>
          </a:xfrm>
          <a:prstGeom prst="line">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FDAA596-3488-F42F-AEE5-8349280E32A7}"/>
              </a:ext>
            </a:extLst>
          </p:cNvPr>
          <p:cNvCxnSpPr>
            <a:cxnSpLocks/>
            <a:stCxn id="7" idx="4"/>
          </p:cNvCxnSpPr>
          <p:nvPr/>
        </p:nvCxnSpPr>
        <p:spPr>
          <a:xfrm>
            <a:off x="2611970" y="2333805"/>
            <a:ext cx="0" cy="3098165"/>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0E2CDC0-85AC-3CAB-99FD-8CCE275035D8}"/>
              </a:ext>
            </a:extLst>
          </p:cNvPr>
          <p:cNvCxnSpPr>
            <a:cxnSpLocks/>
            <a:stCxn id="54" idx="4"/>
          </p:cNvCxnSpPr>
          <p:nvPr/>
        </p:nvCxnSpPr>
        <p:spPr>
          <a:xfrm flipH="1">
            <a:off x="2133272" y="4857176"/>
            <a:ext cx="769" cy="670015"/>
          </a:xfrm>
          <a:prstGeom prst="line">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544982B-3A18-A591-67B3-453E5096AC91}"/>
              </a:ext>
            </a:extLst>
          </p:cNvPr>
          <p:cNvCxnSpPr>
            <a:cxnSpLocks/>
            <a:stCxn id="18" idx="4"/>
          </p:cNvCxnSpPr>
          <p:nvPr/>
        </p:nvCxnSpPr>
        <p:spPr>
          <a:xfrm>
            <a:off x="4000709" y="4277322"/>
            <a:ext cx="3893" cy="127815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8A1B65E-7E75-2AC6-0E97-B908CE68A512}"/>
              </a:ext>
            </a:extLst>
          </p:cNvPr>
          <p:cNvCxnSpPr>
            <a:cxnSpLocks/>
            <a:stCxn id="25" idx="4"/>
          </p:cNvCxnSpPr>
          <p:nvPr/>
        </p:nvCxnSpPr>
        <p:spPr>
          <a:xfrm>
            <a:off x="5284030" y="3280915"/>
            <a:ext cx="9753" cy="2204637"/>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A709B86-19D1-3E9A-4DF6-51FB821DE833}"/>
              </a:ext>
            </a:extLst>
          </p:cNvPr>
          <p:cNvSpPr txBox="1"/>
          <p:nvPr/>
        </p:nvSpPr>
        <p:spPr>
          <a:xfrm>
            <a:off x="1356248" y="1431284"/>
            <a:ext cx="2575460" cy="692497"/>
          </a:xfrm>
          <a:prstGeom prst="rect">
            <a:avLst/>
          </a:prstGeom>
          <a:noFill/>
        </p:spPr>
        <p:txBody>
          <a:bodyPr wrap="square" lIns="91440" tIns="45720" rIns="91440" bIns="45720" rtlCol="0" anchor="t">
            <a:spAutoFit/>
          </a:bodyPr>
          <a:lstStyle/>
          <a:p>
            <a:pPr algn="ctr"/>
            <a:r>
              <a:rPr lang="en-US" sz="1400">
                <a:solidFill>
                  <a:schemeClr val="accent6">
                    <a:lumMod val="60000"/>
                    <a:lumOff val="40000"/>
                  </a:schemeClr>
                </a:solidFill>
                <a:latin typeface="+mj-lt"/>
              </a:rPr>
              <a:t>Mobile Cardiac</a:t>
            </a:r>
            <a:br>
              <a:rPr lang="en-US" sz="1400">
                <a:latin typeface="+mj-lt"/>
              </a:rPr>
            </a:br>
            <a:r>
              <a:rPr lang="en-US" sz="1400">
                <a:solidFill>
                  <a:schemeClr val="accent6">
                    <a:lumMod val="60000"/>
                    <a:lumOff val="40000"/>
                  </a:schemeClr>
                </a:solidFill>
                <a:latin typeface="+mj-lt"/>
              </a:rPr>
              <a:t>Telemetry</a:t>
            </a:r>
          </a:p>
          <a:p>
            <a:pPr algn="ctr"/>
            <a:endParaRPr lang="en-US" sz="1100">
              <a:solidFill>
                <a:schemeClr val="accent6">
                  <a:lumMod val="60000"/>
                  <a:lumOff val="40000"/>
                </a:schemeClr>
              </a:solidFill>
            </a:endParaRPr>
          </a:p>
        </p:txBody>
      </p:sp>
      <p:cxnSp>
        <p:nvCxnSpPr>
          <p:cNvPr id="59" name="Straight Connector 58">
            <a:extLst>
              <a:ext uri="{FF2B5EF4-FFF2-40B4-BE49-F238E27FC236}">
                <a16:creationId xmlns:a16="http://schemas.microsoft.com/office/drawing/2014/main" id="{60F046BD-0C23-7202-FEAC-37E01225E565}"/>
              </a:ext>
            </a:extLst>
          </p:cNvPr>
          <p:cNvCxnSpPr>
            <a:cxnSpLocks/>
            <a:stCxn id="43" idx="4"/>
          </p:cNvCxnSpPr>
          <p:nvPr/>
        </p:nvCxnSpPr>
        <p:spPr>
          <a:xfrm>
            <a:off x="7996656" y="2880052"/>
            <a:ext cx="0" cy="2643836"/>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9B10CBC6-9758-2697-67F7-0AA2EC5B0216}"/>
              </a:ext>
            </a:extLst>
          </p:cNvPr>
          <p:cNvSpPr txBox="1"/>
          <p:nvPr/>
        </p:nvSpPr>
        <p:spPr>
          <a:xfrm>
            <a:off x="9240335" y="5257883"/>
            <a:ext cx="2499785" cy="307777"/>
          </a:xfrm>
          <a:prstGeom prst="rect">
            <a:avLst/>
          </a:prstGeom>
          <a:noFill/>
        </p:spPr>
        <p:txBody>
          <a:bodyPr wrap="square" rtlCol="0">
            <a:spAutoFit/>
          </a:bodyPr>
          <a:lstStyle/>
          <a:p>
            <a:r>
              <a:rPr lang="en-US" sz="1400" spc="100">
                <a:latin typeface="+mj-lt"/>
              </a:rPr>
              <a:t>SYMPTOM FREQUENCY</a:t>
            </a:r>
          </a:p>
        </p:txBody>
      </p:sp>
      <p:sp>
        <p:nvSpPr>
          <p:cNvPr id="73" name="TextBox 72">
            <a:extLst>
              <a:ext uri="{FF2B5EF4-FFF2-40B4-BE49-F238E27FC236}">
                <a16:creationId xmlns:a16="http://schemas.microsoft.com/office/drawing/2014/main" id="{E7D58C86-CB24-703A-C18B-D1A5089E8753}"/>
              </a:ext>
            </a:extLst>
          </p:cNvPr>
          <p:cNvSpPr txBox="1"/>
          <p:nvPr/>
        </p:nvSpPr>
        <p:spPr>
          <a:xfrm>
            <a:off x="9240335" y="5579509"/>
            <a:ext cx="2743770" cy="307777"/>
          </a:xfrm>
          <a:prstGeom prst="rect">
            <a:avLst/>
          </a:prstGeom>
          <a:noFill/>
        </p:spPr>
        <p:txBody>
          <a:bodyPr wrap="square" rtlCol="0">
            <a:spAutoFit/>
          </a:bodyPr>
          <a:lstStyle/>
          <a:p>
            <a:r>
              <a:rPr lang="en-US" sz="1400" spc="100">
                <a:latin typeface="+mj-lt"/>
              </a:rPr>
              <a:t>MONITORING DURATION</a:t>
            </a:r>
          </a:p>
        </p:txBody>
      </p:sp>
      <p:grpSp>
        <p:nvGrpSpPr>
          <p:cNvPr id="34" name="Group 33">
            <a:extLst>
              <a:ext uri="{FF2B5EF4-FFF2-40B4-BE49-F238E27FC236}">
                <a16:creationId xmlns:a16="http://schemas.microsoft.com/office/drawing/2014/main" id="{2C235297-C105-FB9D-3C30-45520B576F05}"/>
              </a:ext>
            </a:extLst>
          </p:cNvPr>
          <p:cNvGrpSpPr/>
          <p:nvPr/>
        </p:nvGrpSpPr>
        <p:grpSpPr>
          <a:xfrm>
            <a:off x="1209041" y="5486139"/>
            <a:ext cx="8013416" cy="246497"/>
            <a:chOff x="1317923" y="5486139"/>
            <a:chExt cx="5242619" cy="246497"/>
          </a:xfrm>
        </p:grpSpPr>
        <p:cxnSp>
          <p:nvCxnSpPr>
            <p:cNvPr id="36" name="Straight Arrow Connector 35">
              <a:extLst>
                <a:ext uri="{FF2B5EF4-FFF2-40B4-BE49-F238E27FC236}">
                  <a16:creationId xmlns:a16="http://schemas.microsoft.com/office/drawing/2014/main" id="{B456BECC-A22B-1B4B-5A5B-FC04887D2236}"/>
                </a:ext>
              </a:extLst>
            </p:cNvPr>
            <p:cNvCxnSpPr>
              <a:cxnSpLocks/>
            </p:cNvCxnSpPr>
            <p:nvPr/>
          </p:nvCxnSpPr>
          <p:spPr>
            <a:xfrm flipH="1">
              <a:off x="1325374" y="5486139"/>
              <a:ext cx="5227717" cy="0"/>
            </a:xfrm>
            <a:prstGeom prst="straightConnector1">
              <a:avLst/>
            </a:prstGeom>
            <a:ln w="101600">
              <a:gradFill flip="none" rotWithShape="1">
                <a:gsLst>
                  <a:gs pos="0">
                    <a:schemeClr val="bg1"/>
                  </a:gs>
                  <a:gs pos="71000">
                    <a:schemeClr val="accent1">
                      <a:lumMod val="100000"/>
                    </a:schemeClr>
                  </a:gs>
                </a:gsLst>
                <a:lin ang="0" scaled="0"/>
                <a:tileRect/>
              </a:gradFill>
              <a:tailEnd type="triangle" w="med" len="sm"/>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C29E046-28B3-D9BD-8DF4-05C4B55AA90B}"/>
                </a:ext>
              </a:extLst>
            </p:cNvPr>
            <p:cNvCxnSpPr>
              <a:cxnSpLocks/>
            </p:cNvCxnSpPr>
            <p:nvPr/>
          </p:nvCxnSpPr>
          <p:spPr>
            <a:xfrm>
              <a:off x="1317923" y="5718306"/>
              <a:ext cx="5242619" cy="14330"/>
            </a:xfrm>
            <a:prstGeom prst="straightConnector1">
              <a:avLst/>
            </a:prstGeom>
            <a:ln w="101600">
              <a:gradFill flip="none" rotWithShape="1">
                <a:gsLst>
                  <a:gs pos="0">
                    <a:schemeClr val="bg1"/>
                  </a:gs>
                  <a:gs pos="71000">
                    <a:schemeClr val="tx1"/>
                  </a:gs>
                </a:gsLst>
                <a:lin ang="0" scaled="0"/>
                <a:tileRect/>
              </a:gradFill>
              <a:tailEnd type="triangle" w="med" len="sm"/>
            </a:ln>
          </p:spPr>
          <p:style>
            <a:lnRef idx="1">
              <a:schemeClr val="accent1"/>
            </a:lnRef>
            <a:fillRef idx="0">
              <a:schemeClr val="accent1"/>
            </a:fillRef>
            <a:effectRef idx="0">
              <a:schemeClr val="accent1"/>
            </a:effectRef>
            <a:fontRef idx="minor">
              <a:schemeClr val="tx1"/>
            </a:fontRef>
          </p:style>
        </p:cxnSp>
      </p:grpSp>
      <p:sp>
        <p:nvSpPr>
          <p:cNvPr id="7" name="Oval 6">
            <a:extLst>
              <a:ext uri="{FF2B5EF4-FFF2-40B4-BE49-F238E27FC236}">
                <a16:creationId xmlns:a16="http://schemas.microsoft.com/office/drawing/2014/main" id="{1CBBAE5B-2B0C-3F44-A201-A8697B7C5AA5}"/>
              </a:ext>
            </a:extLst>
          </p:cNvPr>
          <p:cNvSpPr>
            <a:spLocks noChangeAspect="1"/>
          </p:cNvSpPr>
          <p:nvPr/>
        </p:nvSpPr>
        <p:spPr>
          <a:xfrm>
            <a:off x="2520530" y="2150925"/>
            <a:ext cx="182880" cy="18288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2CA7570-8B0D-3336-0E0F-57B28E578AB1}"/>
              </a:ext>
            </a:extLst>
          </p:cNvPr>
          <p:cNvSpPr>
            <a:spLocks noChangeAspect="1"/>
          </p:cNvSpPr>
          <p:nvPr/>
        </p:nvSpPr>
        <p:spPr>
          <a:xfrm>
            <a:off x="3909269" y="4094442"/>
            <a:ext cx="182880" cy="18288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F905A39-21E1-45D4-08CB-7C8C2CDB0779}"/>
              </a:ext>
            </a:extLst>
          </p:cNvPr>
          <p:cNvSpPr>
            <a:spLocks noChangeAspect="1"/>
          </p:cNvSpPr>
          <p:nvPr/>
        </p:nvSpPr>
        <p:spPr>
          <a:xfrm>
            <a:off x="5192590" y="3098035"/>
            <a:ext cx="182880" cy="18288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D896A9F6-B0AB-91D9-5B9C-8A2AD3A18592}"/>
              </a:ext>
            </a:extLst>
          </p:cNvPr>
          <p:cNvSpPr>
            <a:spLocks noChangeAspect="1"/>
          </p:cNvSpPr>
          <p:nvPr/>
        </p:nvSpPr>
        <p:spPr>
          <a:xfrm>
            <a:off x="7905216" y="2697172"/>
            <a:ext cx="182880" cy="18288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58398F0A-F76E-1B0F-6CF1-7D2AE4F95D3A}"/>
              </a:ext>
            </a:extLst>
          </p:cNvPr>
          <p:cNvSpPr txBox="1"/>
          <p:nvPr/>
        </p:nvSpPr>
        <p:spPr>
          <a:xfrm>
            <a:off x="2174805" y="4605931"/>
            <a:ext cx="1316234" cy="477054"/>
          </a:xfrm>
          <a:prstGeom prst="rect">
            <a:avLst/>
          </a:prstGeom>
          <a:solidFill>
            <a:schemeClr val="bg1"/>
          </a:solidFill>
        </p:spPr>
        <p:txBody>
          <a:bodyPr wrap="square" lIns="91440" tIns="45720" rIns="91440" bIns="45720" rtlCol="0" anchor="t">
            <a:spAutoFit/>
          </a:bodyPr>
          <a:lstStyle/>
          <a:p>
            <a:pPr algn="ctr"/>
            <a:r>
              <a:rPr lang="en-US" sz="1400">
                <a:solidFill>
                  <a:schemeClr val="tx2"/>
                </a:solidFill>
                <a:latin typeface="+mj-lt"/>
              </a:rPr>
              <a:t>Holter Monitor</a:t>
            </a:r>
          </a:p>
          <a:p>
            <a:pPr algn="ctr"/>
            <a:endParaRPr lang="en-US" sz="1100">
              <a:solidFill>
                <a:schemeClr val="accent6">
                  <a:lumMod val="50000"/>
                </a:schemeClr>
              </a:solidFill>
            </a:endParaRPr>
          </a:p>
        </p:txBody>
      </p:sp>
      <p:sp>
        <p:nvSpPr>
          <p:cNvPr id="54" name="Oval 53">
            <a:extLst>
              <a:ext uri="{FF2B5EF4-FFF2-40B4-BE49-F238E27FC236}">
                <a16:creationId xmlns:a16="http://schemas.microsoft.com/office/drawing/2014/main" id="{F9F29C4A-73E4-58B5-4288-A3DEC1C0055E}"/>
              </a:ext>
            </a:extLst>
          </p:cNvPr>
          <p:cNvSpPr>
            <a:spLocks noChangeAspect="1"/>
          </p:cNvSpPr>
          <p:nvPr/>
        </p:nvSpPr>
        <p:spPr>
          <a:xfrm>
            <a:off x="2042601" y="4674296"/>
            <a:ext cx="182880" cy="18288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ACC36E73-4F72-D862-5768-656864039718}"/>
              </a:ext>
            </a:extLst>
          </p:cNvPr>
          <p:cNvSpPr>
            <a:spLocks noChangeAspect="1"/>
          </p:cNvSpPr>
          <p:nvPr/>
        </p:nvSpPr>
        <p:spPr>
          <a:xfrm>
            <a:off x="7914364" y="4238399"/>
            <a:ext cx="182880" cy="18288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Arrow Connector 1">
            <a:extLst>
              <a:ext uri="{FF2B5EF4-FFF2-40B4-BE49-F238E27FC236}">
                <a16:creationId xmlns:a16="http://schemas.microsoft.com/office/drawing/2014/main" id="{94AC23D1-2E34-E08E-DA38-53F3D97516B9}"/>
              </a:ext>
            </a:extLst>
          </p:cNvPr>
          <p:cNvCxnSpPr>
            <a:cxnSpLocks/>
          </p:cNvCxnSpPr>
          <p:nvPr/>
        </p:nvCxnSpPr>
        <p:spPr>
          <a:xfrm flipV="1">
            <a:off x="999203" y="1238596"/>
            <a:ext cx="0" cy="4479710"/>
          </a:xfrm>
          <a:prstGeom prst="straightConnector1">
            <a:avLst/>
          </a:prstGeom>
          <a:ln w="101600">
            <a:gradFill flip="none" rotWithShape="1">
              <a:gsLst>
                <a:gs pos="0">
                  <a:schemeClr val="bg1"/>
                </a:gs>
                <a:gs pos="74000">
                  <a:schemeClr val="accent4">
                    <a:lumMod val="50000"/>
                  </a:schemeClr>
                </a:gs>
              </a:gsLst>
              <a:lin ang="5400000" scaled="0"/>
              <a:tileRect/>
            </a:gradFill>
            <a:tailEnd type="triangle" w="med" len="sm"/>
          </a:ln>
        </p:spPr>
        <p:style>
          <a:lnRef idx="1">
            <a:schemeClr val="accent1"/>
          </a:lnRef>
          <a:fillRef idx="0">
            <a:schemeClr val="accent1"/>
          </a:fillRef>
          <a:effectRef idx="0">
            <a:schemeClr val="accent1"/>
          </a:effectRef>
          <a:fontRef idx="minor">
            <a:schemeClr val="tx1"/>
          </a:fontRef>
        </p:style>
      </p:cxnSp>
      <p:sp>
        <p:nvSpPr>
          <p:cNvPr id="11" name="Title 2">
            <a:extLst>
              <a:ext uri="{FF2B5EF4-FFF2-40B4-BE49-F238E27FC236}">
                <a16:creationId xmlns:a16="http://schemas.microsoft.com/office/drawing/2014/main" id="{6BD32275-8E50-08E1-CD69-76943394222A}"/>
              </a:ext>
            </a:extLst>
          </p:cNvPr>
          <p:cNvSpPr>
            <a:spLocks noGrp="1"/>
          </p:cNvSpPr>
          <p:nvPr>
            <p:ph type="title"/>
          </p:nvPr>
        </p:nvSpPr>
        <p:spPr>
          <a:xfrm>
            <a:off x="609441" y="314235"/>
            <a:ext cx="10969943" cy="437132"/>
          </a:xfrm>
        </p:spPr>
        <p:txBody>
          <a:bodyPr lIns="0" tIns="45720" rIns="91440" bIns="45720" anchor="t">
            <a:noAutofit/>
          </a:bodyPr>
          <a:lstStyle/>
          <a:p>
            <a:r>
              <a:rPr lang="en-US"/>
              <a:t>When to Consider a Holter</a:t>
            </a:r>
          </a:p>
        </p:txBody>
      </p:sp>
      <p:sp>
        <p:nvSpPr>
          <p:cNvPr id="6" name="TextBox 5">
            <a:extLst>
              <a:ext uri="{FF2B5EF4-FFF2-40B4-BE49-F238E27FC236}">
                <a16:creationId xmlns:a16="http://schemas.microsoft.com/office/drawing/2014/main" id="{9940E141-DCB6-8FF6-EAC2-37F7D5046B05}"/>
              </a:ext>
            </a:extLst>
          </p:cNvPr>
          <p:cNvSpPr txBox="1"/>
          <p:nvPr/>
        </p:nvSpPr>
        <p:spPr>
          <a:xfrm>
            <a:off x="4935526" y="0"/>
            <a:ext cx="2062153" cy="369332"/>
          </a:xfrm>
          <a:prstGeom prst="rect">
            <a:avLst/>
          </a:prstGeom>
          <a:noFill/>
        </p:spPr>
        <p:txBody>
          <a:bodyPr wrap="square" lIns="0" tIns="182880" rtlCol="0">
            <a:spAutoFit/>
          </a:bodyPr>
          <a:lstStyle/>
          <a:p>
            <a:pPr algn="ctr"/>
            <a:r>
              <a:rPr lang="en-US" sz="900" spc="100">
                <a:solidFill>
                  <a:schemeClr val="accent6"/>
                </a:solidFill>
              </a:rPr>
              <a:t>HOLTER MONITORS</a:t>
            </a:r>
          </a:p>
        </p:txBody>
      </p:sp>
      <p:sp>
        <p:nvSpPr>
          <p:cNvPr id="10" name="TextBox 9">
            <a:extLst>
              <a:ext uri="{FF2B5EF4-FFF2-40B4-BE49-F238E27FC236}">
                <a16:creationId xmlns:a16="http://schemas.microsoft.com/office/drawing/2014/main" id="{3AD9C949-102F-9E6D-6CD6-73443CA086CA}"/>
              </a:ext>
            </a:extLst>
          </p:cNvPr>
          <p:cNvSpPr txBox="1"/>
          <p:nvPr/>
        </p:nvSpPr>
        <p:spPr>
          <a:xfrm>
            <a:off x="7161391" y="1993222"/>
            <a:ext cx="1691406" cy="692497"/>
          </a:xfrm>
          <a:prstGeom prst="rect">
            <a:avLst/>
          </a:prstGeom>
          <a:noFill/>
        </p:spPr>
        <p:txBody>
          <a:bodyPr wrap="square" lIns="91440" tIns="45720" rIns="91440" bIns="45720" rtlCol="0" anchor="t">
            <a:spAutoFit/>
          </a:bodyPr>
          <a:lstStyle/>
          <a:p>
            <a:pPr algn="ctr"/>
            <a:r>
              <a:rPr lang="en-US" sz="1400">
                <a:solidFill>
                  <a:schemeClr val="accent6">
                    <a:lumMod val="60000"/>
                    <a:lumOff val="40000"/>
                  </a:schemeClr>
                </a:solidFill>
                <a:latin typeface="+mj-lt"/>
              </a:rPr>
              <a:t>Implantable Loop Recorder</a:t>
            </a:r>
          </a:p>
          <a:p>
            <a:pPr algn="ctr"/>
            <a:endParaRPr lang="en-US" sz="1100">
              <a:solidFill>
                <a:schemeClr val="accent6">
                  <a:lumMod val="60000"/>
                  <a:lumOff val="40000"/>
                </a:schemeClr>
              </a:solidFill>
            </a:endParaRPr>
          </a:p>
        </p:txBody>
      </p:sp>
      <p:sp>
        <p:nvSpPr>
          <p:cNvPr id="14" name="TextBox 13">
            <a:extLst>
              <a:ext uri="{FF2B5EF4-FFF2-40B4-BE49-F238E27FC236}">
                <a16:creationId xmlns:a16="http://schemas.microsoft.com/office/drawing/2014/main" id="{A4379E3D-56E2-AC96-E55F-91508954437E}"/>
              </a:ext>
            </a:extLst>
          </p:cNvPr>
          <p:cNvSpPr txBox="1"/>
          <p:nvPr/>
        </p:nvSpPr>
        <p:spPr>
          <a:xfrm>
            <a:off x="9330835" y="3850253"/>
            <a:ext cx="2499785" cy="584775"/>
          </a:xfrm>
          <a:prstGeom prst="rect">
            <a:avLst/>
          </a:prstGeom>
          <a:noFill/>
        </p:spPr>
        <p:txBody>
          <a:bodyPr wrap="square" lIns="91440" tIns="45720" rIns="91440" bIns="45720" rtlCol="0" anchor="t">
            <a:spAutoFit/>
          </a:bodyPr>
          <a:lstStyle/>
          <a:p>
            <a:pPr algn="ctr"/>
            <a:r>
              <a:rPr lang="en-US" sz="1600" spc="100">
                <a:solidFill>
                  <a:schemeClr val="accent6"/>
                </a:solidFill>
              </a:rPr>
              <a:t>RETROSPECTIVE</a:t>
            </a:r>
            <a:br>
              <a:rPr lang="en-US" sz="1600" spc="100"/>
            </a:br>
            <a:r>
              <a:rPr lang="en-US" sz="1600" spc="100">
                <a:solidFill>
                  <a:schemeClr val="accent6"/>
                </a:solidFill>
              </a:rPr>
              <a:t>MONITORING</a:t>
            </a:r>
            <a:endParaRPr lang="en-US">
              <a:solidFill>
                <a:schemeClr val="accent6"/>
              </a:solidFill>
            </a:endParaRPr>
          </a:p>
        </p:txBody>
      </p:sp>
      <p:sp>
        <p:nvSpPr>
          <p:cNvPr id="19" name="TextBox 18">
            <a:extLst>
              <a:ext uri="{FF2B5EF4-FFF2-40B4-BE49-F238E27FC236}">
                <a16:creationId xmlns:a16="http://schemas.microsoft.com/office/drawing/2014/main" id="{7553C094-D763-1709-FE9D-1937B03CB095}"/>
              </a:ext>
            </a:extLst>
          </p:cNvPr>
          <p:cNvSpPr txBox="1"/>
          <p:nvPr/>
        </p:nvSpPr>
        <p:spPr>
          <a:xfrm>
            <a:off x="9413935" y="1820343"/>
            <a:ext cx="2499785" cy="584775"/>
          </a:xfrm>
          <a:prstGeom prst="rect">
            <a:avLst/>
          </a:prstGeom>
          <a:noFill/>
        </p:spPr>
        <p:txBody>
          <a:bodyPr wrap="square" lIns="91440" tIns="45720" rIns="91440" bIns="45720" rtlCol="0" anchor="t">
            <a:spAutoFit/>
          </a:bodyPr>
          <a:lstStyle/>
          <a:p>
            <a:pPr algn="ctr"/>
            <a:r>
              <a:rPr lang="en-US" sz="1600" spc="100">
                <a:solidFill>
                  <a:schemeClr val="accent6"/>
                </a:solidFill>
              </a:rPr>
              <a:t>DURING WEAR</a:t>
            </a:r>
            <a:br>
              <a:rPr lang="en-US" sz="1600" spc="100"/>
            </a:br>
            <a:r>
              <a:rPr lang="en-US" sz="1600" spc="100">
                <a:solidFill>
                  <a:schemeClr val="accent6"/>
                </a:solidFill>
              </a:rPr>
              <a:t>MONITORING</a:t>
            </a:r>
            <a:endParaRPr lang="en-US">
              <a:solidFill>
                <a:schemeClr val="accent6"/>
              </a:solidFill>
            </a:endParaRPr>
          </a:p>
        </p:txBody>
      </p:sp>
      <p:sp>
        <p:nvSpPr>
          <p:cNvPr id="21" name="TextBox 20">
            <a:extLst>
              <a:ext uri="{FF2B5EF4-FFF2-40B4-BE49-F238E27FC236}">
                <a16:creationId xmlns:a16="http://schemas.microsoft.com/office/drawing/2014/main" id="{3CC1EE13-7B9A-F0F9-929B-9672580DA17E}"/>
              </a:ext>
            </a:extLst>
          </p:cNvPr>
          <p:cNvSpPr txBox="1"/>
          <p:nvPr/>
        </p:nvSpPr>
        <p:spPr>
          <a:xfrm rot="16200000">
            <a:off x="-77171" y="2120687"/>
            <a:ext cx="1703407" cy="307777"/>
          </a:xfrm>
          <a:prstGeom prst="rect">
            <a:avLst/>
          </a:prstGeom>
          <a:noFill/>
        </p:spPr>
        <p:txBody>
          <a:bodyPr wrap="square" lIns="91440" tIns="45720" rIns="91440" bIns="45720" rtlCol="0" anchor="t">
            <a:spAutoFit/>
          </a:bodyPr>
          <a:lstStyle/>
          <a:p>
            <a:pPr algn="r"/>
            <a:r>
              <a:rPr lang="en-US" sz="1400" spc="100">
                <a:latin typeface="+mj-lt"/>
              </a:rPr>
              <a:t>DATA URGENCY</a:t>
            </a:r>
          </a:p>
        </p:txBody>
      </p:sp>
      <p:sp>
        <p:nvSpPr>
          <p:cNvPr id="8" name="Text Placeholder 16">
            <a:extLst>
              <a:ext uri="{FF2B5EF4-FFF2-40B4-BE49-F238E27FC236}">
                <a16:creationId xmlns:a16="http://schemas.microsoft.com/office/drawing/2014/main" id="{2813D890-8CC5-B8B6-DE63-AF15531DBAFA}"/>
              </a:ext>
            </a:extLst>
          </p:cNvPr>
          <p:cNvSpPr txBox="1">
            <a:spLocks/>
          </p:cNvSpPr>
          <p:nvPr/>
        </p:nvSpPr>
        <p:spPr>
          <a:xfrm>
            <a:off x="927534" y="6143265"/>
            <a:ext cx="9969774" cy="144271"/>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kern="1200" spc="0" baseline="0">
                <a:solidFill>
                  <a:schemeClr val="accent6"/>
                </a:solidFill>
                <a:latin typeface="+mn-lt"/>
                <a:ea typeface="+mn-ea"/>
                <a:cs typeface="Calibri"/>
              </a:defRPr>
            </a:lvl1pPr>
            <a:lvl2pPr marL="509412" indent="0" algn="l" defTabSz="914400" rtl="0" eaLnBrk="1" latinLnBrk="0" hangingPunct="1">
              <a:lnSpc>
                <a:spcPct val="90000"/>
              </a:lnSpc>
              <a:spcBef>
                <a:spcPts val="500"/>
              </a:spcBef>
              <a:buClr>
                <a:schemeClr val="accent1"/>
              </a:buClr>
              <a:buSzPct val="80000"/>
              <a:buFont typeface="Arial" panose="020B0604020202020204" pitchFamily="34" charset="0"/>
              <a:buNone/>
              <a:tabLst/>
              <a:defRPr sz="2000" kern="1200">
                <a:solidFill>
                  <a:schemeClr val="tx1">
                    <a:tint val="75000"/>
                  </a:schemeClr>
                </a:solidFill>
                <a:latin typeface="+mn-lt"/>
                <a:ea typeface="+mn-ea"/>
                <a:cs typeface="+mn-cs"/>
              </a:defRPr>
            </a:lvl2pPr>
            <a:lvl3pPr marL="1018824" indent="0" algn="l" defTabSz="914400" rtl="0" eaLnBrk="1" latinLnBrk="0" hangingPunct="1">
              <a:lnSpc>
                <a:spcPct val="90000"/>
              </a:lnSpc>
              <a:spcBef>
                <a:spcPts val="500"/>
              </a:spcBef>
              <a:buFont typeface="System Font Regular"/>
              <a:buNone/>
              <a:tabLst/>
              <a:defRPr sz="1800" kern="1200">
                <a:solidFill>
                  <a:schemeClr val="tx1">
                    <a:tint val="75000"/>
                  </a:schemeClr>
                </a:solidFill>
                <a:latin typeface="+mn-lt"/>
                <a:ea typeface="+mn-ea"/>
                <a:cs typeface="+mn-cs"/>
              </a:defRPr>
            </a:lvl3pPr>
            <a:lvl4pPr marL="1528237" indent="0" algn="l" defTabSz="914400" rtl="0" eaLnBrk="1" latinLnBrk="0" hangingPunct="1">
              <a:lnSpc>
                <a:spcPct val="90000"/>
              </a:lnSpc>
              <a:spcBef>
                <a:spcPts val="500"/>
              </a:spcBef>
              <a:buSzPct val="80000"/>
              <a:buFont typeface="Courier New" panose="02070309020205020404" pitchFamily="49" charset="0"/>
              <a:buNone/>
              <a:tabLst/>
              <a:defRPr sz="1600" kern="1200">
                <a:solidFill>
                  <a:schemeClr val="tx1">
                    <a:tint val="75000"/>
                  </a:schemeClr>
                </a:solidFill>
                <a:latin typeface="+mn-lt"/>
                <a:ea typeface="+mn-ea"/>
                <a:cs typeface="+mn-cs"/>
              </a:defRPr>
            </a:lvl4pPr>
            <a:lvl5pPr marL="2037649" indent="0" algn="l" defTabSz="914400" rtl="0" eaLnBrk="1" latinLnBrk="0" hangingPunct="1">
              <a:lnSpc>
                <a:spcPct val="90000"/>
              </a:lnSpc>
              <a:spcBef>
                <a:spcPts val="500"/>
              </a:spcBef>
              <a:buSzPct val="75000"/>
              <a:buFont typeface="System Font Regular"/>
              <a:buNone/>
              <a:tabLst/>
              <a:defRPr sz="1600" kern="1200">
                <a:solidFill>
                  <a:schemeClr val="tx1">
                    <a:tint val="75000"/>
                  </a:schemeClr>
                </a:solidFill>
                <a:latin typeface="+mn-lt"/>
                <a:ea typeface="+mn-ea"/>
                <a:cs typeface="+mn-cs"/>
              </a:defRPr>
            </a:lvl5pPr>
            <a:lvl6pPr marL="254706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09220">
              <a:buNone/>
            </a:pPr>
            <a:r>
              <a:rPr lang="en-US" sz="1000" b="1">
                <a:solidFill>
                  <a:schemeClr val="accent5"/>
                </a:solidFill>
                <a:latin typeface="Franklin Gothic Book"/>
                <a:cs typeface="Times New Roman"/>
              </a:rPr>
              <a:t>Disclaimer: </a:t>
            </a:r>
            <a:r>
              <a:rPr lang="en-US" sz="1000">
                <a:solidFill>
                  <a:schemeClr val="accent5"/>
                </a:solidFill>
                <a:latin typeface="Franklin Gothic Book"/>
                <a:cs typeface="Times New Roman"/>
              </a:rPr>
              <a:t>Ambulatory monitoring devices are intended for use in routine, non-acute settings and are not designed for high-risk patients or those requiring continuous, intensive care.</a:t>
            </a:r>
          </a:p>
        </p:txBody>
      </p:sp>
    </p:spTree>
    <p:custDataLst>
      <p:tags r:id="rId1"/>
    </p:custDataLst>
    <p:extLst>
      <p:ext uri="{BB962C8B-B14F-4D97-AF65-F5344CB8AC3E}">
        <p14:creationId xmlns:p14="http://schemas.microsoft.com/office/powerpoint/2010/main" val="523537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C6FBA83-B5C9-72A8-BB59-91BDDD0614B9}"/>
              </a:ext>
            </a:extLst>
          </p:cNvPr>
          <p:cNvSpPr>
            <a:spLocks noGrp="1"/>
          </p:cNvSpPr>
          <p:nvPr>
            <p:ph type="body" idx="14"/>
          </p:nvPr>
        </p:nvSpPr>
        <p:spPr/>
        <p:txBody>
          <a:bodyPr/>
          <a:lstStyle/>
          <a:p>
            <a:pPr marL="342900" indent="-342900" algn="l">
              <a:buFont typeface="+mj-lt"/>
              <a:buAutoNum type="arabicPeriod"/>
            </a:pPr>
            <a:r>
              <a:rPr lang="en-US" sz="2400">
                <a:solidFill>
                  <a:schemeClr val="accent6">
                    <a:lumMod val="50000"/>
                  </a:schemeClr>
                </a:solidFill>
              </a:rPr>
              <a:t>History and background​</a:t>
            </a:r>
          </a:p>
          <a:p>
            <a:pPr marL="342900" indent="-342900" algn="l">
              <a:buFont typeface="+mj-lt"/>
              <a:buAutoNum type="arabicPeriod"/>
            </a:pPr>
            <a:r>
              <a:rPr lang="en-US" sz="2400">
                <a:solidFill>
                  <a:schemeClr val="accent6">
                    <a:lumMod val="50000"/>
                  </a:schemeClr>
                </a:solidFill>
              </a:rPr>
              <a:t>Prescribable monitors​</a:t>
            </a:r>
          </a:p>
          <a:p>
            <a:pPr marL="852312" lvl="1" indent="-342900">
              <a:buFont typeface="Arial" panose="020B0604020202020204" pitchFamily="34" charset="0"/>
              <a:buChar char="•"/>
            </a:pPr>
            <a:r>
              <a:rPr lang="en-US">
                <a:solidFill>
                  <a:schemeClr val="accent6">
                    <a:lumMod val="50000"/>
                  </a:schemeClr>
                </a:solidFill>
              </a:rPr>
              <a:t>Retrospective monitors​</a:t>
            </a:r>
          </a:p>
          <a:p>
            <a:pPr marL="852312" lvl="1" indent="-342900">
              <a:buFont typeface="Arial" panose="020B0604020202020204" pitchFamily="34" charset="0"/>
              <a:buChar char="•"/>
            </a:pPr>
            <a:r>
              <a:rPr lang="en-US">
                <a:solidFill>
                  <a:schemeClr val="accent6">
                    <a:lumMod val="50000"/>
                  </a:schemeClr>
                </a:solidFill>
              </a:rPr>
              <a:t>During-Wear Transmission monitors​</a:t>
            </a:r>
          </a:p>
          <a:p>
            <a:pPr marL="342900" indent="-342900" algn="l">
              <a:buFont typeface="+mj-lt"/>
              <a:buAutoNum type="arabicPeriod"/>
            </a:pPr>
            <a:r>
              <a:rPr lang="en-US" sz="2400">
                <a:solidFill>
                  <a:schemeClr val="accent6">
                    <a:lumMod val="50000"/>
                  </a:schemeClr>
                </a:solidFill>
              </a:rPr>
              <a:t>Implantable Loop Recorders​</a:t>
            </a:r>
          </a:p>
          <a:p>
            <a:pPr marL="342900" indent="-342900" algn="l">
              <a:buFont typeface="+mj-lt"/>
              <a:buAutoNum type="arabicPeriod"/>
            </a:pPr>
            <a:r>
              <a:rPr lang="en-US" sz="2400">
                <a:solidFill>
                  <a:schemeClr val="accent6">
                    <a:lumMod val="50000"/>
                  </a:schemeClr>
                </a:solidFill>
              </a:rPr>
              <a:t>Consumer wearables​</a:t>
            </a:r>
            <a:endParaRPr lang="en-US"/>
          </a:p>
        </p:txBody>
      </p:sp>
      <p:sp>
        <p:nvSpPr>
          <p:cNvPr id="11" name="Text Placeholder 10">
            <a:extLst>
              <a:ext uri="{FF2B5EF4-FFF2-40B4-BE49-F238E27FC236}">
                <a16:creationId xmlns:a16="http://schemas.microsoft.com/office/drawing/2014/main" id="{B98AE989-509C-AAB2-C88A-F3F5EE414C09}"/>
              </a:ext>
            </a:extLst>
          </p:cNvPr>
          <p:cNvSpPr>
            <a:spLocks noGrp="1"/>
          </p:cNvSpPr>
          <p:nvPr>
            <p:ph type="body" sz="quarter" idx="35"/>
          </p:nvPr>
        </p:nvSpPr>
        <p:spPr>
          <a:xfrm>
            <a:off x="6709349" y="539496"/>
            <a:ext cx="4948847" cy="667562"/>
          </a:xfrm>
        </p:spPr>
        <p:txBody>
          <a:bodyPr/>
          <a:lstStyle/>
          <a:p>
            <a:r>
              <a:rPr lang="en-US"/>
              <a:t>AGENDA</a:t>
            </a:r>
          </a:p>
        </p:txBody>
      </p:sp>
    </p:spTree>
    <p:custDataLst>
      <p:tags r:id="rId1"/>
    </p:custDataLst>
    <p:extLst>
      <p:ext uri="{BB962C8B-B14F-4D97-AF65-F5344CB8AC3E}">
        <p14:creationId xmlns:p14="http://schemas.microsoft.com/office/powerpoint/2010/main" val="1088382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B2D59-0AC7-9590-2D30-294698B4BCA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C414DC5-0C0F-C994-2284-047E545A80FF}"/>
              </a:ext>
            </a:extLst>
          </p:cNvPr>
          <p:cNvSpPr>
            <a:spLocks noGrp="1"/>
          </p:cNvSpPr>
          <p:nvPr>
            <p:ph type="ctrTitle"/>
          </p:nvPr>
        </p:nvSpPr>
        <p:spPr>
          <a:xfrm>
            <a:off x="608013" y="1600200"/>
            <a:ext cx="5487987" cy="3124200"/>
          </a:xfrm>
        </p:spPr>
        <p:txBody>
          <a:bodyPr lIns="91440" tIns="45720" rIns="91440" bIns="45720" anchor="ctr">
            <a:noAutofit/>
          </a:bodyPr>
          <a:lstStyle/>
          <a:p>
            <a:pPr algn="l"/>
            <a:r>
              <a:rPr lang="en-US" sz="4400"/>
              <a:t>Long-Term Continuous Monitors (LTCM)</a:t>
            </a:r>
            <a:br>
              <a:rPr lang="en-US" sz="4400"/>
            </a:br>
            <a:endParaRPr lang="en-US" sz="4400"/>
          </a:p>
        </p:txBody>
      </p:sp>
      <p:cxnSp>
        <p:nvCxnSpPr>
          <p:cNvPr id="4" name="Straight Arrow Connector 3">
            <a:extLst>
              <a:ext uri="{FF2B5EF4-FFF2-40B4-BE49-F238E27FC236}">
                <a16:creationId xmlns:a16="http://schemas.microsoft.com/office/drawing/2014/main" id="{EC881F94-495B-98A4-1161-210833A677D3}"/>
              </a:ext>
            </a:extLst>
          </p:cNvPr>
          <p:cNvCxnSpPr>
            <a:cxnSpLocks/>
          </p:cNvCxnSpPr>
          <p:nvPr/>
        </p:nvCxnSpPr>
        <p:spPr>
          <a:xfrm flipV="1">
            <a:off x="2876" y="3871821"/>
            <a:ext cx="7096424" cy="34507"/>
          </a:xfrm>
          <a:prstGeom prst="straightConnector1">
            <a:avLst/>
          </a:prstGeom>
          <a:ln w="571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0E6EB790-42E2-FF33-38D2-EE94CC768388}"/>
              </a:ext>
            </a:extLst>
          </p:cNvPr>
          <p:cNvCxnSpPr>
            <a:cxnSpLocks/>
          </p:cNvCxnSpPr>
          <p:nvPr/>
        </p:nvCxnSpPr>
        <p:spPr>
          <a:xfrm flipV="1">
            <a:off x="10888757" y="3889074"/>
            <a:ext cx="1300367" cy="4274"/>
          </a:xfrm>
          <a:prstGeom prst="straightConnector1">
            <a:avLst/>
          </a:prstGeom>
          <a:ln w="571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7" name="Text Placeholder 49">
            <a:extLst>
              <a:ext uri="{FF2B5EF4-FFF2-40B4-BE49-F238E27FC236}">
                <a16:creationId xmlns:a16="http://schemas.microsoft.com/office/drawing/2014/main" id="{13F30999-EFCA-B1CC-3DFB-C2FD3FDE964D}"/>
              </a:ext>
            </a:extLst>
          </p:cNvPr>
          <p:cNvSpPr txBox="1">
            <a:spLocks/>
          </p:cNvSpPr>
          <p:nvPr/>
        </p:nvSpPr>
        <p:spPr>
          <a:xfrm>
            <a:off x="2692105" y="4259111"/>
            <a:ext cx="2552700" cy="930730"/>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1"/>
                </a:solidFill>
                <a:latin typeface="+mn-lt"/>
                <a:ea typeface="+mn-ea"/>
                <a:cs typeface="+mn-cs"/>
              </a:defRPr>
            </a:lvl1pPr>
            <a:lvl2pPr marL="628650" indent="-171450" algn="l" defTabSz="914400" rtl="0" eaLnBrk="1" latinLnBrk="0" hangingPunct="1">
              <a:lnSpc>
                <a:spcPct val="90000"/>
              </a:lnSpc>
              <a:spcBef>
                <a:spcPts val="500"/>
              </a:spcBef>
              <a:buClr>
                <a:schemeClr val="accent1"/>
              </a:buClr>
              <a:buSzPct val="80000"/>
              <a:buFont typeface="Arial" panose="020B0604020202020204" pitchFamily="34" charset="0"/>
              <a:buChar char="•"/>
              <a:tabLst/>
              <a:defRPr sz="1800" kern="1200">
                <a:solidFill>
                  <a:schemeClr val="accent6"/>
                </a:solidFill>
                <a:latin typeface="+mn-lt"/>
                <a:ea typeface="+mn-ea"/>
                <a:cs typeface="+mn-cs"/>
              </a:defRPr>
            </a:lvl2pPr>
            <a:lvl3pPr marL="1087438" indent="-173038" algn="l" defTabSz="914400" rtl="0" eaLnBrk="1" latinLnBrk="0" hangingPunct="1">
              <a:lnSpc>
                <a:spcPct val="90000"/>
              </a:lnSpc>
              <a:spcBef>
                <a:spcPts val="500"/>
              </a:spcBef>
              <a:buFont typeface="System Font Regular"/>
              <a:buChar char="-"/>
              <a:tabLst/>
              <a:defRPr sz="1800" kern="1200">
                <a:solidFill>
                  <a:schemeClr val="accent6"/>
                </a:solidFill>
                <a:latin typeface="+mn-lt"/>
                <a:ea typeface="+mn-ea"/>
                <a:cs typeface="+mn-cs"/>
              </a:defRPr>
            </a:lvl3pPr>
            <a:lvl4pPr marL="1546225" indent="-174625" algn="l" defTabSz="914400" rtl="0" eaLnBrk="1" latinLnBrk="0" hangingPunct="1">
              <a:lnSpc>
                <a:spcPct val="90000"/>
              </a:lnSpc>
              <a:spcBef>
                <a:spcPts val="500"/>
              </a:spcBef>
              <a:buSzPct val="80000"/>
              <a:buFont typeface="Courier New" panose="02070309020205020404" pitchFamily="49" charset="0"/>
              <a:buChar char="o"/>
              <a:tabLst/>
              <a:defRPr sz="1600" kern="1200">
                <a:solidFill>
                  <a:schemeClr val="accent6"/>
                </a:solidFill>
                <a:latin typeface="+mn-lt"/>
                <a:ea typeface="+mn-ea"/>
                <a:cs typeface="+mn-cs"/>
              </a:defRPr>
            </a:lvl4pPr>
            <a:lvl5pPr marL="1952625" indent="-123825" algn="l" defTabSz="914400" rtl="0" eaLnBrk="1" latinLnBrk="0" hangingPunct="1">
              <a:lnSpc>
                <a:spcPct val="90000"/>
              </a:lnSpc>
              <a:spcBef>
                <a:spcPts val="500"/>
              </a:spcBef>
              <a:buSzPct val="75000"/>
              <a:buFont typeface="System Font Regular"/>
              <a:buChar char="»"/>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solidFill>
                  <a:schemeClr val="bg1"/>
                </a:solidFill>
              </a:rPr>
              <a:t>2011</a:t>
            </a:r>
          </a:p>
        </p:txBody>
      </p:sp>
      <p:sp>
        <p:nvSpPr>
          <p:cNvPr id="9" name="Oval 8">
            <a:extLst>
              <a:ext uri="{FF2B5EF4-FFF2-40B4-BE49-F238E27FC236}">
                <a16:creationId xmlns:a16="http://schemas.microsoft.com/office/drawing/2014/main" id="{6DE72AF2-CED7-A7F4-4270-8F49D4EC49AE}"/>
              </a:ext>
            </a:extLst>
          </p:cNvPr>
          <p:cNvSpPr/>
          <p:nvPr/>
        </p:nvSpPr>
        <p:spPr>
          <a:xfrm>
            <a:off x="3065172" y="3674565"/>
            <a:ext cx="438912" cy="442823"/>
          </a:xfrm>
          <a:prstGeom prst="ellipse">
            <a:avLst/>
          </a:prstGeom>
          <a:solidFill>
            <a:schemeClr val="accent5"/>
          </a:solid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descr="A blue and white outline of a person&amp;#39;s chest&#10;&#10;AI-generated content may be incorrect.">
            <a:extLst>
              <a:ext uri="{FF2B5EF4-FFF2-40B4-BE49-F238E27FC236}">
                <a16:creationId xmlns:a16="http://schemas.microsoft.com/office/drawing/2014/main" id="{FD9292A2-8D5E-2B10-ECC3-821B94C95B58}"/>
              </a:ext>
            </a:extLst>
          </p:cNvPr>
          <p:cNvPicPr>
            <a:picLocks noChangeAspect="1"/>
          </p:cNvPicPr>
          <p:nvPr/>
        </p:nvPicPr>
        <p:blipFill>
          <a:blip r:embed="rId4"/>
          <a:stretch>
            <a:fillRect/>
          </a:stretch>
        </p:blipFill>
        <p:spPr>
          <a:xfrm>
            <a:off x="7101417" y="1737253"/>
            <a:ext cx="3817056" cy="3454048"/>
          </a:xfrm>
          <a:prstGeom prst="rect">
            <a:avLst/>
          </a:prstGeom>
        </p:spPr>
      </p:pic>
    </p:spTree>
    <p:custDataLst>
      <p:tags r:id="rId1"/>
    </p:custDataLst>
    <p:extLst>
      <p:ext uri="{BB962C8B-B14F-4D97-AF65-F5344CB8AC3E}">
        <p14:creationId xmlns:p14="http://schemas.microsoft.com/office/powerpoint/2010/main" val="1182060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1485896-FA54-4D42-A1ED-A4E37490AB8D}"/>
            </a:ext>
          </a:extLst>
        </p:cNvPr>
        <p:cNvGrpSpPr/>
        <p:nvPr/>
      </p:nvGrpSpPr>
      <p:grpSpPr>
        <a:xfrm>
          <a:off x="0" y="0"/>
          <a:ext cx="0" cy="0"/>
          <a:chOff x="0" y="0"/>
          <a:chExt cx="0" cy="0"/>
        </a:xfrm>
      </p:grpSpPr>
      <p:pic>
        <p:nvPicPr>
          <p:cNvPr id="8" name="Content Placeholder 7" descr="A person and person in a pool&#10;&#10;AI-generated content may be incorrect.">
            <a:extLst>
              <a:ext uri="{FF2B5EF4-FFF2-40B4-BE49-F238E27FC236}">
                <a16:creationId xmlns:a16="http://schemas.microsoft.com/office/drawing/2014/main" id="{EC7C1071-2AA4-35E3-AFCA-58EBD0E9B582}"/>
              </a:ext>
            </a:extLst>
          </p:cNvPr>
          <p:cNvPicPr>
            <a:picLocks noGrp="1" noChangeAspect="1"/>
          </p:cNvPicPr>
          <p:nvPr>
            <p:ph type="pic" sz="quarter" idx="36"/>
          </p:nvPr>
        </p:nvPicPr>
        <p:blipFill>
          <a:blip r:embed="rId4"/>
          <a:srcRect t="8509" b="8509"/>
          <a:stretch/>
        </p:blipFill>
        <p:spPr/>
      </p:pic>
      <p:sp>
        <p:nvSpPr>
          <p:cNvPr id="48" name="Text Placeholder 47">
            <a:extLst>
              <a:ext uri="{FF2B5EF4-FFF2-40B4-BE49-F238E27FC236}">
                <a16:creationId xmlns:a16="http://schemas.microsoft.com/office/drawing/2014/main" id="{42EE61BE-B6A0-6C65-0EB6-2942472005C1}"/>
              </a:ext>
            </a:extLst>
          </p:cNvPr>
          <p:cNvSpPr>
            <a:spLocks noGrp="1"/>
          </p:cNvSpPr>
          <p:nvPr>
            <p:ph type="body" idx="14"/>
          </p:nvPr>
        </p:nvSpPr>
        <p:spPr>
          <a:xfrm>
            <a:off x="365760" y="1368061"/>
            <a:ext cx="5513388" cy="4173767"/>
          </a:xfrm>
        </p:spPr>
        <p:txBody>
          <a:bodyPr lIns="0" tIns="0" rIns="0" bIns="0" anchor="t">
            <a:noAutofit/>
          </a:bodyPr>
          <a:lstStyle/>
          <a:p>
            <a:pPr marL="628650" lvl="1" indent="-171450">
              <a:lnSpc>
                <a:spcPct val="110000"/>
              </a:lnSpc>
              <a:spcBef>
                <a:spcPts val="1100"/>
              </a:spcBef>
              <a:buClr>
                <a:srgbClr val="3738C0"/>
              </a:buClr>
              <a:buSzPct val="80000"/>
              <a:buFont typeface="Arial" panose="020B0604020202020204" pitchFamily="34" charset="0"/>
              <a:buChar char="•"/>
              <a:defRPr/>
            </a:pPr>
            <a:r>
              <a:rPr lang="en-US" sz="1800" dirty="0">
                <a:solidFill>
                  <a:schemeClr val="accent6">
                    <a:lumMod val="50000"/>
                  </a:schemeClr>
                </a:solidFill>
                <a:latin typeface="Franklin Gothic Book" panose="020B0503020102020204"/>
              </a:rPr>
              <a:t>Single-lead patch placed in clinic or at home</a:t>
            </a:r>
          </a:p>
          <a:p>
            <a:pPr marL="628650" lvl="1" indent="-171450">
              <a:lnSpc>
                <a:spcPct val="110000"/>
              </a:lnSpc>
              <a:spcBef>
                <a:spcPts val="1100"/>
              </a:spcBef>
              <a:buClr>
                <a:srgbClr val="3738C0"/>
              </a:buClr>
              <a:buFont typeface="Arial" panose="020B0604020202020204" pitchFamily="34" charset="0"/>
              <a:buChar char="•"/>
              <a:defRPr/>
            </a:pPr>
            <a:r>
              <a:rPr lang="en-US" sz="1800" b="1" dirty="0">
                <a:solidFill>
                  <a:schemeClr val="accent6">
                    <a:lumMod val="50000"/>
                  </a:schemeClr>
                </a:solidFill>
                <a:latin typeface="Franklin Gothic Book" panose="020B0503020102020204"/>
              </a:rPr>
              <a:t>Continuous:</a:t>
            </a:r>
            <a:r>
              <a:rPr lang="en-US" sz="1800" dirty="0">
                <a:solidFill>
                  <a:schemeClr val="accent6">
                    <a:lumMod val="50000"/>
                  </a:schemeClr>
                </a:solidFill>
                <a:latin typeface="Franklin Gothic Book" panose="020B0503020102020204"/>
              </a:rPr>
              <a:t> Device records beat-to-beat heart data for 2-15 days*</a:t>
            </a:r>
          </a:p>
          <a:p>
            <a:pPr marL="628650" lvl="1" indent="-171450">
              <a:lnSpc>
                <a:spcPct val="110000"/>
              </a:lnSpc>
              <a:spcBef>
                <a:spcPts val="1100"/>
              </a:spcBef>
              <a:buClr>
                <a:srgbClr val="3738C0"/>
              </a:buClr>
              <a:buFont typeface="Arial,Sans-Serif" panose="020B0604020202020204" pitchFamily="34" charset="0"/>
              <a:buChar char="•"/>
              <a:defRPr/>
            </a:pPr>
            <a:r>
              <a:rPr lang="en-US" sz="1800" b="1" dirty="0">
                <a:solidFill>
                  <a:schemeClr val="accent6">
                    <a:lumMod val="50000"/>
                  </a:schemeClr>
                </a:solidFill>
                <a:latin typeface="Franklin Gothic Book" panose="020B0503020102020204"/>
              </a:rPr>
              <a:t>Symptomatic:</a:t>
            </a:r>
            <a:r>
              <a:rPr lang="en-US" sz="1800" dirty="0">
                <a:solidFill>
                  <a:schemeClr val="accent6">
                    <a:lumMod val="50000"/>
                  </a:schemeClr>
                </a:solidFill>
                <a:latin typeface="Franklin Gothic Book" panose="020B0503020102020204"/>
              </a:rPr>
              <a:t> ECG recorded upon symptom trigger </a:t>
            </a:r>
          </a:p>
          <a:p>
            <a:pPr marL="1137920" lvl="2" indent="-171450">
              <a:lnSpc>
                <a:spcPct val="110000"/>
              </a:lnSpc>
              <a:spcBef>
                <a:spcPts val="1100"/>
              </a:spcBef>
              <a:buFont typeface="Wingdings,Sans-Serif" panose="020B0604020202020204" pitchFamily="34" charset="0"/>
              <a:buChar char="§"/>
              <a:defRPr/>
            </a:pPr>
            <a:r>
              <a:rPr lang="en-US" sz="1600" dirty="0">
                <a:solidFill>
                  <a:schemeClr val="accent6">
                    <a:lumMod val="50000"/>
                  </a:schemeClr>
                </a:solidFill>
                <a:latin typeface="Franklin Gothic Book" panose="020B0503020102020204"/>
              </a:rPr>
              <a:t>Symptoms recorded in paper diary or app</a:t>
            </a:r>
          </a:p>
          <a:p>
            <a:pPr marL="628650" lvl="1" indent="-171450">
              <a:lnSpc>
                <a:spcPct val="110000"/>
              </a:lnSpc>
              <a:spcBef>
                <a:spcPts val="1100"/>
              </a:spcBef>
              <a:buClr>
                <a:srgbClr val="3738C0"/>
              </a:buClr>
              <a:buFont typeface="Arial,Sans-Serif" panose="020B0604020202020204" pitchFamily="34" charset="0"/>
              <a:buChar char="•"/>
              <a:defRPr/>
            </a:pPr>
            <a:r>
              <a:rPr lang="en-US" sz="1800" b="1" dirty="0">
                <a:solidFill>
                  <a:schemeClr val="accent6">
                    <a:lumMod val="50000"/>
                  </a:schemeClr>
                </a:solidFill>
                <a:latin typeface="Franklin Gothic Book" panose="020B0503020102020204"/>
              </a:rPr>
              <a:t>Asymptomatic:</a:t>
            </a:r>
            <a:r>
              <a:rPr lang="en-US" sz="1800" dirty="0">
                <a:solidFill>
                  <a:schemeClr val="accent6">
                    <a:lumMod val="50000"/>
                  </a:schemeClr>
                </a:solidFill>
                <a:latin typeface="Franklin Gothic Book" panose="020B0503020102020204"/>
              </a:rPr>
              <a:t> Auto-trigger for preset thresholds </a:t>
            </a:r>
            <a:endParaRPr lang="en-US" dirty="0">
              <a:solidFill>
                <a:schemeClr val="accent6">
                  <a:lumMod val="50000"/>
                </a:schemeClr>
              </a:solidFill>
            </a:endParaRPr>
          </a:p>
          <a:p>
            <a:pPr marL="628650" lvl="1" indent="-171450">
              <a:lnSpc>
                <a:spcPct val="110000"/>
              </a:lnSpc>
              <a:spcBef>
                <a:spcPts val="1100"/>
              </a:spcBef>
              <a:buClr>
                <a:srgbClr val="3738C0"/>
              </a:buClr>
              <a:buSzPct val="80000"/>
              <a:buFont typeface="Arial" panose="020B0604020202020204" pitchFamily="34" charset="0"/>
              <a:buChar char="•"/>
              <a:defRPr/>
            </a:pPr>
            <a:r>
              <a:rPr lang="en-US" sz="1800" dirty="0">
                <a:solidFill>
                  <a:schemeClr val="accent6">
                    <a:lumMod val="50000"/>
                  </a:schemeClr>
                </a:solidFill>
                <a:latin typeface="Franklin Gothic Book" panose="020B0503020102020204"/>
              </a:rPr>
              <a:t>Patient returns device via mail* </a:t>
            </a:r>
          </a:p>
          <a:p>
            <a:pPr marL="628650" lvl="1" indent="-171450">
              <a:lnSpc>
                <a:spcPct val="110000"/>
              </a:lnSpc>
              <a:spcBef>
                <a:spcPts val="1100"/>
              </a:spcBef>
              <a:buClr>
                <a:srgbClr val="3738C0"/>
              </a:buClr>
              <a:buSzPct val="80000"/>
              <a:buFont typeface="Arial" panose="020B0604020202020204" pitchFamily="34" charset="0"/>
              <a:buChar char="•"/>
              <a:defRPr/>
            </a:pPr>
            <a:endParaRPr lang="en-US" sz="1800" dirty="0">
              <a:solidFill>
                <a:schemeClr val="accent6">
                  <a:lumMod val="50000"/>
                </a:schemeClr>
              </a:solidFill>
              <a:latin typeface="Franklin Gothic Book" panose="020B0503020102020204"/>
            </a:endParaRPr>
          </a:p>
          <a:p>
            <a:pPr marL="966470" lvl="2">
              <a:lnSpc>
                <a:spcPct val="110000"/>
              </a:lnSpc>
              <a:spcBef>
                <a:spcPts val="1100"/>
              </a:spcBef>
              <a:buClr>
                <a:srgbClr val="3738C0"/>
              </a:buClr>
              <a:buSzPct val="80000"/>
              <a:defRPr/>
            </a:pPr>
            <a:r>
              <a:rPr lang="en-US" sz="1600" dirty="0">
                <a:solidFill>
                  <a:schemeClr val="tx2"/>
                </a:solidFill>
                <a:latin typeface="Franklin Gothic Book" panose="020B0503020102020204"/>
              </a:rPr>
              <a:t>Benefits: High compliance rate, easy to place, often water-resistant</a:t>
            </a:r>
            <a:r>
              <a:rPr lang="en-US" sz="1600" baseline="30000" dirty="0">
                <a:solidFill>
                  <a:schemeClr val="tx2"/>
                </a:solidFill>
                <a:latin typeface="Franklin Gothic Book" panose="020B0503020102020204"/>
              </a:rPr>
              <a:t>*</a:t>
            </a:r>
          </a:p>
          <a:p>
            <a:pPr marL="457200" lvl="1">
              <a:lnSpc>
                <a:spcPct val="110000"/>
              </a:lnSpc>
              <a:spcBef>
                <a:spcPts val="1100"/>
              </a:spcBef>
              <a:buClr>
                <a:srgbClr val="3738C0"/>
              </a:buClr>
              <a:buSzPct val="80000"/>
              <a:defRPr/>
            </a:pPr>
            <a:endParaRPr lang="en-US" sz="1800" dirty="0">
              <a:solidFill>
                <a:schemeClr val="accent6">
                  <a:lumMod val="50000"/>
                </a:schemeClr>
              </a:solidFill>
              <a:latin typeface="Franklin Gothic Book" panose="020B0503020102020204"/>
            </a:endParaRPr>
          </a:p>
        </p:txBody>
      </p:sp>
      <p:sp>
        <p:nvSpPr>
          <p:cNvPr id="9" name="Text Placeholder 8">
            <a:extLst>
              <a:ext uri="{FF2B5EF4-FFF2-40B4-BE49-F238E27FC236}">
                <a16:creationId xmlns:a16="http://schemas.microsoft.com/office/drawing/2014/main" id="{1FC40990-9EB0-4D6C-9CC7-AFB2775981DF}"/>
              </a:ext>
            </a:extLst>
          </p:cNvPr>
          <p:cNvSpPr>
            <a:spLocks noGrp="1"/>
          </p:cNvSpPr>
          <p:nvPr>
            <p:ph type="body" sz="quarter" idx="35"/>
          </p:nvPr>
        </p:nvSpPr>
        <p:spPr/>
        <p:txBody>
          <a:bodyPr/>
          <a:lstStyle/>
          <a:p>
            <a:r>
              <a:rPr lang="en-US"/>
              <a:t>How They Work</a:t>
            </a:r>
          </a:p>
        </p:txBody>
      </p:sp>
      <p:sp>
        <p:nvSpPr>
          <p:cNvPr id="5" name="TextBox 4">
            <a:extLst>
              <a:ext uri="{FF2B5EF4-FFF2-40B4-BE49-F238E27FC236}">
                <a16:creationId xmlns:a16="http://schemas.microsoft.com/office/drawing/2014/main" id="{209397DB-C8CF-0BDB-F610-E945AD17E069}"/>
              </a:ext>
            </a:extLst>
          </p:cNvPr>
          <p:cNvSpPr txBox="1"/>
          <p:nvPr/>
        </p:nvSpPr>
        <p:spPr>
          <a:xfrm>
            <a:off x="1486043" y="0"/>
            <a:ext cx="3142961" cy="369332"/>
          </a:xfrm>
          <a:prstGeom prst="rect">
            <a:avLst/>
          </a:prstGeom>
          <a:noFill/>
        </p:spPr>
        <p:txBody>
          <a:bodyPr wrap="square" lIns="0" tIns="182880" rIns="91440" bIns="45720" rtlCol="0" anchor="t">
            <a:spAutoFit/>
          </a:bodyPr>
          <a:lstStyle/>
          <a:p>
            <a:pPr algn="ctr"/>
            <a:r>
              <a:rPr lang="en-US" sz="900" spc="100">
                <a:solidFill>
                  <a:schemeClr val="accent6"/>
                </a:solidFill>
              </a:rPr>
              <a:t>LONG-TERM CONTINUOUS MONITORS (LTCM)</a:t>
            </a:r>
            <a:endParaRPr lang="en-US" sz="900" spc="100" baseline="30000">
              <a:solidFill>
                <a:schemeClr val="accent6"/>
              </a:solidFill>
            </a:endParaRPr>
          </a:p>
        </p:txBody>
      </p:sp>
      <p:pic>
        <p:nvPicPr>
          <p:cNvPr id="3" name="Graphic 2">
            <a:extLst>
              <a:ext uri="{FF2B5EF4-FFF2-40B4-BE49-F238E27FC236}">
                <a16:creationId xmlns:a16="http://schemas.microsoft.com/office/drawing/2014/main" id="{AA2CA592-4B3E-B94A-C8B6-61C15C0C9C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3101" y="4646829"/>
            <a:ext cx="659600" cy="659600"/>
          </a:xfrm>
          <a:prstGeom prst="rect">
            <a:avLst/>
          </a:prstGeom>
        </p:spPr>
      </p:pic>
      <p:sp>
        <p:nvSpPr>
          <p:cNvPr id="4" name="Text Placeholder 16">
            <a:extLst>
              <a:ext uri="{FF2B5EF4-FFF2-40B4-BE49-F238E27FC236}">
                <a16:creationId xmlns:a16="http://schemas.microsoft.com/office/drawing/2014/main" id="{5D40F261-C30F-262E-0657-7B78E75CB534}"/>
              </a:ext>
            </a:extLst>
          </p:cNvPr>
          <p:cNvSpPr txBox="1">
            <a:spLocks/>
          </p:cNvSpPr>
          <p:nvPr/>
        </p:nvSpPr>
        <p:spPr>
          <a:xfrm>
            <a:off x="9719555" y="5802313"/>
            <a:ext cx="2026510" cy="298315"/>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kern="1200" spc="0" baseline="0">
                <a:solidFill>
                  <a:schemeClr val="accent6"/>
                </a:solidFill>
                <a:latin typeface="+mn-lt"/>
                <a:ea typeface="+mn-ea"/>
                <a:cs typeface="Calibri"/>
              </a:defRPr>
            </a:lvl1pPr>
            <a:lvl2pPr marL="509412" indent="0" algn="l" defTabSz="914400" rtl="0" eaLnBrk="1" latinLnBrk="0" hangingPunct="1">
              <a:lnSpc>
                <a:spcPct val="90000"/>
              </a:lnSpc>
              <a:spcBef>
                <a:spcPts val="500"/>
              </a:spcBef>
              <a:buClr>
                <a:schemeClr val="accent1"/>
              </a:buClr>
              <a:buSzPct val="80000"/>
              <a:buFont typeface="Arial" panose="020B0604020202020204" pitchFamily="34" charset="0"/>
              <a:buNone/>
              <a:tabLst/>
              <a:defRPr sz="2000" kern="1200">
                <a:solidFill>
                  <a:schemeClr val="tx1">
                    <a:tint val="75000"/>
                  </a:schemeClr>
                </a:solidFill>
                <a:latin typeface="+mn-lt"/>
                <a:ea typeface="+mn-ea"/>
                <a:cs typeface="+mn-cs"/>
              </a:defRPr>
            </a:lvl2pPr>
            <a:lvl3pPr marL="1018824" indent="0" algn="l" defTabSz="914400" rtl="0" eaLnBrk="1" latinLnBrk="0" hangingPunct="1">
              <a:lnSpc>
                <a:spcPct val="90000"/>
              </a:lnSpc>
              <a:spcBef>
                <a:spcPts val="500"/>
              </a:spcBef>
              <a:buFont typeface="System Font Regular"/>
              <a:buNone/>
              <a:tabLst/>
              <a:defRPr sz="1800" kern="1200">
                <a:solidFill>
                  <a:schemeClr val="tx1">
                    <a:tint val="75000"/>
                  </a:schemeClr>
                </a:solidFill>
                <a:latin typeface="+mn-lt"/>
                <a:ea typeface="+mn-ea"/>
                <a:cs typeface="+mn-cs"/>
              </a:defRPr>
            </a:lvl3pPr>
            <a:lvl4pPr marL="1528237" indent="0" algn="l" defTabSz="914400" rtl="0" eaLnBrk="1" latinLnBrk="0" hangingPunct="1">
              <a:lnSpc>
                <a:spcPct val="90000"/>
              </a:lnSpc>
              <a:spcBef>
                <a:spcPts val="500"/>
              </a:spcBef>
              <a:buSzPct val="80000"/>
              <a:buFont typeface="Courier New" panose="02070309020205020404" pitchFamily="49" charset="0"/>
              <a:buNone/>
              <a:tabLst/>
              <a:defRPr sz="1600" kern="1200">
                <a:solidFill>
                  <a:schemeClr val="tx1">
                    <a:tint val="75000"/>
                  </a:schemeClr>
                </a:solidFill>
                <a:latin typeface="+mn-lt"/>
                <a:ea typeface="+mn-ea"/>
                <a:cs typeface="+mn-cs"/>
              </a:defRPr>
            </a:lvl4pPr>
            <a:lvl5pPr marL="2037649" indent="0" algn="l" defTabSz="914400" rtl="0" eaLnBrk="1" latinLnBrk="0" hangingPunct="1">
              <a:lnSpc>
                <a:spcPct val="90000"/>
              </a:lnSpc>
              <a:spcBef>
                <a:spcPts val="500"/>
              </a:spcBef>
              <a:buSzPct val="75000"/>
              <a:buFont typeface="System Font Regular"/>
              <a:buNone/>
              <a:tabLst/>
              <a:defRPr sz="1600" kern="1200">
                <a:solidFill>
                  <a:schemeClr val="tx1">
                    <a:tint val="75000"/>
                  </a:schemeClr>
                </a:solidFill>
                <a:latin typeface="+mn-lt"/>
                <a:ea typeface="+mn-ea"/>
                <a:cs typeface="+mn-cs"/>
              </a:defRPr>
            </a:lvl5pPr>
            <a:lvl6pPr marL="254706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indent="0">
              <a:buNone/>
            </a:pPr>
            <a:r>
              <a:rPr lang="en-US" sz="1400"/>
              <a:t>*Varies by Manufacturer</a:t>
            </a:r>
          </a:p>
        </p:txBody>
      </p:sp>
    </p:spTree>
    <p:custDataLst>
      <p:tags r:id="rId1"/>
    </p:custDataLst>
    <p:extLst>
      <p:ext uri="{BB962C8B-B14F-4D97-AF65-F5344CB8AC3E}">
        <p14:creationId xmlns:p14="http://schemas.microsoft.com/office/powerpoint/2010/main" val="24328064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D7154C-B2B4-9E14-7050-2DD3768433D0}"/>
            </a:ext>
          </a:extLst>
        </p:cNvPr>
        <p:cNvGrpSpPr/>
        <p:nvPr/>
      </p:nvGrpSpPr>
      <p:grpSpPr>
        <a:xfrm>
          <a:off x="0" y="0"/>
          <a:ext cx="0" cy="0"/>
          <a:chOff x="0" y="0"/>
          <a:chExt cx="0" cy="0"/>
        </a:xfrm>
      </p:grpSpPr>
      <p:pic>
        <p:nvPicPr>
          <p:cNvPr id="10" name="Picture Placeholder 9" descr="A person sitting on a bed with a patient in her lap&#10;&#10;AI-generated content may be incorrect.">
            <a:extLst>
              <a:ext uri="{FF2B5EF4-FFF2-40B4-BE49-F238E27FC236}">
                <a16:creationId xmlns:a16="http://schemas.microsoft.com/office/drawing/2014/main" id="{D90C677E-0C77-46AB-8F8D-E7D4A805F3BE}"/>
              </a:ext>
            </a:extLst>
          </p:cNvPr>
          <p:cNvPicPr>
            <a:picLocks noGrp="1" noChangeAspect="1"/>
          </p:cNvPicPr>
          <p:nvPr>
            <p:ph type="pic" sz="quarter" idx="36"/>
          </p:nvPr>
        </p:nvPicPr>
        <p:blipFill>
          <a:blip r:embed="rId4"/>
          <a:srcRect t="8642" b="8642"/>
          <a:stretch>
            <a:fillRect/>
          </a:stretch>
        </p:blipFill>
        <p:spPr/>
      </p:pic>
      <p:sp>
        <p:nvSpPr>
          <p:cNvPr id="48" name="Text Placeholder 47">
            <a:extLst>
              <a:ext uri="{FF2B5EF4-FFF2-40B4-BE49-F238E27FC236}">
                <a16:creationId xmlns:a16="http://schemas.microsoft.com/office/drawing/2014/main" id="{F73164C0-D1B2-E9CD-F6BD-39309B3F56D2}"/>
              </a:ext>
            </a:extLst>
          </p:cNvPr>
          <p:cNvSpPr>
            <a:spLocks noGrp="1"/>
          </p:cNvSpPr>
          <p:nvPr>
            <p:ph type="body" idx="14"/>
          </p:nvPr>
        </p:nvSpPr>
        <p:spPr>
          <a:xfrm>
            <a:off x="365760" y="1368061"/>
            <a:ext cx="5582458" cy="4173767"/>
          </a:xfrm>
        </p:spPr>
        <p:txBody>
          <a:bodyPr lIns="0" tIns="0" rIns="0" bIns="0" anchor="t">
            <a:noAutofit/>
          </a:bodyPr>
          <a:lstStyle/>
          <a:p>
            <a:pPr marL="628650" marR="0" lvl="1" indent="-171450" fontAlgn="auto">
              <a:lnSpc>
                <a:spcPct val="110000"/>
              </a:lnSpc>
              <a:spcBef>
                <a:spcPts val="1100"/>
              </a:spcBef>
              <a:spcAft>
                <a:spcPts val="0"/>
              </a:spcAft>
              <a:buClr>
                <a:srgbClr val="3738C0"/>
              </a:buClr>
              <a:buFont typeface="Arial" panose="020B0604020202020204" pitchFamily="34" charset="0"/>
              <a:buChar char="•"/>
              <a:defRPr/>
            </a:pPr>
            <a:r>
              <a:rPr lang="en-US" sz="1800">
                <a:solidFill>
                  <a:schemeClr val="accent6">
                    <a:lumMod val="50000"/>
                  </a:schemeClr>
                </a:solidFill>
                <a:latin typeface="Franklin Gothic Book" panose="020B0503020102020204"/>
              </a:rPr>
              <a:t>Independent Diagnostic Testing Facility (IDTF) downloads data and curates the report*</a:t>
            </a:r>
          </a:p>
          <a:p>
            <a:pPr marL="628650" marR="0" lvl="1" indent="-171450" fontAlgn="auto">
              <a:lnSpc>
                <a:spcPct val="110000"/>
              </a:lnSpc>
              <a:spcBef>
                <a:spcPts val="1100"/>
              </a:spcBef>
              <a:spcAft>
                <a:spcPts val="0"/>
              </a:spcAft>
              <a:buClr>
                <a:srgbClr val="3738C0"/>
              </a:buClr>
              <a:buFont typeface="Arial" panose="020B0604020202020204" pitchFamily="34" charset="0"/>
              <a:buChar char="•"/>
              <a:defRPr/>
            </a:pPr>
            <a:r>
              <a:rPr lang="en-US" sz="1800">
                <a:solidFill>
                  <a:schemeClr val="accent6">
                    <a:lumMod val="50000"/>
                  </a:schemeClr>
                </a:solidFill>
                <a:latin typeface="Franklin Gothic Book" panose="020B0503020102020204"/>
              </a:rPr>
              <a:t>AI analyzes ECG data on a beat-to-beat basis and identifies arrhythmias*</a:t>
            </a:r>
          </a:p>
          <a:p>
            <a:pPr marL="628650" marR="0" lvl="1" indent="-171450" fontAlgn="auto">
              <a:lnSpc>
                <a:spcPct val="110000"/>
              </a:lnSpc>
              <a:spcBef>
                <a:spcPts val="1100"/>
              </a:spcBef>
              <a:spcAft>
                <a:spcPts val="0"/>
              </a:spcAft>
              <a:buClr>
                <a:srgbClr val="3738C0"/>
              </a:buClr>
              <a:buFont typeface="Arial" panose="020B0604020202020204" pitchFamily="34" charset="0"/>
              <a:buChar char="•"/>
              <a:defRPr/>
            </a:pPr>
            <a:r>
              <a:rPr lang="en-US" sz="1800">
                <a:solidFill>
                  <a:schemeClr val="accent6">
                    <a:lumMod val="50000"/>
                  </a:schemeClr>
                </a:solidFill>
                <a:latin typeface="Franklin Gothic Book" panose="020B0503020102020204"/>
              </a:rPr>
              <a:t>Qualified Cardiac Technicians review ECG data before sending to clinician*</a:t>
            </a:r>
          </a:p>
          <a:p>
            <a:pPr marL="628650" lvl="1" indent="-171450">
              <a:lnSpc>
                <a:spcPct val="110000"/>
              </a:lnSpc>
              <a:spcBef>
                <a:spcPts val="1100"/>
              </a:spcBef>
              <a:buClr>
                <a:srgbClr val="3738C0"/>
              </a:buClr>
              <a:buFont typeface="Arial" panose="020B0604020202020204" pitchFamily="34" charset="0"/>
              <a:buChar char="•"/>
              <a:defRPr/>
            </a:pPr>
            <a:r>
              <a:rPr lang="en-US" sz="1800">
                <a:solidFill>
                  <a:schemeClr val="accent6">
                    <a:lumMod val="50000"/>
                  </a:schemeClr>
                </a:solidFill>
                <a:latin typeface="Franklin Gothic Book" panose="020B0503020102020204"/>
              </a:rPr>
              <a:t>Final report includes Symptomatic Events, Arrhythmias, Burdens, HR trends, PVC by unique morphology, PVCs by hour*</a:t>
            </a:r>
          </a:p>
          <a:p>
            <a:pPr marL="628650" marR="0" lvl="1" indent="-171450" fontAlgn="auto">
              <a:lnSpc>
                <a:spcPct val="110000"/>
              </a:lnSpc>
              <a:spcBef>
                <a:spcPts val="1100"/>
              </a:spcBef>
              <a:spcAft>
                <a:spcPts val="0"/>
              </a:spcAft>
              <a:buClr>
                <a:srgbClr val="3738C0"/>
              </a:buClr>
              <a:buFont typeface="Arial" panose="020B0604020202020204" pitchFamily="34" charset="0"/>
              <a:buChar char="•"/>
              <a:defRPr/>
            </a:pPr>
            <a:endParaRPr lang="en-US" sz="1800">
              <a:solidFill>
                <a:schemeClr val="accent6">
                  <a:lumMod val="50000"/>
                </a:schemeClr>
              </a:solidFill>
              <a:latin typeface="Franklin Gothic Book" panose="020B0503020102020204"/>
            </a:endParaRPr>
          </a:p>
          <a:p>
            <a:pPr marL="966470" lvl="2">
              <a:lnSpc>
                <a:spcPct val="110000"/>
              </a:lnSpc>
              <a:spcBef>
                <a:spcPts val="1100"/>
              </a:spcBef>
              <a:buClr>
                <a:srgbClr val="3738C0"/>
              </a:buClr>
              <a:defRPr/>
            </a:pPr>
            <a:r>
              <a:rPr lang="en-US" sz="1600">
                <a:solidFill>
                  <a:schemeClr val="tx2"/>
                </a:solidFill>
                <a:latin typeface="Franklin Gothic Book" panose="020B0503020102020204"/>
              </a:rPr>
              <a:t>Limitation: Patient diary symptom times are approximations, no alerts during wear, some require patch/battery changes*</a:t>
            </a:r>
          </a:p>
        </p:txBody>
      </p:sp>
      <p:sp>
        <p:nvSpPr>
          <p:cNvPr id="6" name="Text Placeholder 5">
            <a:extLst>
              <a:ext uri="{FF2B5EF4-FFF2-40B4-BE49-F238E27FC236}">
                <a16:creationId xmlns:a16="http://schemas.microsoft.com/office/drawing/2014/main" id="{76F975A6-AE06-3E22-BE93-96F6D3227FC4}"/>
              </a:ext>
            </a:extLst>
          </p:cNvPr>
          <p:cNvSpPr>
            <a:spLocks noGrp="1"/>
          </p:cNvSpPr>
          <p:nvPr>
            <p:ph type="body" sz="quarter" idx="35"/>
          </p:nvPr>
        </p:nvSpPr>
        <p:spPr/>
        <p:txBody>
          <a:bodyPr/>
          <a:lstStyle/>
          <a:p>
            <a:r>
              <a:rPr lang="en-US"/>
              <a:t>Data Outputs</a:t>
            </a:r>
          </a:p>
        </p:txBody>
      </p:sp>
      <p:sp>
        <p:nvSpPr>
          <p:cNvPr id="2" name="TextBox 1">
            <a:extLst>
              <a:ext uri="{FF2B5EF4-FFF2-40B4-BE49-F238E27FC236}">
                <a16:creationId xmlns:a16="http://schemas.microsoft.com/office/drawing/2014/main" id="{BFFA0C8B-ACA9-BB80-7B07-56AE168A47CA}"/>
              </a:ext>
            </a:extLst>
          </p:cNvPr>
          <p:cNvSpPr txBox="1"/>
          <p:nvPr/>
        </p:nvSpPr>
        <p:spPr>
          <a:xfrm>
            <a:off x="1486043" y="0"/>
            <a:ext cx="3142961" cy="369332"/>
          </a:xfrm>
          <a:prstGeom prst="rect">
            <a:avLst/>
          </a:prstGeom>
          <a:noFill/>
        </p:spPr>
        <p:txBody>
          <a:bodyPr wrap="square" lIns="0" tIns="182880" rIns="91440" bIns="45720" rtlCol="0" anchor="t">
            <a:spAutoFit/>
          </a:bodyPr>
          <a:lstStyle/>
          <a:p>
            <a:pPr algn="ctr"/>
            <a:r>
              <a:rPr lang="en-US" sz="900" spc="100">
                <a:solidFill>
                  <a:schemeClr val="accent6"/>
                </a:solidFill>
              </a:rPr>
              <a:t>LONG-TERM CONTINUOUS MONITORS (LTCM)</a:t>
            </a:r>
            <a:endParaRPr lang="en-US" sz="900" spc="100" baseline="30000">
              <a:solidFill>
                <a:schemeClr val="accent6"/>
              </a:solidFill>
            </a:endParaRPr>
          </a:p>
        </p:txBody>
      </p:sp>
      <p:sp>
        <p:nvSpPr>
          <p:cNvPr id="4" name="Text Placeholder 16">
            <a:extLst>
              <a:ext uri="{FF2B5EF4-FFF2-40B4-BE49-F238E27FC236}">
                <a16:creationId xmlns:a16="http://schemas.microsoft.com/office/drawing/2014/main" id="{CE2A4367-B1A8-F215-C940-DF5518EF7F9E}"/>
              </a:ext>
            </a:extLst>
          </p:cNvPr>
          <p:cNvSpPr txBox="1">
            <a:spLocks/>
          </p:cNvSpPr>
          <p:nvPr/>
        </p:nvSpPr>
        <p:spPr>
          <a:xfrm>
            <a:off x="10091473" y="6292135"/>
            <a:ext cx="2026510" cy="298315"/>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kern="1200" spc="0" baseline="0">
                <a:solidFill>
                  <a:schemeClr val="accent6"/>
                </a:solidFill>
                <a:latin typeface="+mn-lt"/>
                <a:ea typeface="+mn-ea"/>
                <a:cs typeface="Calibri"/>
              </a:defRPr>
            </a:lvl1pPr>
            <a:lvl2pPr marL="509412" indent="0" algn="l" defTabSz="914400" rtl="0" eaLnBrk="1" latinLnBrk="0" hangingPunct="1">
              <a:lnSpc>
                <a:spcPct val="90000"/>
              </a:lnSpc>
              <a:spcBef>
                <a:spcPts val="500"/>
              </a:spcBef>
              <a:buClr>
                <a:schemeClr val="accent1"/>
              </a:buClr>
              <a:buSzPct val="80000"/>
              <a:buFont typeface="Arial" panose="020B0604020202020204" pitchFamily="34" charset="0"/>
              <a:buNone/>
              <a:tabLst/>
              <a:defRPr sz="2000" kern="1200">
                <a:solidFill>
                  <a:schemeClr val="tx1">
                    <a:tint val="75000"/>
                  </a:schemeClr>
                </a:solidFill>
                <a:latin typeface="+mn-lt"/>
                <a:ea typeface="+mn-ea"/>
                <a:cs typeface="+mn-cs"/>
              </a:defRPr>
            </a:lvl2pPr>
            <a:lvl3pPr marL="1018824" indent="0" algn="l" defTabSz="914400" rtl="0" eaLnBrk="1" latinLnBrk="0" hangingPunct="1">
              <a:lnSpc>
                <a:spcPct val="90000"/>
              </a:lnSpc>
              <a:spcBef>
                <a:spcPts val="500"/>
              </a:spcBef>
              <a:buFont typeface="System Font Regular"/>
              <a:buNone/>
              <a:tabLst/>
              <a:defRPr sz="1800" kern="1200">
                <a:solidFill>
                  <a:schemeClr val="tx1">
                    <a:tint val="75000"/>
                  </a:schemeClr>
                </a:solidFill>
                <a:latin typeface="+mn-lt"/>
                <a:ea typeface="+mn-ea"/>
                <a:cs typeface="+mn-cs"/>
              </a:defRPr>
            </a:lvl3pPr>
            <a:lvl4pPr marL="1528237" indent="0" algn="l" defTabSz="914400" rtl="0" eaLnBrk="1" latinLnBrk="0" hangingPunct="1">
              <a:lnSpc>
                <a:spcPct val="90000"/>
              </a:lnSpc>
              <a:spcBef>
                <a:spcPts val="500"/>
              </a:spcBef>
              <a:buSzPct val="80000"/>
              <a:buFont typeface="Courier New" panose="02070309020205020404" pitchFamily="49" charset="0"/>
              <a:buNone/>
              <a:tabLst/>
              <a:defRPr sz="1600" kern="1200">
                <a:solidFill>
                  <a:schemeClr val="tx1">
                    <a:tint val="75000"/>
                  </a:schemeClr>
                </a:solidFill>
                <a:latin typeface="+mn-lt"/>
                <a:ea typeface="+mn-ea"/>
                <a:cs typeface="+mn-cs"/>
              </a:defRPr>
            </a:lvl4pPr>
            <a:lvl5pPr marL="2037649" indent="0" algn="l" defTabSz="914400" rtl="0" eaLnBrk="1" latinLnBrk="0" hangingPunct="1">
              <a:lnSpc>
                <a:spcPct val="90000"/>
              </a:lnSpc>
              <a:spcBef>
                <a:spcPts val="500"/>
              </a:spcBef>
              <a:buSzPct val="75000"/>
              <a:buFont typeface="System Font Regular"/>
              <a:buNone/>
              <a:tabLst/>
              <a:defRPr sz="1600" kern="1200">
                <a:solidFill>
                  <a:schemeClr val="tx1">
                    <a:tint val="75000"/>
                  </a:schemeClr>
                </a:solidFill>
                <a:latin typeface="+mn-lt"/>
                <a:ea typeface="+mn-ea"/>
                <a:cs typeface="+mn-cs"/>
              </a:defRPr>
            </a:lvl5pPr>
            <a:lvl6pPr marL="254706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indent="0">
              <a:buNone/>
            </a:pPr>
            <a:r>
              <a:rPr lang="en-US" sz="1400">
                <a:solidFill>
                  <a:schemeClr val="bg1"/>
                </a:solidFill>
              </a:rPr>
              <a:t>*Varies by Manufacturer</a:t>
            </a:r>
          </a:p>
        </p:txBody>
      </p:sp>
      <p:pic>
        <p:nvPicPr>
          <p:cNvPr id="13" name="Graphic 12">
            <a:extLst>
              <a:ext uri="{FF2B5EF4-FFF2-40B4-BE49-F238E27FC236}">
                <a16:creationId xmlns:a16="http://schemas.microsoft.com/office/drawing/2014/main" id="{CE69D001-C799-F149-6D2C-484126C991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3977" y="4973097"/>
            <a:ext cx="829980" cy="829980"/>
          </a:xfrm>
          <a:prstGeom prst="rect">
            <a:avLst/>
          </a:prstGeom>
        </p:spPr>
      </p:pic>
      <p:sp>
        <p:nvSpPr>
          <p:cNvPr id="5" name="Text Placeholder 16">
            <a:extLst>
              <a:ext uri="{FF2B5EF4-FFF2-40B4-BE49-F238E27FC236}">
                <a16:creationId xmlns:a16="http://schemas.microsoft.com/office/drawing/2014/main" id="{F9CE0AEB-D572-3FC0-CA62-2998C39D2F6A}"/>
              </a:ext>
            </a:extLst>
          </p:cNvPr>
          <p:cNvSpPr txBox="1">
            <a:spLocks/>
          </p:cNvSpPr>
          <p:nvPr/>
        </p:nvSpPr>
        <p:spPr>
          <a:xfrm>
            <a:off x="9719554" y="5802313"/>
            <a:ext cx="2026510" cy="298315"/>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kern="1200" spc="0" baseline="0">
                <a:solidFill>
                  <a:schemeClr val="accent6"/>
                </a:solidFill>
                <a:latin typeface="+mn-lt"/>
                <a:ea typeface="+mn-ea"/>
                <a:cs typeface="Calibri"/>
              </a:defRPr>
            </a:lvl1pPr>
            <a:lvl2pPr marL="509412" indent="0" algn="l" defTabSz="914400" rtl="0" eaLnBrk="1" latinLnBrk="0" hangingPunct="1">
              <a:lnSpc>
                <a:spcPct val="90000"/>
              </a:lnSpc>
              <a:spcBef>
                <a:spcPts val="500"/>
              </a:spcBef>
              <a:buClr>
                <a:schemeClr val="accent1"/>
              </a:buClr>
              <a:buSzPct val="80000"/>
              <a:buFont typeface="Arial" panose="020B0604020202020204" pitchFamily="34" charset="0"/>
              <a:buNone/>
              <a:tabLst/>
              <a:defRPr sz="2000" kern="1200">
                <a:solidFill>
                  <a:schemeClr val="tx1">
                    <a:tint val="75000"/>
                  </a:schemeClr>
                </a:solidFill>
                <a:latin typeface="+mn-lt"/>
                <a:ea typeface="+mn-ea"/>
                <a:cs typeface="+mn-cs"/>
              </a:defRPr>
            </a:lvl2pPr>
            <a:lvl3pPr marL="1018824" indent="0" algn="l" defTabSz="914400" rtl="0" eaLnBrk="1" latinLnBrk="0" hangingPunct="1">
              <a:lnSpc>
                <a:spcPct val="90000"/>
              </a:lnSpc>
              <a:spcBef>
                <a:spcPts val="500"/>
              </a:spcBef>
              <a:buFont typeface="System Font Regular"/>
              <a:buNone/>
              <a:tabLst/>
              <a:defRPr sz="1800" kern="1200">
                <a:solidFill>
                  <a:schemeClr val="tx1">
                    <a:tint val="75000"/>
                  </a:schemeClr>
                </a:solidFill>
                <a:latin typeface="+mn-lt"/>
                <a:ea typeface="+mn-ea"/>
                <a:cs typeface="+mn-cs"/>
              </a:defRPr>
            </a:lvl3pPr>
            <a:lvl4pPr marL="1528237" indent="0" algn="l" defTabSz="914400" rtl="0" eaLnBrk="1" latinLnBrk="0" hangingPunct="1">
              <a:lnSpc>
                <a:spcPct val="90000"/>
              </a:lnSpc>
              <a:spcBef>
                <a:spcPts val="500"/>
              </a:spcBef>
              <a:buSzPct val="80000"/>
              <a:buFont typeface="Courier New" panose="02070309020205020404" pitchFamily="49" charset="0"/>
              <a:buNone/>
              <a:tabLst/>
              <a:defRPr sz="1600" kern="1200">
                <a:solidFill>
                  <a:schemeClr val="tx1">
                    <a:tint val="75000"/>
                  </a:schemeClr>
                </a:solidFill>
                <a:latin typeface="+mn-lt"/>
                <a:ea typeface="+mn-ea"/>
                <a:cs typeface="+mn-cs"/>
              </a:defRPr>
            </a:lvl4pPr>
            <a:lvl5pPr marL="2037649" indent="0" algn="l" defTabSz="914400" rtl="0" eaLnBrk="1" latinLnBrk="0" hangingPunct="1">
              <a:lnSpc>
                <a:spcPct val="90000"/>
              </a:lnSpc>
              <a:spcBef>
                <a:spcPts val="500"/>
              </a:spcBef>
              <a:buSzPct val="75000"/>
              <a:buFont typeface="System Font Regular"/>
              <a:buNone/>
              <a:tabLst/>
              <a:defRPr sz="1600" kern="1200">
                <a:solidFill>
                  <a:schemeClr val="tx1">
                    <a:tint val="75000"/>
                  </a:schemeClr>
                </a:solidFill>
                <a:latin typeface="+mn-lt"/>
                <a:ea typeface="+mn-ea"/>
                <a:cs typeface="+mn-cs"/>
              </a:defRPr>
            </a:lvl5pPr>
            <a:lvl6pPr marL="254706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indent="0">
              <a:buNone/>
            </a:pPr>
            <a:r>
              <a:rPr lang="en-US" sz="1400"/>
              <a:t>*Varies by Manufacturer</a:t>
            </a:r>
          </a:p>
        </p:txBody>
      </p:sp>
    </p:spTree>
    <p:custDataLst>
      <p:tags r:id="rId1"/>
    </p:custDataLst>
    <p:extLst>
      <p:ext uri="{BB962C8B-B14F-4D97-AF65-F5344CB8AC3E}">
        <p14:creationId xmlns:p14="http://schemas.microsoft.com/office/powerpoint/2010/main" val="820002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7CED0FB-5111-A93E-D739-A4F1356C9BFD}"/>
              </a:ext>
            </a:extLst>
          </p:cNvPr>
          <p:cNvGraphicFramePr>
            <a:graphicFrameLocks noGrp="1"/>
          </p:cNvGraphicFramePr>
          <p:nvPr>
            <p:extLst>
              <p:ext uri="{D42A27DB-BD31-4B8C-83A1-F6EECF244321}">
                <p14:modId xmlns:p14="http://schemas.microsoft.com/office/powerpoint/2010/main" val="3894277634"/>
              </p:ext>
            </p:extLst>
          </p:nvPr>
        </p:nvGraphicFramePr>
        <p:xfrm>
          <a:off x="609441" y="3056296"/>
          <a:ext cx="10969943" cy="2471891"/>
        </p:xfrm>
        <a:graphic>
          <a:graphicData uri="http://schemas.openxmlformats.org/drawingml/2006/table">
            <a:tbl>
              <a:tblPr firstRow="1" bandRow="1">
                <a:tableStyleId>{5C22544A-7EE6-4342-B048-85BDC9FD1C3A}</a:tableStyleId>
              </a:tblPr>
              <a:tblGrid>
                <a:gridCol w="3071601">
                  <a:extLst>
                    <a:ext uri="{9D8B030D-6E8A-4147-A177-3AD203B41FA5}">
                      <a16:colId xmlns:a16="http://schemas.microsoft.com/office/drawing/2014/main" val="1566286821"/>
                    </a:ext>
                  </a:extLst>
                </a:gridCol>
                <a:gridCol w="3949171">
                  <a:extLst>
                    <a:ext uri="{9D8B030D-6E8A-4147-A177-3AD203B41FA5}">
                      <a16:colId xmlns:a16="http://schemas.microsoft.com/office/drawing/2014/main" val="2053354744"/>
                    </a:ext>
                  </a:extLst>
                </a:gridCol>
                <a:gridCol w="3949171">
                  <a:extLst>
                    <a:ext uri="{9D8B030D-6E8A-4147-A177-3AD203B41FA5}">
                      <a16:colId xmlns:a16="http://schemas.microsoft.com/office/drawing/2014/main" val="3088807036"/>
                    </a:ext>
                  </a:extLst>
                </a:gridCol>
              </a:tblGrid>
              <a:tr h="428028">
                <a:tc>
                  <a:txBody>
                    <a:bodyPr/>
                    <a:lstStyle/>
                    <a:p>
                      <a:r>
                        <a:rPr lang="en-US" b="0" spc="100" baseline="0">
                          <a:solidFill>
                            <a:schemeClr val="tx1"/>
                          </a:solidFill>
                          <a:latin typeface="+mj-lt"/>
                        </a:rPr>
                        <a:t>RESULTS</a:t>
                      </a:r>
                    </a:p>
                  </a:txBody>
                  <a:tcPr marT="91440" marB="91440" anchor="b">
                    <a:noFill/>
                  </a:tcPr>
                </a:tc>
                <a:tc>
                  <a:txBody>
                    <a:bodyPr/>
                    <a:lstStyle/>
                    <a:p>
                      <a:pPr algn="ctr"/>
                      <a:r>
                        <a:rPr lang="en-US" b="0" spc="100" baseline="0">
                          <a:solidFill>
                            <a:schemeClr val="bg1"/>
                          </a:solidFill>
                          <a:latin typeface="+mj-lt"/>
                        </a:rPr>
                        <a:t>LTCM</a:t>
                      </a:r>
                    </a:p>
                  </a:txBody>
                  <a:tcPr marT="91440" marB="91440" anchor="b">
                    <a:solidFill>
                      <a:schemeClr val="tx2"/>
                    </a:solidFill>
                  </a:tcPr>
                </a:tc>
                <a:tc>
                  <a:txBody>
                    <a:bodyPr/>
                    <a:lstStyle/>
                    <a:p>
                      <a:pPr algn="ctr"/>
                      <a:r>
                        <a:rPr lang="en-US" b="0" spc="100" baseline="0">
                          <a:solidFill>
                            <a:schemeClr val="tx1"/>
                          </a:solidFill>
                          <a:latin typeface="+mj-lt"/>
                        </a:rPr>
                        <a:t>HOLTER</a:t>
                      </a:r>
                    </a:p>
                  </a:txBody>
                  <a:tcPr marT="91440" marB="91440" anchor="b">
                    <a:solidFill>
                      <a:schemeClr val="bg2">
                        <a:lumMod val="90000"/>
                      </a:schemeClr>
                    </a:solidFill>
                  </a:tcPr>
                </a:tc>
                <a:extLst>
                  <a:ext uri="{0D108BD9-81ED-4DB2-BD59-A6C34878D82A}">
                    <a16:rowId xmlns:a16="http://schemas.microsoft.com/office/drawing/2014/main" val="3194233229"/>
                  </a:ext>
                </a:extLst>
              </a:tr>
              <a:tr h="503673">
                <a:tc>
                  <a:txBody>
                    <a:bodyPr/>
                    <a:lstStyle/>
                    <a:p>
                      <a:r>
                        <a:rPr lang="en-US">
                          <a:solidFill>
                            <a:schemeClr val="accent6">
                              <a:lumMod val="50000"/>
                            </a:schemeClr>
                          </a:solidFill>
                          <a:latin typeface="Franklin Gothic Book"/>
                        </a:rPr>
                        <a:t>Wear Time</a:t>
                      </a:r>
                    </a:p>
                  </a:txBody>
                  <a:tcPr anchor="ctr">
                    <a:solidFill>
                      <a:schemeClr val="bg2"/>
                    </a:solidFill>
                  </a:tcPr>
                </a:tc>
                <a:tc>
                  <a:txBody>
                    <a:bodyPr/>
                    <a:lstStyle/>
                    <a:p>
                      <a:pPr algn="ctr"/>
                      <a:r>
                        <a:rPr lang="en-US">
                          <a:solidFill>
                            <a:schemeClr val="accent6">
                              <a:lumMod val="50000"/>
                            </a:schemeClr>
                          </a:solidFill>
                          <a:latin typeface="Franklin Gothic Book"/>
                        </a:rPr>
                        <a:t>11.1 Days</a:t>
                      </a:r>
                    </a:p>
                  </a:txBody>
                  <a:tcPr anchor="ctr">
                    <a:solidFill>
                      <a:schemeClr val="tx2">
                        <a:lumMod val="20000"/>
                        <a:lumOff val="80000"/>
                      </a:schemeClr>
                    </a:solidFill>
                  </a:tcPr>
                </a:tc>
                <a:tc>
                  <a:txBody>
                    <a:bodyPr/>
                    <a:lstStyle/>
                    <a:p>
                      <a:pPr algn="ctr"/>
                      <a:r>
                        <a:rPr lang="en-US">
                          <a:solidFill>
                            <a:schemeClr val="accent6">
                              <a:lumMod val="50000"/>
                            </a:schemeClr>
                          </a:solidFill>
                          <a:latin typeface="Franklin Gothic Book"/>
                        </a:rPr>
                        <a:t>1.0 Days</a:t>
                      </a:r>
                    </a:p>
                  </a:txBody>
                  <a:tcPr anchor="ctr">
                    <a:solidFill>
                      <a:schemeClr val="bg2"/>
                    </a:solidFill>
                  </a:tcPr>
                </a:tc>
                <a:extLst>
                  <a:ext uri="{0D108BD9-81ED-4DB2-BD59-A6C34878D82A}">
                    <a16:rowId xmlns:a16="http://schemas.microsoft.com/office/drawing/2014/main" val="4208508693"/>
                  </a:ext>
                </a:extLst>
              </a:tr>
              <a:tr h="503672">
                <a:tc>
                  <a:txBody>
                    <a:bodyPr/>
                    <a:lstStyle/>
                    <a:p>
                      <a:pPr lvl="0">
                        <a:buNone/>
                      </a:pPr>
                      <a:r>
                        <a:rPr lang="en-US">
                          <a:solidFill>
                            <a:schemeClr val="accent6">
                              <a:lumMod val="50000"/>
                            </a:schemeClr>
                          </a:solidFill>
                          <a:latin typeface="Franklin Gothic Book"/>
                        </a:rPr>
                        <a:t>Definitive Diagnosis*</a:t>
                      </a:r>
                    </a:p>
                  </a:txBody>
                  <a:tcPr anchor="ctr">
                    <a:solidFill>
                      <a:schemeClr val="bg2"/>
                    </a:solidFill>
                  </a:tcPr>
                </a:tc>
                <a:tc>
                  <a:txBody>
                    <a:bodyPr/>
                    <a:lstStyle/>
                    <a:p>
                      <a:pPr lvl="0" algn="ctr">
                        <a:buNone/>
                      </a:pPr>
                      <a:r>
                        <a:rPr lang="en-US">
                          <a:solidFill>
                            <a:schemeClr val="accent6">
                              <a:lumMod val="50000"/>
                            </a:schemeClr>
                          </a:solidFill>
                          <a:latin typeface="Franklin Gothic Book"/>
                        </a:rPr>
                        <a:t>90% of the time</a:t>
                      </a:r>
                    </a:p>
                  </a:txBody>
                  <a:tcPr anchor="ctr">
                    <a:solidFill>
                      <a:schemeClr val="tx2">
                        <a:lumMod val="20000"/>
                        <a:lumOff val="80000"/>
                      </a:schemeClr>
                    </a:solidFill>
                  </a:tcPr>
                </a:tc>
                <a:tc>
                  <a:txBody>
                    <a:bodyPr/>
                    <a:lstStyle/>
                    <a:p>
                      <a:pPr lvl="0" algn="ctr">
                        <a:buNone/>
                      </a:pPr>
                      <a:r>
                        <a:rPr lang="en-US">
                          <a:solidFill>
                            <a:schemeClr val="accent6">
                              <a:lumMod val="50000"/>
                            </a:schemeClr>
                          </a:solidFill>
                          <a:latin typeface="Franklin Gothic Book"/>
                        </a:rPr>
                        <a:t>64% of the time</a:t>
                      </a:r>
                    </a:p>
                  </a:txBody>
                  <a:tcPr anchor="ctr">
                    <a:solidFill>
                      <a:schemeClr val="bg2"/>
                    </a:solidFill>
                  </a:tcPr>
                </a:tc>
                <a:extLst>
                  <a:ext uri="{0D108BD9-81ED-4DB2-BD59-A6C34878D82A}">
                    <a16:rowId xmlns:a16="http://schemas.microsoft.com/office/drawing/2014/main" val="3652428539"/>
                  </a:ext>
                </a:extLst>
              </a:tr>
              <a:tr h="503673">
                <a:tc>
                  <a:txBody>
                    <a:bodyPr/>
                    <a:lstStyle/>
                    <a:p>
                      <a:r>
                        <a:rPr lang="en-US">
                          <a:solidFill>
                            <a:schemeClr val="accent6">
                              <a:lumMod val="50000"/>
                            </a:schemeClr>
                          </a:solidFill>
                          <a:latin typeface="Franklin Gothic Book"/>
                        </a:rPr>
                        <a:t>Patient Preference</a:t>
                      </a:r>
                    </a:p>
                  </a:txBody>
                  <a:tcPr anchor="ctr">
                    <a:solidFill>
                      <a:schemeClr val="bg2"/>
                    </a:solidFill>
                  </a:tcPr>
                </a:tc>
                <a:tc>
                  <a:txBody>
                    <a:bodyPr/>
                    <a:lstStyle/>
                    <a:p>
                      <a:pPr algn="ctr"/>
                      <a:r>
                        <a:rPr lang="en-US" dirty="0">
                          <a:solidFill>
                            <a:schemeClr val="accent6">
                              <a:lumMod val="50000"/>
                            </a:schemeClr>
                          </a:solidFill>
                          <a:latin typeface="Franklin Gothic Book"/>
                        </a:rPr>
                        <a:t>81% preferred LTCM</a:t>
                      </a:r>
                    </a:p>
                  </a:txBody>
                  <a:tcPr anchor="ctr">
                    <a:solidFill>
                      <a:schemeClr val="tx2">
                        <a:lumMod val="20000"/>
                        <a:lumOff val="80000"/>
                      </a:schemeClr>
                    </a:solidFill>
                  </a:tcPr>
                </a:tc>
                <a:tc>
                  <a:txBody>
                    <a:bodyPr/>
                    <a:lstStyle/>
                    <a:p>
                      <a:pPr algn="ctr"/>
                      <a:endParaRPr lang="en-US">
                        <a:solidFill>
                          <a:schemeClr val="accent6">
                            <a:lumMod val="50000"/>
                          </a:schemeClr>
                        </a:solidFill>
                        <a:latin typeface="Franklin Gothic Book"/>
                      </a:endParaRPr>
                    </a:p>
                  </a:txBody>
                  <a:tcPr anchor="ctr">
                    <a:solidFill>
                      <a:schemeClr val="bg2"/>
                    </a:solidFill>
                  </a:tcPr>
                </a:tc>
                <a:extLst>
                  <a:ext uri="{0D108BD9-81ED-4DB2-BD59-A6C34878D82A}">
                    <a16:rowId xmlns:a16="http://schemas.microsoft.com/office/drawing/2014/main" val="1706387255"/>
                  </a:ext>
                </a:extLst>
              </a:tr>
              <a:tr h="503673">
                <a:tc>
                  <a:txBody>
                    <a:bodyPr/>
                    <a:lstStyle/>
                    <a:p>
                      <a:r>
                        <a:rPr lang="en-US">
                          <a:solidFill>
                            <a:schemeClr val="accent6">
                              <a:lumMod val="50000"/>
                            </a:schemeClr>
                          </a:solidFill>
                          <a:latin typeface="Franklin Gothic Book"/>
                        </a:rPr>
                        <a:t>Arrhythmias Detected</a:t>
                      </a:r>
                    </a:p>
                  </a:txBody>
                  <a:tcPr anchor="ctr">
                    <a:solidFill>
                      <a:schemeClr val="bg2"/>
                    </a:solidFill>
                  </a:tcPr>
                </a:tc>
                <a:tc>
                  <a:txBody>
                    <a:bodyPr/>
                    <a:lstStyle/>
                    <a:p>
                      <a:pPr algn="ctr"/>
                      <a:r>
                        <a:rPr lang="en-US">
                          <a:solidFill>
                            <a:schemeClr val="accent6">
                              <a:lumMod val="50000"/>
                            </a:schemeClr>
                          </a:solidFill>
                          <a:latin typeface="Franklin Gothic Book"/>
                        </a:rPr>
                        <a:t>↑ 57%</a:t>
                      </a:r>
                    </a:p>
                  </a:txBody>
                  <a:tcPr anchor="ctr">
                    <a:solidFill>
                      <a:schemeClr val="tx2">
                        <a:lumMod val="20000"/>
                        <a:lumOff val="80000"/>
                      </a:schemeClr>
                    </a:solidFill>
                  </a:tcPr>
                </a:tc>
                <a:tc>
                  <a:txBody>
                    <a:bodyPr/>
                    <a:lstStyle/>
                    <a:p>
                      <a:pPr algn="ctr"/>
                      <a:endParaRPr lang="en-US" dirty="0">
                        <a:solidFill>
                          <a:schemeClr val="accent6">
                            <a:lumMod val="50000"/>
                          </a:schemeClr>
                        </a:solidFill>
                        <a:latin typeface="Franklin Gothic Book"/>
                      </a:endParaRPr>
                    </a:p>
                  </a:txBody>
                  <a:tcPr anchor="ctr">
                    <a:solidFill>
                      <a:schemeClr val="bg2"/>
                    </a:solidFill>
                  </a:tcPr>
                </a:tc>
                <a:extLst>
                  <a:ext uri="{0D108BD9-81ED-4DB2-BD59-A6C34878D82A}">
                    <a16:rowId xmlns:a16="http://schemas.microsoft.com/office/drawing/2014/main" val="3227995420"/>
                  </a:ext>
                </a:extLst>
              </a:tr>
            </a:tbl>
          </a:graphicData>
        </a:graphic>
      </p:graphicFrame>
      <p:sp>
        <p:nvSpPr>
          <p:cNvPr id="8" name="TextBox 7">
            <a:extLst>
              <a:ext uri="{FF2B5EF4-FFF2-40B4-BE49-F238E27FC236}">
                <a16:creationId xmlns:a16="http://schemas.microsoft.com/office/drawing/2014/main" id="{A5213531-EC6E-2ACD-523D-05F6BC7F38FA}"/>
              </a:ext>
            </a:extLst>
          </p:cNvPr>
          <p:cNvSpPr txBox="1"/>
          <p:nvPr/>
        </p:nvSpPr>
        <p:spPr>
          <a:xfrm>
            <a:off x="609441" y="5528187"/>
            <a:ext cx="2326955" cy="280013"/>
          </a:xfrm>
          <a:prstGeom prst="rect">
            <a:avLst/>
          </a:prstGeom>
          <a:noFill/>
        </p:spPr>
        <p:txBody>
          <a:bodyPr wrap="square" lIns="0" rtlCol="0">
            <a:spAutoFit/>
          </a:bodyPr>
          <a:lstStyle/>
          <a:p>
            <a:pPr marL="0" marR="0" lvl="0" indent="0" defTabSz="914400" rtl="0" eaLnBrk="1" fontAlgn="auto" latinLnBrk="0" hangingPunct="1">
              <a:lnSpc>
                <a:spcPct val="110000"/>
              </a:lnSpc>
              <a:spcBef>
                <a:spcPts val="450"/>
              </a:spcBef>
              <a:spcAft>
                <a:spcPts val="0"/>
              </a:spcAft>
              <a:buClrTx/>
              <a:buSzTx/>
              <a:buFontTx/>
              <a:buNone/>
              <a:tabLst/>
              <a:defRPr/>
            </a:pPr>
            <a:r>
              <a:rPr kumimoji="0" lang="en-US" sz="1200" b="0" u="none" strike="noStrike" kern="1200" cap="none" spc="0" normalizeH="0" baseline="0" noProof="0">
                <a:ln>
                  <a:noFill/>
                </a:ln>
                <a:solidFill>
                  <a:prstClr val="black"/>
                </a:solidFill>
                <a:effectLst/>
                <a:uLnTx/>
                <a:uFillTx/>
                <a:latin typeface="Franklin Gothic Book"/>
                <a:ea typeface="+mn-ea"/>
                <a:cs typeface="+mn-cs"/>
              </a:rPr>
              <a:t>*based on Physician feedback</a:t>
            </a:r>
          </a:p>
        </p:txBody>
      </p:sp>
      <p:sp>
        <p:nvSpPr>
          <p:cNvPr id="9" name="Title 8">
            <a:extLst>
              <a:ext uri="{FF2B5EF4-FFF2-40B4-BE49-F238E27FC236}">
                <a16:creationId xmlns:a16="http://schemas.microsoft.com/office/drawing/2014/main" id="{5E1731A7-52A2-0F26-39CA-FFC76B678A64}"/>
              </a:ext>
            </a:extLst>
          </p:cNvPr>
          <p:cNvSpPr>
            <a:spLocks noGrp="1"/>
          </p:cNvSpPr>
          <p:nvPr>
            <p:ph type="title"/>
          </p:nvPr>
        </p:nvSpPr>
        <p:spPr/>
        <p:txBody>
          <a:bodyPr/>
          <a:lstStyle/>
          <a:p>
            <a:pPr algn="ctr"/>
            <a:r>
              <a:rPr lang="en-US"/>
              <a:t>Study | Comparison of LTCM vs Holter</a:t>
            </a:r>
          </a:p>
        </p:txBody>
      </p:sp>
      <p:sp>
        <p:nvSpPr>
          <p:cNvPr id="12" name="Text Placeholder 11">
            <a:extLst>
              <a:ext uri="{FF2B5EF4-FFF2-40B4-BE49-F238E27FC236}">
                <a16:creationId xmlns:a16="http://schemas.microsoft.com/office/drawing/2014/main" id="{FF31BE75-ED5B-4144-12EA-5FBB05C86EF8}"/>
              </a:ext>
            </a:extLst>
          </p:cNvPr>
          <p:cNvSpPr>
            <a:spLocks noGrp="1"/>
          </p:cNvSpPr>
          <p:nvPr>
            <p:ph type="body" idx="16"/>
          </p:nvPr>
        </p:nvSpPr>
        <p:spPr>
          <a:xfrm>
            <a:off x="1371600" y="6400800"/>
            <a:ext cx="10424160" cy="365760"/>
          </a:xfrm>
        </p:spPr>
        <p:txBody>
          <a:bodyPr/>
          <a:lstStyle/>
          <a:p>
            <a:pPr marL="0" indent="0">
              <a:buNone/>
            </a:pPr>
            <a:r>
              <a:rPr lang="en-US"/>
              <a:t>Barrett PM, </a:t>
            </a:r>
            <a:r>
              <a:rPr lang="en-US" err="1"/>
              <a:t>Komatireddy</a:t>
            </a:r>
            <a:r>
              <a:rPr lang="en-US"/>
              <a:t> R, Haaser S, et al. Comparison of 24-hour Holter Monitoring with 14-day Novel Adhesive Patch Electrocardiographic Monitoring. The American Journal of Medicine. 2013;127(1):95.e11-95.e17. doi:10.1016/j.amjmed.2013.10.003</a:t>
            </a:r>
          </a:p>
        </p:txBody>
      </p:sp>
      <p:sp>
        <p:nvSpPr>
          <p:cNvPr id="13" name="TextBox 12">
            <a:extLst>
              <a:ext uri="{FF2B5EF4-FFF2-40B4-BE49-F238E27FC236}">
                <a16:creationId xmlns:a16="http://schemas.microsoft.com/office/drawing/2014/main" id="{B9E221B5-6155-2C7C-77C2-B7EC7F7A52D4}"/>
              </a:ext>
            </a:extLst>
          </p:cNvPr>
          <p:cNvSpPr txBox="1"/>
          <p:nvPr/>
        </p:nvSpPr>
        <p:spPr>
          <a:xfrm>
            <a:off x="4520200" y="0"/>
            <a:ext cx="3142961" cy="369332"/>
          </a:xfrm>
          <a:prstGeom prst="rect">
            <a:avLst/>
          </a:prstGeom>
          <a:noFill/>
        </p:spPr>
        <p:txBody>
          <a:bodyPr wrap="square" lIns="0" tIns="182880" rtlCol="0">
            <a:spAutoFit/>
          </a:bodyPr>
          <a:lstStyle/>
          <a:p>
            <a:pPr algn="ctr"/>
            <a:r>
              <a:rPr lang="en-US" sz="900" spc="100">
                <a:solidFill>
                  <a:schemeClr val="accent6"/>
                </a:solidFill>
              </a:rPr>
              <a:t>LONG-TERM CONTINUOUS MONITORS (LTCM)</a:t>
            </a:r>
          </a:p>
        </p:txBody>
      </p:sp>
      <p:pic>
        <p:nvPicPr>
          <p:cNvPr id="2" name="Graphic 1">
            <a:extLst>
              <a:ext uri="{FF2B5EF4-FFF2-40B4-BE49-F238E27FC236}">
                <a16:creationId xmlns:a16="http://schemas.microsoft.com/office/drawing/2014/main" id="{A3C47A74-324D-AE2A-8067-DAF226400C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69377" y="1150909"/>
            <a:ext cx="1992208" cy="1805439"/>
          </a:xfrm>
          <a:prstGeom prst="rect">
            <a:avLst/>
          </a:prstGeom>
        </p:spPr>
      </p:pic>
      <p:pic>
        <p:nvPicPr>
          <p:cNvPr id="7" name="Graphic 6">
            <a:extLst>
              <a:ext uri="{FF2B5EF4-FFF2-40B4-BE49-F238E27FC236}">
                <a16:creationId xmlns:a16="http://schemas.microsoft.com/office/drawing/2014/main" id="{BF96F213-6068-6E7B-F46E-42F5F1F24E7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72352" y="1147713"/>
            <a:ext cx="1992208" cy="1925801"/>
          </a:xfrm>
          <a:prstGeom prst="rect">
            <a:avLst/>
          </a:prstGeom>
        </p:spPr>
      </p:pic>
    </p:spTree>
    <p:custDataLst>
      <p:tags r:id="rId1"/>
    </p:custDataLst>
    <p:extLst>
      <p:ext uri="{BB962C8B-B14F-4D97-AF65-F5344CB8AC3E}">
        <p14:creationId xmlns:p14="http://schemas.microsoft.com/office/powerpoint/2010/main" val="1440280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FC3B9-E532-1474-79EF-7D65E5681D8C}"/>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8CAFA5C9-4F02-1A0B-B325-82D77458AA8F}"/>
              </a:ext>
            </a:extLst>
          </p:cNvPr>
          <p:cNvSpPr txBox="1"/>
          <p:nvPr/>
        </p:nvSpPr>
        <p:spPr>
          <a:xfrm>
            <a:off x="1642313" y="1925946"/>
            <a:ext cx="3378399"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0000"/>
              </a:lnSpc>
              <a:spcBef>
                <a:spcPts val="2300"/>
              </a:spcBef>
              <a:buClr>
                <a:srgbClr val="3738C0"/>
              </a:buClr>
              <a:buSzPct val="80000"/>
              <a:defRPr/>
            </a:pPr>
            <a:r>
              <a:rPr lang="en-US" sz="2000">
                <a:solidFill>
                  <a:schemeClr val="accent6">
                    <a:lumMod val="50000"/>
                  </a:schemeClr>
                </a:solidFill>
              </a:rPr>
              <a:t>Impact of longer monitoring duration:</a:t>
            </a:r>
          </a:p>
          <a:p>
            <a:pPr marL="171450" indent="-171450">
              <a:lnSpc>
                <a:spcPct val="110000"/>
              </a:lnSpc>
              <a:spcBef>
                <a:spcPts val="1100"/>
              </a:spcBef>
              <a:buClr>
                <a:srgbClr val="3738C0"/>
              </a:buClr>
              <a:buSzPct val="80000"/>
              <a:buFont typeface="Arial" panose="020B0604020202020204" pitchFamily="34" charset="0"/>
              <a:buChar char="•"/>
              <a:defRPr/>
            </a:pPr>
            <a:r>
              <a:rPr lang="en-US" sz="2000">
                <a:solidFill>
                  <a:schemeClr val="accent6">
                    <a:lumMod val="50000"/>
                  </a:schemeClr>
                </a:solidFill>
                <a:latin typeface="Franklin Gothic Book" panose="020B0503020102020204"/>
              </a:rPr>
              <a:t>Day 7: 90% DX Yield</a:t>
            </a:r>
          </a:p>
          <a:p>
            <a:pPr marL="171450" indent="-171450">
              <a:lnSpc>
                <a:spcPct val="110000"/>
              </a:lnSpc>
              <a:spcBef>
                <a:spcPts val="1100"/>
              </a:spcBef>
              <a:buClr>
                <a:srgbClr val="3738C0"/>
              </a:buClr>
              <a:buSzPct val="80000"/>
              <a:buFont typeface="Arial" panose="020B0604020202020204" pitchFamily="34" charset="0"/>
              <a:buChar char="•"/>
              <a:defRPr/>
            </a:pPr>
            <a:r>
              <a:rPr lang="en-US" sz="2000">
                <a:solidFill>
                  <a:schemeClr val="accent6">
                    <a:lumMod val="50000"/>
                  </a:schemeClr>
                </a:solidFill>
                <a:latin typeface="Franklin Gothic Book" panose="020B0503020102020204"/>
              </a:rPr>
              <a:t>Day 14: DX Yield</a:t>
            </a:r>
          </a:p>
        </p:txBody>
      </p:sp>
      <p:sp>
        <p:nvSpPr>
          <p:cNvPr id="4" name="Title 3">
            <a:extLst>
              <a:ext uri="{FF2B5EF4-FFF2-40B4-BE49-F238E27FC236}">
                <a16:creationId xmlns:a16="http://schemas.microsoft.com/office/drawing/2014/main" id="{DEAF3CA7-4474-6A27-5874-C03672D99CDF}"/>
              </a:ext>
            </a:extLst>
          </p:cNvPr>
          <p:cNvSpPr>
            <a:spLocks noGrp="1"/>
          </p:cNvSpPr>
          <p:nvPr>
            <p:ph type="title"/>
          </p:nvPr>
        </p:nvSpPr>
        <p:spPr/>
        <p:txBody>
          <a:bodyPr/>
          <a:lstStyle/>
          <a:p>
            <a:pPr algn="ctr"/>
            <a:r>
              <a:rPr lang="en-US"/>
              <a:t>Increased Analyzable Time Improves Diagnostic Yield</a:t>
            </a:r>
          </a:p>
        </p:txBody>
      </p:sp>
      <p:sp>
        <p:nvSpPr>
          <p:cNvPr id="7" name="Text Placeholder 6">
            <a:extLst>
              <a:ext uri="{FF2B5EF4-FFF2-40B4-BE49-F238E27FC236}">
                <a16:creationId xmlns:a16="http://schemas.microsoft.com/office/drawing/2014/main" id="{7C4228F0-705D-ACE7-FAAA-DFA7CF98D262}"/>
              </a:ext>
            </a:extLst>
          </p:cNvPr>
          <p:cNvSpPr>
            <a:spLocks noGrp="1"/>
          </p:cNvSpPr>
          <p:nvPr>
            <p:ph type="body" idx="16"/>
          </p:nvPr>
        </p:nvSpPr>
        <p:spPr>
          <a:xfrm>
            <a:off x="1371600" y="6400800"/>
            <a:ext cx="10424160" cy="365760"/>
          </a:xfrm>
        </p:spPr>
        <p:txBody>
          <a:bodyPr/>
          <a:lstStyle/>
          <a:p>
            <a:pPr marL="0" indent="0">
              <a:buNone/>
            </a:pPr>
            <a:r>
              <a:rPr lang="en-US" err="1">
                <a:latin typeface="Franklin Gothic Book"/>
                <a:cs typeface="Times New Roman"/>
              </a:rPr>
              <a:t>Turakhia</a:t>
            </a:r>
            <a:r>
              <a:rPr lang="en-US">
                <a:latin typeface="Franklin Gothic Book"/>
                <a:cs typeface="Times New Roman"/>
              </a:rPr>
              <a:t> MP, Hoang DD, </a:t>
            </a:r>
            <a:r>
              <a:rPr lang="en-US" err="1">
                <a:latin typeface="Franklin Gothic Book"/>
                <a:cs typeface="Times New Roman"/>
              </a:rPr>
              <a:t>Zimetbaum</a:t>
            </a:r>
            <a:r>
              <a:rPr lang="en-US">
                <a:latin typeface="Franklin Gothic Book"/>
                <a:cs typeface="Times New Roman"/>
              </a:rPr>
              <a:t> P, et al. Diagnostic utility of a novel leadless arrhythmia monitoring device. </a:t>
            </a:r>
            <a:r>
              <a:rPr lang="en-US" i="1">
                <a:latin typeface="Franklin Gothic Book"/>
                <a:cs typeface="Times New Roman"/>
              </a:rPr>
              <a:t>The American Journal of Cardiology</a:t>
            </a:r>
            <a:r>
              <a:rPr lang="en-US">
                <a:latin typeface="Franklin Gothic Book"/>
                <a:cs typeface="Times New Roman"/>
              </a:rPr>
              <a:t>. 2013;112(4):520-524. doi:10.1016/j.amjcard.2013.04.017</a:t>
            </a:r>
            <a:endParaRPr lang="en-US">
              <a:latin typeface="Franklin Gothic Book"/>
            </a:endParaRPr>
          </a:p>
        </p:txBody>
      </p:sp>
      <p:sp>
        <p:nvSpPr>
          <p:cNvPr id="9" name="TextBox 8">
            <a:extLst>
              <a:ext uri="{FF2B5EF4-FFF2-40B4-BE49-F238E27FC236}">
                <a16:creationId xmlns:a16="http://schemas.microsoft.com/office/drawing/2014/main" id="{0D28A1B8-1BE3-F6D9-6B4B-32C36264E345}"/>
              </a:ext>
            </a:extLst>
          </p:cNvPr>
          <p:cNvSpPr txBox="1"/>
          <p:nvPr/>
        </p:nvSpPr>
        <p:spPr>
          <a:xfrm>
            <a:off x="4520200" y="0"/>
            <a:ext cx="3142961" cy="369332"/>
          </a:xfrm>
          <a:prstGeom prst="rect">
            <a:avLst/>
          </a:prstGeom>
          <a:noFill/>
        </p:spPr>
        <p:txBody>
          <a:bodyPr wrap="square" lIns="0" tIns="182880" rtlCol="0">
            <a:spAutoFit/>
          </a:bodyPr>
          <a:lstStyle/>
          <a:p>
            <a:pPr algn="ctr"/>
            <a:r>
              <a:rPr lang="en-US" sz="900" spc="100">
                <a:solidFill>
                  <a:schemeClr val="accent6"/>
                </a:solidFill>
              </a:rPr>
              <a:t>LONG-TERM CONTINUOUS MONITORS (LTCM)</a:t>
            </a:r>
          </a:p>
        </p:txBody>
      </p:sp>
      <p:sp>
        <p:nvSpPr>
          <p:cNvPr id="15" name="TextBox 14">
            <a:extLst>
              <a:ext uri="{FF2B5EF4-FFF2-40B4-BE49-F238E27FC236}">
                <a16:creationId xmlns:a16="http://schemas.microsoft.com/office/drawing/2014/main" id="{027E9E8E-9486-08DC-EBBE-6145CDFE0904}"/>
              </a:ext>
            </a:extLst>
          </p:cNvPr>
          <p:cNvSpPr txBox="1"/>
          <p:nvPr/>
        </p:nvSpPr>
        <p:spPr>
          <a:xfrm>
            <a:off x="1642312" y="4303801"/>
            <a:ext cx="3378404" cy="7437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0000"/>
              </a:lnSpc>
              <a:spcBef>
                <a:spcPts val="2300"/>
              </a:spcBef>
              <a:buClr>
                <a:srgbClr val="3738C0"/>
              </a:buClr>
              <a:buSzPct val="80000"/>
              <a:defRPr/>
            </a:pPr>
            <a:r>
              <a:rPr lang="en-US" sz="2000">
                <a:solidFill>
                  <a:schemeClr val="tx2"/>
                </a:solidFill>
                <a:latin typeface="+mj-lt"/>
              </a:rPr>
              <a:t>51.1% of arrhythmias were identified beyond 1–2 days</a:t>
            </a:r>
          </a:p>
        </p:txBody>
      </p:sp>
      <p:grpSp>
        <p:nvGrpSpPr>
          <p:cNvPr id="27" name="Group 26">
            <a:extLst>
              <a:ext uri="{FF2B5EF4-FFF2-40B4-BE49-F238E27FC236}">
                <a16:creationId xmlns:a16="http://schemas.microsoft.com/office/drawing/2014/main" id="{ED7842E7-D3DC-273F-99CD-E622EBF2A64F}"/>
              </a:ext>
            </a:extLst>
          </p:cNvPr>
          <p:cNvGrpSpPr/>
          <p:nvPr/>
        </p:nvGrpSpPr>
        <p:grpSpPr>
          <a:xfrm>
            <a:off x="609441" y="4233609"/>
            <a:ext cx="813985" cy="813985"/>
            <a:chOff x="575325" y="3418807"/>
            <a:chExt cx="848101" cy="848101"/>
          </a:xfrm>
        </p:grpSpPr>
        <p:sp>
          <p:nvSpPr>
            <p:cNvPr id="28" name="Oval 27">
              <a:extLst>
                <a:ext uri="{FF2B5EF4-FFF2-40B4-BE49-F238E27FC236}">
                  <a16:creationId xmlns:a16="http://schemas.microsoft.com/office/drawing/2014/main" id="{E2BBC919-2B2C-538E-53B9-7E9E69828D39}"/>
                </a:ext>
              </a:extLst>
            </p:cNvPr>
            <p:cNvSpPr/>
            <p:nvPr/>
          </p:nvSpPr>
          <p:spPr>
            <a:xfrm>
              <a:off x="575325" y="3418807"/>
              <a:ext cx="848101" cy="84810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82E546B9-4F99-3961-1833-4F13524D21BA}"/>
                </a:ext>
              </a:extLst>
            </p:cNvPr>
            <p:cNvPicPr>
              <a:picLocks noChangeAspect="1"/>
            </p:cNvPicPr>
            <p:nvPr/>
          </p:nvPicPr>
          <p:blipFill>
            <a:blip r:embed="rId4"/>
            <a:stretch>
              <a:fillRect/>
            </a:stretch>
          </p:blipFill>
          <p:spPr>
            <a:xfrm>
              <a:off x="764601" y="3614257"/>
              <a:ext cx="457200" cy="457200"/>
            </a:xfrm>
            <a:prstGeom prst="rect">
              <a:avLst/>
            </a:prstGeom>
          </p:spPr>
        </p:pic>
      </p:grpSp>
      <p:grpSp>
        <p:nvGrpSpPr>
          <p:cNvPr id="30" name="Group 29">
            <a:extLst>
              <a:ext uri="{FF2B5EF4-FFF2-40B4-BE49-F238E27FC236}">
                <a16:creationId xmlns:a16="http://schemas.microsoft.com/office/drawing/2014/main" id="{92C22B1D-E63C-347D-A5AF-2EAF185CC0E8}"/>
              </a:ext>
            </a:extLst>
          </p:cNvPr>
          <p:cNvGrpSpPr/>
          <p:nvPr/>
        </p:nvGrpSpPr>
        <p:grpSpPr>
          <a:xfrm>
            <a:off x="609441" y="1925946"/>
            <a:ext cx="813985" cy="813985"/>
            <a:chOff x="575325" y="2051779"/>
            <a:chExt cx="848101" cy="848101"/>
          </a:xfrm>
        </p:grpSpPr>
        <p:sp>
          <p:nvSpPr>
            <p:cNvPr id="31" name="Oval 30">
              <a:extLst>
                <a:ext uri="{FF2B5EF4-FFF2-40B4-BE49-F238E27FC236}">
                  <a16:creationId xmlns:a16="http://schemas.microsoft.com/office/drawing/2014/main" id="{1827C9C3-AB3B-CB1D-D9EA-F654671D5882}"/>
                </a:ext>
              </a:extLst>
            </p:cNvPr>
            <p:cNvSpPr/>
            <p:nvPr/>
          </p:nvSpPr>
          <p:spPr>
            <a:xfrm>
              <a:off x="575325" y="2051779"/>
              <a:ext cx="848101" cy="84810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A31923BF-2856-609B-749B-2DF4C7F5AD63}"/>
                </a:ext>
              </a:extLst>
            </p:cNvPr>
            <p:cNvPicPr>
              <a:picLocks noChangeAspect="1"/>
            </p:cNvPicPr>
            <p:nvPr/>
          </p:nvPicPr>
          <p:blipFill>
            <a:blip r:embed="rId5"/>
            <a:stretch>
              <a:fillRect/>
            </a:stretch>
          </p:blipFill>
          <p:spPr>
            <a:xfrm>
              <a:off x="803385" y="2266279"/>
              <a:ext cx="419100" cy="419100"/>
            </a:xfrm>
            <a:prstGeom prst="rect">
              <a:avLst/>
            </a:prstGeom>
          </p:spPr>
        </p:pic>
      </p:grpSp>
      <p:pic>
        <p:nvPicPr>
          <p:cNvPr id="3" name="Graphic 2">
            <a:extLst>
              <a:ext uri="{FF2B5EF4-FFF2-40B4-BE49-F238E27FC236}">
                <a16:creationId xmlns:a16="http://schemas.microsoft.com/office/drawing/2014/main" id="{32D15B2B-7DEA-1931-972C-8843849347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20712" y="1266093"/>
            <a:ext cx="6656979" cy="4327036"/>
          </a:xfrm>
          <a:prstGeom prst="rect">
            <a:avLst/>
          </a:prstGeom>
        </p:spPr>
      </p:pic>
    </p:spTree>
    <p:custDataLst>
      <p:tags r:id="rId1"/>
    </p:custDataLst>
    <p:extLst>
      <p:ext uri="{BB962C8B-B14F-4D97-AF65-F5344CB8AC3E}">
        <p14:creationId xmlns:p14="http://schemas.microsoft.com/office/powerpoint/2010/main" val="549906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DE732FEB-33C0-AB1D-31FE-924F26233D00}"/>
              </a:ext>
            </a:extLst>
          </p:cNvPr>
          <p:cNvSpPr>
            <a:spLocks noGrp="1"/>
          </p:cNvSpPr>
          <p:nvPr>
            <p:ph idx="1"/>
          </p:nvPr>
        </p:nvSpPr>
        <p:spPr>
          <a:xfrm>
            <a:off x="6709349" y="2670464"/>
            <a:ext cx="4873051" cy="3273136"/>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chemeClr val="tx2"/>
                </a:solidFill>
                <a:effectLst/>
                <a:uLnTx/>
                <a:uFillTx/>
                <a:latin typeface="Franklin Gothic Medium" panose="020B0603020102020204"/>
                <a:ea typeface="+mn-ea"/>
                <a:cs typeface="+mn-cs"/>
              </a:rPr>
              <a:t>28.4%</a:t>
            </a:r>
            <a:endParaRPr kumimoji="0" lang="en-US" sz="6000" b="0" i="0" u="none" strike="noStrike" kern="1200" cap="none" spc="0" normalizeH="0" baseline="30000" noProof="0">
              <a:ln>
                <a:noFill/>
              </a:ln>
              <a:solidFill>
                <a:schemeClr val="tx2"/>
              </a:solidFill>
              <a:effectLst/>
              <a:uLnTx/>
              <a:uFillTx/>
              <a:latin typeface="Franklin Gothic Medium" panose="020B0603020102020204"/>
              <a:ea typeface="+mn-ea"/>
              <a:cs typeface="+mn-cs"/>
            </a:endParaRPr>
          </a:p>
          <a:p>
            <a:pPr algn="ctr"/>
            <a:endParaRPr lang="en-US">
              <a:solidFill>
                <a:schemeClr val="tx2"/>
              </a:solidFill>
            </a:endParaRPr>
          </a:p>
        </p:txBody>
      </p:sp>
      <p:graphicFrame>
        <p:nvGraphicFramePr>
          <p:cNvPr id="21" name="Chart 20">
            <a:extLst>
              <a:ext uri="{FF2B5EF4-FFF2-40B4-BE49-F238E27FC236}">
                <a16:creationId xmlns:a16="http://schemas.microsoft.com/office/drawing/2014/main" id="{F318F089-1EFF-7BBC-7683-4208B1746159}"/>
              </a:ext>
            </a:extLst>
          </p:cNvPr>
          <p:cNvGraphicFramePr/>
          <p:nvPr>
            <p:extLst>
              <p:ext uri="{D42A27DB-BD31-4B8C-83A1-F6EECF244321}">
                <p14:modId xmlns:p14="http://schemas.microsoft.com/office/powerpoint/2010/main" val="2030692703"/>
              </p:ext>
            </p:extLst>
          </p:nvPr>
        </p:nvGraphicFramePr>
        <p:xfrm>
          <a:off x="787061" y="1682737"/>
          <a:ext cx="4408584" cy="4341813"/>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 Placeholder 14">
            <a:extLst>
              <a:ext uri="{FF2B5EF4-FFF2-40B4-BE49-F238E27FC236}">
                <a16:creationId xmlns:a16="http://schemas.microsoft.com/office/drawing/2014/main" id="{3A7E26AA-2760-1403-7372-C3CB57A787BE}"/>
              </a:ext>
            </a:extLst>
          </p:cNvPr>
          <p:cNvSpPr>
            <a:spLocks noGrp="1"/>
          </p:cNvSpPr>
          <p:nvPr>
            <p:ph type="body" idx="14"/>
          </p:nvPr>
        </p:nvSpPr>
        <p:spPr>
          <a:xfrm>
            <a:off x="7424230" y="3767160"/>
            <a:ext cx="3562350" cy="1586287"/>
          </a:xfrm>
        </p:spPr>
        <p:txBody>
          <a:bodyPr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48189"/>
                </a:solidFill>
                <a:effectLst/>
                <a:uLnTx/>
                <a:uFillTx/>
                <a:latin typeface="Franklin Gothic Book" panose="020B0503020102020204"/>
                <a:ea typeface="+mn-ea"/>
                <a:cs typeface="Calibri"/>
              </a:rPr>
              <a:t>of LTCM patients had a change in their clinical </a:t>
            </a:r>
            <a:r>
              <a:rPr lang="en-US" sz="2800">
                <a:solidFill>
                  <a:srgbClr val="748189"/>
                </a:solidFill>
                <a:latin typeface="Franklin Gothic Book" panose="020B0503020102020204"/>
              </a:rPr>
              <a:t>management</a:t>
            </a:r>
            <a:endParaRPr lang="en-US" sz="2800" b="0" i="0" u="none" strike="noStrike" kern="1200" cap="none" spc="0" normalizeH="0" baseline="30000" noProof="0">
              <a:ln>
                <a:noFill/>
              </a:ln>
              <a:solidFill>
                <a:srgbClr val="748189"/>
              </a:solidFill>
              <a:effectLst/>
              <a:uLnTx/>
              <a:uFillTx/>
              <a:latin typeface="Franklin Gothic Book" panose="020B0503020102020204"/>
              <a:cs typeface="Calibri"/>
            </a:endParaRPr>
          </a:p>
          <a:p>
            <a:endParaRPr lang="en-US">
              <a:solidFill>
                <a:schemeClr val="accent6"/>
              </a:solidFill>
            </a:endParaRPr>
          </a:p>
        </p:txBody>
      </p:sp>
      <p:sp>
        <p:nvSpPr>
          <p:cNvPr id="16" name="Text Placeholder 15">
            <a:extLst>
              <a:ext uri="{FF2B5EF4-FFF2-40B4-BE49-F238E27FC236}">
                <a16:creationId xmlns:a16="http://schemas.microsoft.com/office/drawing/2014/main" id="{CE7068E5-CD52-889D-AE13-22E3C217EF29}"/>
              </a:ext>
            </a:extLst>
          </p:cNvPr>
          <p:cNvSpPr>
            <a:spLocks noGrp="1"/>
          </p:cNvSpPr>
          <p:nvPr>
            <p:ph type="body" idx="16"/>
          </p:nvPr>
        </p:nvSpPr>
        <p:spPr>
          <a:xfrm>
            <a:off x="1056861" y="6400800"/>
            <a:ext cx="4663440" cy="365760"/>
          </a:xfrm>
        </p:spPr>
        <p:txBody>
          <a:bodyPr/>
          <a:lstStyle/>
          <a:p>
            <a:pPr marL="0" indent="0">
              <a:buNone/>
            </a:pPr>
            <a:r>
              <a:rPr lang="en-US"/>
              <a:t>Rosenberg et al., Use of a Noninvasive Continuous Monitoring Device in the Management of Atrial Fibrillation: A Pilot Study. Pacing and Clinical Electrophysiology, 2013.</a:t>
            </a:r>
          </a:p>
        </p:txBody>
      </p:sp>
      <p:sp>
        <p:nvSpPr>
          <p:cNvPr id="3" name="Text Placeholder 2">
            <a:extLst>
              <a:ext uri="{FF2B5EF4-FFF2-40B4-BE49-F238E27FC236}">
                <a16:creationId xmlns:a16="http://schemas.microsoft.com/office/drawing/2014/main" id="{3F84504E-CA3C-50CF-ACBA-2BA3EFDF7496}"/>
              </a:ext>
            </a:extLst>
          </p:cNvPr>
          <p:cNvSpPr>
            <a:spLocks noGrp="1"/>
          </p:cNvSpPr>
          <p:nvPr>
            <p:ph type="body" sz="quarter" idx="35"/>
          </p:nvPr>
        </p:nvSpPr>
        <p:spPr/>
        <p:txBody>
          <a:bodyPr/>
          <a:lstStyle/>
          <a:p>
            <a:r>
              <a:rPr lang="en-US"/>
              <a:t>Actionable Diagnostic Yield Outperforms Holter</a:t>
            </a:r>
          </a:p>
        </p:txBody>
      </p:sp>
      <p:sp>
        <p:nvSpPr>
          <p:cNvPr id="12" name="TextBox 11">
            <a:extLst>
              <a:ext uri="{FF2B5EF4-FFF2-40B4-BE49-F238E27FC236}">
                <a16:creationId xmlns:a16="http://schemas.microsoft.com/office/drawing/2014/main" id="{808EE363-D6ED-F607-E860-4F765381934D}"/>
              </a:ext>
            </a:extLst>
          </p:cNvPr>
          <p:cNvSpPr txBox="1"/>
          <p:nvPr/>
        </p:nvSpPr>
        <p:spPr>
          <a:xfrm>
            <a:off x="1486043" y="-78090"/>
            <a:ext cx="3142961" cy="369332"/>
          </a:xfrm>
          <a:prstGeom prst="rect">
            <a:avLst/>
          </a:prstGeom>
          <a:noFill/>
        </p:spPr>
        <p:txBody>
          <a:bodyPr wrap="square" lIns="0" tIns="182880" rtlCol="0">
            <a:spAutoFit/>
          </a:bodyPr>
          <a:lstStyle/>
          <a:p>
            <a:pPr algn="ctr"/>
            <a:r>
              <a:rPr lang="en-US" sz="900" spc="100">
                <a:solidFill>
                  <a:schemeClr val="accent6"/>
                </a:solidFill>
              </a:rPr>
              <a:t>LONG-TERM CONTINUOUS MONITORS (LTCM)</a:t>
            </a:r>
          </a:p>
        </p:txBody>
      </p:sp>
      <p:pic>
        <p:nvPicPr>
          <p:cNvPr id="27" name="Picture 26">
            <a:extLst>
              <a:ext uri="{FF2B5EF4-FFF2-40B4-BE49-F238E27FC236}">
                <a16:creationId xmlns:a16="http://schemas.microsoft.com/office/drawing/2014/main" id="{3D716B2C-7B35-F0B3-73A6-D60BAB62E1DE}"/>
              </a:ext>
            </a:extLst>
          </p:cNvPr>
          <p:cNvPicPr>
            <a:picLocks noChangeAspect="1"/>
          </p:cNvPicPr>
          <p:nvPr/>
        </p:nvPicPr>
        <p:blipFill>
          <a:blip r:embed="rId5"/>
          <a:stretch>
            <a:fillRect/>
          </a:stretch>
        </p:blipFill>
        <p:spPr>
          <a:xfrm>
            <a:off x="8818109" y="1682737"/>
            <a:ext cx="677956" cy="903941"/>
          </a:xfrm>
          <a:prstGeom prst="rect">
            <a:avLst/>
          </a:prstGeom>
        </p:spPr>
      </p:pic>
      <p:graphicFrame>
        <p:nvGraphicFramePr>
          <p:cNvPr id="5" name="Chart 4">
            <a:extLst>
              <a:ext uri="{FF2B5EF4-FFF2-40B4-BE49-F238E27FC236}">
                <a16:creationId xmlns:a16="http://schemas.microsoft.com/office/drawing/2014/main" id="{98E471F4-6824-6B79-FCB6-57A76716A64E}"/>
              </a:ext>
            </a:extLst>
          </p:cNvPr>
          <p:cNvGraphicFramePr/>
          <p:nvPr>
            <p:extLst>
              <p:ext uri="{D42A27DB-BD31-4B8C-83A1-F6EECF244321}">
                <p14:modId xmlns:p14="http://schemas.microsoft.com/office/powerpoint/2010/main" val="2064790956"/>
              </p:ext>
            </p:extLst>
          </p:nvPr>
        </p:nvGraphicFramePr>
        <p:xfrm>
          <a:off x="588979" y="1709363"/>
          <a:ext cx="4408584" cy="4341813"/>
        </p:xfrm>
        <a:graphic>
          <a:graphicData uri="http://schemas.openxmlformats.org/drawingml/2006/chart">
            <c:chart xmlns:c="http://schemas.openxmlformats.org/drawingml/2006/chart" xmlns:r="http://schemas.openxmlformats.org/officeDocument/2006/relationships" r:id="rId6"/>
          </a:graphicData>
        </a:graphic>
      </p:graphicFrame>
    </p:spTree>
    <p:custDataLst>
      <p:tags r:id="rId1"/>
    </p:custDataLst>
    <p:extLst>
      <p:ext uri="{BB962C8B-B14F-4D97-AF65-F5344CB8AC3E}">
        <p14:creationId xmlns:p14="http://schemas.microsoft.com/office/powerpoint/2010/main" val="673330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6">
            <a:extLst>
              <a:ext uri="{FF2B5EF4-FFF2-40B4-BE49-F238E27FC236}">
                <a16:creationId xmlns:a16="http://schemas.microsoft.com/office/drawing/2014/main" id="{E29559A2-5E6F-00DE-8C95-B273191C9E32}"/>
              </a:ext>
            </a:extLst>
          </p:cNvPr>
          <p:cNvSpPr>
            <a:spLocks noGrp="1"/>
          </p:cNvSpPr>
          <p:nvPr>
            <p:ph idx="4294967295"/>
          </p:nvPr>
        </p:nvSpPr>
        <p:spPr>
          <a:xfrm>
            <a:off x="5736567" y="1367230"/>
            <a:ext cx="5755610" cy="733746"/>
          </a:xfrm>
          <a:prstGeom prst="rect">
            <a:avLst/>
          </a:prstGeom>
        </p:spPr>
        <p:txBody>
          <a:bodyPr vert="horz" lIns="0" tIns="45720" rIns="91440" bIns="45720" rtlCol="0" anchor="t">
            <a:noAutofit/>
          </a:bodyPr>
          <a:lstStyle/>
          <a:p>
            <a:r>
              <a:rPr lang="en-US" sz="2000" dirty="0">
                <a:solidFill>
                  <a:schemeClr val="accent6">
                    <a:lumMod val="50000"/>
                  </a:schemeClr>
                </a:solidFill>
                <a:ea typeface="Calibri"/>
                <a:cs typeface="Calibri"/>
              </a:rPr>
              <a:t>Findings on </a:t>
            </a:r>
            <a:r>
              <a:rPr lang="en-US" sz="2000" dirty="0">
                <a:solidFill>
                  <a:schemeClr val="accent6">
                    <a:lumMod val="50000"/>
                  </a:schemeClr>
                </a:solidFill>
              </a:rPr>
              <a:t>the effectiveness of patch-based </a:t>
            </a:r>
            <a:br>
              <a:rPr lang="en-US" sz="2000" dirty="0">
                <a:solidFill>
                  <a:schemeClr val="accent6">
                    <a:lumMod val="50000"/>
                  </a:schemeClr>
                </a:solidFill>
              </a:rPr>
            </a:br>
            <a:r>
              <a:rPr lang="en-US" sz="2000" dirty="0">
                <a:solidFill>
                  <a:schemeClr val="accent6">
                    <a:lumMod val="50000"/>
                  </a:schemeClr>
                </a:solidFill>
              </a:rPr>
              <a:t>Zio XT LTCM vs 3 Lead MCT in the COMPARE study:</a:t>
            </a:r>
            <a:endParaRPr lang="en-US" sz="2000" dirty="0">
              <a:solidFill>
                <a:schemeClr val="accent6">
                  <a:lumMod val="50000"/>
                </a:schemeClr>
              </a:solidFill>
              <a:ea typeface="Calibri"/>
              <a:cs typeface="Calibri"/>
            </a:endParaRPr>
          </a:p>
        </p:txBody>
      </p:sp>
      <p:sp>
        <p:nvSpPr>
          <p:cNvPr id="6" name="Text Placeholder 5">
            <a:extLst>
              <a:ext uri="{FF2B5EF4-FFF2-40B4-BE49-F238E27FC236}">
                <a16:creationId xmlns:a16="http://schemas.microsoft.com/office/drawing/2014/main" id="{4F8B1BDC-77EF-2ECF-9228-46B458218453}"/>
              </a:ext>
            </a:extLst>
          </p:cNvPr>
          <p:cNvSpPr>
            <a:spLocks noGrp="1"/>
          </p:cNvSpPr>
          <p:nvPr>
            <p:ph type="body" idx="16"/>
          </p:nvPr>
        </p:nvSpPr>
        <p:spPr>
          <a:xfrm>
            <a:off x="1371600" y="6400800"/>
            <a:ext cx="10424160" cy="365760"/>
          </a:xfrm>
        </p:spPr>
        <p:txBody>
          <a:bodyPr/>
          <a:lstStyle/>
          <a:p>
            <a:pPr marL="0" indent="0">
              <a:buNone/>
            </a:pPr>
            <a:r>
              <a:rPr lang="en-US" dirty="0"/>
              <a:t>Garg, L., Moss, J., Hyman, M. C., . (2023). Simultaneous comparison of patch versus multielectrode cardiac monitoring for the detection of arrhythmias: The COMPARE study. Heart Rhythm, 20(8), 1202–1203. </a:t>
            </a:r>
          </a:p>
        </p:txBody>
      </p:sp>
      <p:sp>
        <p:nvSpPr>
          <p:cNvPr id="2" name="Title 1">
            <a:extLst>
              <a:ext uri="{FF2B5EF4-FFF2-40B4-BE49-F238E27FC236}">
                <a16:creationId xmlns:a16="http://schemas.microsoft.com/office/drawing/2014/main" id="{AD4DE794-4FBF-1D4C-D780-42E5969EF19E}"/>
              </a:ext>
            </a:extLst>
          </p:cNvPr>
          <p:cNvSpPr>
            <a:spLocks noGrp="1"/>
          </p:cNvSpPr>
          <p:nvPr>
            <p:ph type="title"/>
          </p:nvPr>
        </p:nvSpPr>
        <p:spPr/>
        <p:txBody>
          <a:bodyPr/>
          <a:lstStyle/>
          <a:p>
            <a:r>
              <a:rPr lang="en-US"/>
              <a:t>Increased Analyzable Time Outperforms MCT</a:t>
            </a:r>
          </a:p>
        </p:txBody>
      </p:sp>
      <p:sp>
        <p:nvSpPr>
          <p:cNvPr id="7" name="TextBox 6">
            <a:extLst>
              <a:ext uri="{FF2B5EF4-FFF2-40B4-BE49-F238E27FC236}">
                <a16:creationId xmlns:a16="http://schemas.microsoft.com/office/drawing/2014/main" id="{331200DE-C4DA-B6C1-0D03-F9B815CF7EB5}"/>
              </a:ext>
            </a:extLst>
          </p:cNvPr>
          <p:cNvSpPr txBox="1"/>
          <p:nvPr/>
        </p:nvSpPr>
        <p:spPr>
          <a:xfrm>
            <a:off x="4520200" y="0"/>
            <a:ext cx="3142961" cy="369332"/>
          </a:xfrm>
          <a:prstGeom prst="rect">
            <a:avLst/>
          </a:prstGeom>
          <a:noFill/>
        </p:spPr>
        <p:txBody>
          <a:bodyPr wrap="square" lIns="0" tIns="182880" rtlCol="0">
            <a:spAutoFit/>
          </a:bodyPr>
          <a:lstStyle/>
          <a:p>
            <a:pPr algn="ctr"/>
            <a:r>
              <a:rPr lang="en-US" sz="900" spc="100">
                <a:solidFill>
                  <a:schemeClr val="accent6"/>
                </a:solidFill>
              </a:rPr>
              <a:t>LONG-TERM CONTINUOUS MONITORS (LTCM)</a:t>
            </a:r>
          </a:p>
        </p:txBody>
      </p:sp>
      <p:sp>
        <p:nvSpPr>
          <p:cNvPr id="12" name="Text Placeholder 36">
            <a:extLst>
              <a:ext uri="{FF2B5EF4-FFF2-40B4-BE49-F238E27FC236}">
                <a16:creationId xmlns:a16="http://schemas.microsoft.com/office/drawing/2014/main" id="{D6D7CBFB-6893-8606-A1E5-3D645605821E}"/>
              </a:ext>
            </a:extLst>
          </p:cNvPr>
          <p:cNvSpPr txBox="1">
            <a:spLocks/>
          </p:cNvSpPr>
          <p:nvPr/>
        </p:nvSpPr>
        <p:spPr>
          <a:xfrm>
            <a:off x="7091648" y="2483011"/>
            <a:ext cx="3765646" cy="813986"/>
          </a:xfrm>
          <a:prstGeom prst="rect">
            <a:avLst/>
          </a:prstGeom>
        </p:spPr>
        <p:txBody>
          <a:bodyPr lIns="0" rIns="0" anchor="ct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1"/>
                </a:solidFill>
                <a:latin typeface="+mn-lt"/>
                <a:ea typeface="+mn-ea"/>
                <a:cs typeface="+mn-cs"/>
              </a:defRPr>
            </a:lvl1pPr>
            <a:lvl2pPr marL="628650" indent="-171450" algn="l" defTabSz="914400" rtl="0" eaLnBrk="1" latinLnBrk="0" hangingPunct="1">
              <a:lnSpc>
                <a:spcPct val="90000"/>
              </a:lnSpc>
              <a:spcBef>
                <a:spcPts val="500"/>
              </a:spcBef>
              <a:buClr>
                <a:schemeClr val="accent1"/>
              </a:buClr>
              <a:buSzPct val="80000"/>
              <a:buFont typeface="Arial" panose="020B0604020202020204" pitchFamily="34" charset="0"/>
              <a:buChar char="•"/>
              <a:tabLst/>
              <a:defRPr sz="1800" kern="1200">
                <a:solidFill>
                  <a:schemeClr val="accent6"/>
                </a:solidFill>
                <a:latin typeface="+mn-lt"/>
                <a:ea typeface="+mn-ea"/>
                <a:cs typeface="+mn-cs"/>
              </a:defRPr>
            </a:lvl2pPr>
            <a:lvl3pPr marL="1087438" indent="-173038" algn="l" defTabSz="914400" rtl="0" eaLnBrk="1" latinLnBrk="0" hangingPunct="1">
              <a:lnSpc>
                <a:spcPct val="90000"/>
              </a:lnSpc>
              <a:spcBef>
                <a:spcPts val="500"/>
              </a:spcBef>
              <a:buFont typeface="System Font Regular"/>
              <a:buChar char="-"/>
              <a:tabLst/>
              <a:defRPr sz="1800" kern="1200">
                <a:solidFill>
                  <a:schemeClr val="accent6"/>
                </a:solidFill>
                <a:latin typeface="+mn-lt"/>
                <a:ea typeface="+mn-ea"/>
                <a:cs typeface="+mn-cs"/>
              </a:defRPr>
            </a:lvl3pPr>
            <a:lvl4pPr marL="1546225" indent="-174625" algn="l" defTabSz="914400" rtl="0" eaLnBrk="1" latinLnBrk="0" hangingPunct="1">
              <a:lnSpc>
                <a:spcPct val="90000"/>
              </a:lnSpc>
              <a:spcBef>
                <a:spcPts val="500"/>
              </a:spcBef>
              <a:buSzPct val="80000"/>
              <a:buFont typeface="Courier New" panose="02070309020205020404" pitchFamily="49" charset="0"/>
              <a:buChar char="o"/>
              <a:tabLst/>
              <a:defRPr sz="1600" kern="1200">
                <a:solidFill>
                  <a:schemeClr val="accent6"/>
                </a:solidFill>
                <a:latin typeface="+mn-lt"/>
                <a:ea typeface="+mn-ea"/>
                <a:cs typeface="+mn-cs"/>
              </a:defRPr>
            </a:lvl4pPr>
            <a:lvl5pPr marL="1952625" indent="-123825" algn="l" defTabSz="914400" rtl="0" eaLnBrk="1" latinLnBrk="0" hangingPunct="1">
              <a:lnSpc>
                <a:spcPct val="90000"/>
              </a:lnSpc>
              <a:spcBef>
                <a:spcPts val="500"/>
              </a:spcBef>
              <a:buSzPct val="75000"/>
              <a:buFont typeface="System Font Regular"/>
              <a:buChar char="»"/>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4200"/>
              </a:spcAft>
            </a:pPr>
            <a:r>
              <a:rPr lang="en-US" sz="2800">
                <a:solidFill>
                  <a:schemeClr val="tx2"/>
                </a:solidFill>
                <a:latin typeface="+mj-lt"/>
              </a:rPr>
              <a:t>Longer</a:t>
            </a:r>
            <a:r>
              <a:rPr lang="en-US" sz="2800">
                <a:solidFill>
                  <a:schemeClr val="accent6">
                    <a:lumMod val="50000"/>
                  </a:schemeClr>
                </a:solidFill>
              </a:rPr>
              <a:t> wear time</a:t>
            </a:r>
          </a:p>
        </p:txBody>
      </p:sp>
      <p:grpSp>
        <p:nvGrpSpPr>
          <p:cNvPr id="14" name="Group 13">
            <a:extLst>
              <a:ext uri="{FF2B5EF4-FFF2-40B4-BE49-F238E27FC236}">
                <a16:creationId xmlns:a16="http://schemas.microsoft.com/office/drawing/2014/main" id="{78869BAC-9204-A39D-7CD0-0CC432851105}"/>
              </a:ext>
            </a:extLst>
          </p:cNvPr>
          <p:cNvGrpSpPr/>
          <p:nvPr/>
        </p:nvGrpSpPr>
        <p:grpSpPr>
          <a:xfrm>
            <a:off x="6096000" y="4255308"/>
            <a:ext cx="813985" cy="813985"/>
            <a:chOff x="575325" y="3418807"/>
            <a:chExt cx="848101" cy="848101"/>
          </a:xfrm>
        </p:grpSpPr>
        <p:sp>
          <p:nvSpPr>
            <p:cNvPr id="16" name="Oval 15">
              <a:extLst>
                <a:ext uri="{FF2B5EF4-FFF2-40B4-BE49-F238E27FC236}">
                  <a16:creationId xmlns:a16="http://schemas.microsoft.com/office/drawing/2014/main" id="{45752EEF-A066-98AA-4BF5-2ADEDF955900}"/>
                </a:ext>
              </a:extLst>
            </p:cNvPr>
            <p:cNvSpPr/>
            <p:nvPr/>
          </p:nvSpPr>
          <p:spPr>
            <a:xfrm>
              <a:off x="575325" y="3418807"/>
              <a:ext cx="848101" cy="84810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2244CC63-9630-A36E-30C1-93E9E80E22E3}"/>
                </a:ext>
              </a:extLst>
            </p:cNvPr>
            <p:cNvPicPr>
              <a:picLocks noChangeAspect="1"/>
            </p:cNvPicPr>
            <p:nvPr/>
          </p:nvPicPr>
          <p:blipFill>
            <a:blip r:embed="rId4"/>
            <a:stretch>
              <a:fillRect/>
            </a:stretch>
          </p:blipFill>
          <p:spPr>
            <a:xfrm>
              <a:off x="764601" y="3614257"/>
              <a:ext cx="457200" cy="457200"/>
            </a:xfrm>
            <a:prstGeom prst="rect">
              <a:avLst/>
            </a:prstGeom>
          </p:spPr>
        </p:pic>
      </p:grpSp>
      <p:grpSp>
        <p:nvGrpSpPr>
          <p:cNvPr id="20" name="Group 19">
            <a:extLst>
              <a:ext uri="{FF2B5EF4-FFF2-40B4-BE49-F238E27FC236}">
                <a16:creationId xmlns:a16="http://schemas.microsoft.com/office/drawing/2014/main" id="{84D89FA6-3830-2AEE-6855-0D386EA36AA9}"/>
              </a:ext>
            </a:extLst>
          </p:cNvPr>
          <p:cNvGrpSpPr/>
          <p:nvPr/>
        </p:nvGrpSpPr>
        <p:grpSpPr>
          <a:xfrm>
            <a:off x="6096000" y="2483011"/>
            <a:ext cx="813985" cy="813985"/>
            <a:chOff x="575325" y="2051779"/>
            <a:chExt cx="848101" cy="848101"/>
          </a:xfrm>
        </p:grpSpPr>
        <p:sp>
          <p:nvSpPr>
            <p:cNvPr id="21" name="Oval 20">
              <a:extLst>
                <a:ext uri="{FF2B5EF4-FFF2-40B4-BE49-F238E27FC236}">
                  <a16:creationId xmlns:a16="http://schemas.microsoft.com/office/drawing/2014/main" id="{BED8A710-0501-E088-6A96-CBBC348F74EB}"/>
                </a:ext>
              </a:extLst>
            </p:cNvPr>
            <p:cNvSpPr/>
            <p:nvPr/>
          </p:nvSpPr>
          <p:spPr>
            <a:xfrm>
              <a:off x="575325" y="2051779"/>
              <a:ext cx="848101" cy="84810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DFEDB110-282C-E92E-46FF-3544C65F7C1B}"/>
                </a:ext>
              </a:extLst>
            </p:cNvPr>
            <p:cNvPicPr>
              <a:picLocks noChangeAspect="1"/>
            </p:cNvPicPr>
            <p:nvPr/>
          </p:nvPicPr>
          <p:blipFill>
            <a:blip r:embed="rId5"/>
            <a:stretch>
              <a:fillRect/>
            </a:stretch>
          </p:blipFill>
          <p:spPr>
            <a:xfrm>
              <a:off x="803385" y="2266279"/>
              <a:ext cx="419100" cy="419100"/>
            </a:xfrm>
            <a:prstGeom prst="rect">
              <a:avLst/>
            </a:prstGeom>
          </p:spPr>
        </p:pic>
      </p:grpSp>
      <p:sp>
        <p:nvSpPr>
          <p:cNvPr id="24" name="Text Placeholder 36">
            <a:extLst>
              <a:ext uri="{FF2B5EF4-FFF2-40B4-BE49-F238E27FC236}">
                <a16:creationId xmlns:a16="http://schemas.microsoft.com/office/drawing/2014/main" id="{117771AE-CD55-9A0F-9B79-657D827B480C}"/>
              </a:ext>
            </a:extLst>
          </p:cNvPr>
          <p:cNvSpPr txBox="1">
            <a:spLocks/>
          </p:cNvSpPr>
          <p:nvPr/>
        </p:nvSpPr>
        <p:spPr>
          <a:xfrm>
            <a:off x="7091647" y="4255308"/>
            <a:ext cx="4649454" cy="813986"/>
          </a:xfrm>
          <a:prstGeom prst="rect">
            <a:avLst/>
          </a:prstGeom>
        </p:spPr>
        <p:txBody>
          <a:bodyPr lIns="0" tIns="0" rIns="0" bIns="0" anchor="ctr">
            <a:noAutofit/>
          </a:bodyPr>
          <a:lstStyle>
            <a:lvl1pPr marL="0" marR="0" indent="0" algn="ctr" defTabSz="1018824" rtl="0" eaLnBrk="1" fontAlgn="auto" latinLnBrk="0" hangingPunct="1">
              <a:lnSpc>
                <a:spcPct val="110000"/>
              </a:lnSpc>
              <a:spcBef>
                <a:spcPts val="1000"/>
              </a:spcBef>
              <a:spcAft>
                <a:spcPts val="0"/>
              </a:spcAft>
              <a:buClrTx/>
              <a:buSzTx/>
              <a:buFont typeface="Arial" pitchFamily="34" charset="0"/>
              <a:buNone/>
              <a:tabLst/>
              <a:defRPr sz="1400" b="0" kern="1200" spc="0" baseline="0">
                <a:solidFill>
                  <a:schemeClr val="tx2"/>
                </a:solidFill>
                <a:latin typeface="+mn-lt"/>
                <a:ea typeface="+mn-ea"/>
                <a:cs typeface="Calibri"/>
              </a:defRPr>
            </a:lvl1pPr>
            <a:lvl2pPr marL="509412" indent="0" algn="l" defTabSz="914400" rtl="0" eaLnBrk="1" latinLnBrk="0" hangingPunct="1">
              <a:lnSpc>
                <a:spcPct val="90000"/>
              </a:lnSpc>
              <a:spcBef>
                <a:spcPts val="500"/>
              </a:spcBef>
              <a:buClr>
                <a:schemeClr val="accent1"/>
              </a:buClr>
              <a:buSzPct val="80000"/>
              <a:buFont typeface="Arial" panose="020B0604020202020204" pitchFamily="34" charset="0"/>
              <a:buNone/>
              <a:tabLst/>
              <a:defRPr sz="2000" kern="1200">
                <a:solidFill>
                  <a:schemeClr val="tx1">
                    <a:tint val="75000"/>
                  </a:schemeClr>
                </a:solidFill>
                <a:latin typeface="+mn-lt"/>
                <a:ea typeface="+mn-ea"/>
                <a:cs typeface="+mn-cs"/>
              </a:defRPr>
            </a:lvl2pPr>
            <a:lvl3pPr marL="1018824" indent="0" algn="l" defTabSz="914400" rtl="0" eaLnBrk="1" latinLnBrk="0" hangingPunct="1">
              <a:lnSpc>
                <a:spcPct val="90000"/>
              </a:lnSpc>
              <a:spcBef>
                <a:spcPts val="500"/>
              </a:spcBef>
              <a:buFont typeface="System Font Regular"/>
              <a:buNone/>
              <a:tabLst/>
              <a:defRPr sz="1800" kern="1200">
                <a:solidFill>
                  <a:schemeClr val="tx1">
                    <a:tint val="75000"/>
                  </a:schemeClr>
                </a:solidFill>
                <a:latin typeface="+mn-lt"/>
                <a:ea typeface="+mn-ea"/>
                <a:cs typeface="+mn-cs"/>
              </a:defRPr>
            </a:lvl3pPr>
            <a:lvl4pPr marL="1528237" indent="0" algn="l" defTabSz="914400" rtl="0" eaLnBrk="1" latinLnBrk="0" hangingPunct="1">
              <a:lnSpc>
                <a:spcPct val="90000"/>
              </a:lnSpc>
              <a:spcBef>
                <a:spcPts val="500"/>
              </a:spcBef>
              <a:buSzPct val="80000"/>
              <a:buFont typeface="Courier New" panose="02070309020205020404" pitchFamily="49" charset="0"/>
              <a:buNone/>
              <a:tabLst/>
              <a:defRPr sz="1600" kern="1200">
                <a:solidFill>
                  <a:schemeClr val="tx1">
                    <a:tint val="75000"/>
                  </a:schemeClr>
                </a:solidFill>
                <a:latin typeface="+mn-lt"/>
                <a:ea typeface="+mn-ea"/>
                <a:cs typeface="+mn-cs"/>
              </a:defRPr>
            </a:lvl4pPr>
            <a:lvl5pPr marL="2037649" indent="0" algn="l" defTabSz="914400" rtl="0" eaLnBrk="1" latinLnBrk="0" hangingPunct="1">
              <a:lnSpc>
                <a:spcPct val="90000"/>
              </a:lnSpc>
              <a:spcBef>
                <a:spcPts val="500"/>
              </a:spcBef>
              <a:buSzPct val="75000"/>
              <a:buFont typeface="System Font Regular"/>
              <a:buNone/>
              <a:tabLst/>
              <a:defRPr sz="1600" kern="1200">
                <a:solidFill>
                  <a:schemeClr val="tx1">
                    <a:tint val="75000"/>
                  </a:schemeClr>
                </a:solidFill>
                <a:latin typeface="+mn-lt"/>
                <a:ea typeface="+mn-ea"/>
                <a:cs typeface="+mn-cs"/>
              </a:defRPr>
            </a:lvl5pPr>
            <a:lvl6pPr marL="254706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00000"/>
              </a:lnSpc>
              <a:spcBef>
                <a:spcPts val="0"/>
              </a:spcBef>
              <a:spcAft>
                <a:spcPts val="4200"/>
              </a:spcAft>
            </a:pPr>
            <a:r>
              <a:rPr lang="en-US" sz="2800">
                <a:latin typeface="+mj-lt"/>
              </a:rPr>
              <a:t>Reduction</a:t>
            </a:r>
            <a:r>
              <a:rPr lang="en-US" sz="2800">
                <a:solidFill>
                  <a:schemeClr val="accent6">
                    <a:lumMod val="50000"/>
                  </a:schemeClr>
                </a:solidFill>
              </a:rPr>
              <a:t> in missing data</a:t>
            </a:r>
          </a:p>
        </p:txBody>
      </p:sp>
      <p:sp>
        <p:nvSpPr>
          <p:cNvPr id="25" name="TextBox 24">
            <a:extLst>
              <a:ext uri="{FF2B5EF4-FFF2-40B4-BE49-F238E27FC236}">
                <a16:creationId xmlns:a16="http://schemas.microsoft.com/office/drawing/2014/main" id="{53BFE891-4292-CAF6-51A4-97AF650C2625}"/>
              </a:ext>
            </a:extLst>
          </p:cNvPr>
          <p:cNvSpPr txBox="1"/>
          <p:nvPr/>
        </p:nvSpPr>
        <p:spPr>
          <a:xfrm>
            <a:off x="7177674" y="3175545"/>
            <a:ext cx="3908941" cy="807913"/>
          </a:xfrm>
          <a:prstGeom prst="rect">
            <a:avLst/>
          </a:prstGeom>
          <a:noFill/>
        </p:spPr>
        <p:txBody>
          <a:bodyPr wrap="square" lIns="91440" tIns="45720" rIns="91440" bIns="45720" rtlCol="0" anchor="t">
            <a:spAutoFit/>
          </a:bodyPr>
          <a:lstStyle/>
          <a:p>
            <a:pPr marL="171450" indent="-171450">
              <a:lnSpc>
                <a:spcPct val="110000"/>
              </a:lnSpc>
              <a:spcBef>
                <a:spcPts val="500"/>
              </a:spcBef>
              <a:buClr>
                <a:srgbClr val="3738C0"/>
              </a:buClr>
              <a:buSzPct val="80000"/>
              <a:buFont typeface="Arial" panose="020B0604020202020204" pitchFamily="34" charset="0"/>
              <a:buChar char="•"/>
              <a:defRPr/>
            </a:pPr>
            <a:r>
              <a:rPr lang="en-US" sz="2000" dirty="0">
                <a:solidFill>
                  <a:schemeClr val="accent6">
                    <a:lumMod val="50000"/>
                  </a:schemeClr>
                </a:solidFill>
              </a:rPr>
              <a:t>Zio XT LTCM: 13.4 days</a:t>
            </a:r>
          </a:p>
          <a:p>
            <a:pPr marL="171450" indent="-171450">
              <a:lnSpc>
                <a:spcPct val="110000"/>
              </a:lnSpc>
              <a:spcBef>
                <a:spcPts val="500"/>
              </a:spcBef>
              <a:buClr>
                <a:srgbClr val="3738C0"/>
              </a:buClr>
              <a:buSzPct val="80000"/>
              <a:buFont typeface="Arial" panose="020B0604020202020204" pitchFamily="34" charset="0"/>
              <a:buChar char="•"/>
              <a:defRPr/>
            </a:pPr>
            <a:r>
              <a:rPr lang="en-US" sz="2000" dirty="0">
                <a:solidFill>
                  <a:schemeClr val="accent6">
                    <a:lumMod val="50000"/>
                  </a:schemeClr>
                </a:solidFill>
              </a:rPr>
              <a:t>3 Lead MCT: 12.7 days</a:t>
            </a:r>
          </a:p>
        </p:txBody>
      </p:sp>
      <p:sp>
        <p:nvSpPr>
          <p:cNvPr id="26" name="TextBox 25">
            <a:extLst>
              <a:ext uri="{FF2B5EF4-FFF2-40B4-BE49-F238E27FC236}">
                <a16:creationId xmlns:a16="http://schemas.microsoft.com/office/drawing/2014/main" id="{8302F043-8BF6-F6A5-4911-7ED605F85CDA}"/>
              </a:ext>
            </a:extLst>
          </p:cNvPr>
          <p:cNvSpPr txBox="1"/>
          <p:nvPr/>
        </p:nvSpPr>
        <p:spPr>
          <a:xfrm>
            <a:off x="7177674" y="4946011"/>
            <a:ext cx="3908941" cy="807913"/>
          </a:xfrm>
          <a:prstGeom prst="rect">
            <a:avLst/>
          </a:prstGeom>
          <a:noFill/>
        </p:spPr>
        <p:txBody>
          <a:bodyPr wrap="square" lIns="91440" tIns="45720" rIns="91440" bIns="45720" rtlCol="0" anchor="t">
            <a:spAutoFit/>
          </a:bodyPr>
          <a:lstStyle/>
          <a:p>
            <a:pPr marL="171450" indent="-171450">
              <a:lnSpc>
                <a:spcPct val="110000"/>
              </a:lnSpc>
              <a:spcBef>
                <a:spcPts val="500"/>
              </a:spcBef>
              <a:buClr>
                <a:srgbClr val="3738C0"/>
              </a:buClr>
              <a:buSzPct val="80000"/>
              <a:buFont typeface="Arial" panose="020B0604020202020204" pitchFamily="34" charset="0"/>
              <a:buChar char="•"/>
              <a:defRPr/>
            </a:pPr>
            <a:r>
              <a:rPr lang="en-US" sz="2000" dirty="0">
                <a:solidFill>
                  <a:schemeClr val="accent6">
                    <a:lumMod val="50000"/>
                  </a:schemeClr>
                </a:solidFill>
              </a:rPr>
              <a:t>Zio XT LTCM: 0.28 days</a:t>
            </a:r>
          </a:p>
          <a:p>
            <a:pPr marL="171450" indent="-171450">
              <a:lnSpc>
                <a:spcPct val="110000"/>
              </a:lnSpc>
              <a:spcBef>
                <a:spcPts val="500"/>
              </a:spcBef>
              <a:buClr>
                <a:srgbClr val="3738C0"/>
              </a:buClr>
              <a:buSzPct val="80000"/>
              <a:buFont typeface="Arial" panose="020B0604020202020204" pitchFamily="34" charset="0"/>
              <a:buChar char="•"/>
              <a:defRPr/>
            </a:pPr>
            <a:r>
              <a:rPr lang="en-US" sz="2000" dirty="0">
                <a:solidFill>
                  <a:schemeClr val="accent6">
                    <a:lumMod val="50000"/>
                  </a:schemeClr>
                </a:solidFill>
              </a:rPr>
              <a:t>3 Lead MCT: 6.6 days</a:t>
            </a:r>
          </a:p>
        </p:txBody>
      </p:sp>
      <p:pic>
        <p:nvPicPr>
          <p:cNvPr id="4" name="Picture 3" descr="A black and white image of a person&amp;#39;s chest&#10;&#10;AI-generated content may be incorrect.">
            <a:extLst>
              <a:ext uri="{FF2B5EF4-FFF2-40B4-BE49-F238E27FC236}">
                <a16:creationId xmlns:a16="http://schemas.microsoft.com/office/drawing/2014/main" id="{65EB4D1D-F25D-EA36-1E62-749092585328}"/>
              </a:ext>
            </a:extLst>
          </p:cNvPr>
          <p:cNvPicPr>
            <a:picLocks noChangeAspect="1"/>
          </p:cNvPicPr>
          <p:nvPr/>
        </p:nvPicPr>
        <p:blipFill>
          <a:blip r:embed="rId6"/>
          <a:stretch>
            <a:fillRect/>
          </a:stretch>
        </p:blipFill>
        <p:spPr>
          <a:xfrm>
            <a:off x="1005417" y="1567920"/>
            <a:ext cx="4071056" cy="3722159"/>
          </a:xfrm>
          <a:prstGeom prst="rect">
            <a:avLst/>
          </a:prstGeom>
        </p:spPr>
      </p:pic>
    </p:spTree>
    <p:custDataLst>
      <p:tags r:id="rId1"/>
    </p:custDataLst>
    <p:extLst>
      <p:ext uri="{BB962C8B-B14F-4D97-AF65-F5344CB8AC3E}">
        <p14:creationId xmlns:p14="http://schemas.microsoft.com/office/powerpoint/2010/main" val="38141471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B25D3-0F08-A2E4-1D8C-E489B414F5FC}"/>
            </a:ext>
          </a:extLst>
        </p:cNvPr>
        <p:cNvGrpSpPr/>
        <p:nvPr/>
      </p:nvGrpSpPr>
      <p:grpSpPr>
        <a:xfrm>
          <a:off x="0" y="0"/>
          <a:ext cx="0" cy="0"/>
          <a:chOff x="0" y="0"/>
          <a:chExt cx="0" cy="0"/>
        </a:xfrm>
      </p:grpSpPr>
      <p:pic>
        <p:nvPicPr>
          <p:cNvPr id="10" name="Content Placeholder 6">
            <a:extLst>
              <a:ext uri="{FF2B5EF4-FFF2-40B4-BE49-F238E27FC236}">
                <a16:creationId xmlns:a16="http://schemas.microsoft.com/office/drawing/2014/main" id="{B5117628-6E9F-49B5-CCE7-618B9913DC19}"/>
              </a:ext>
            </a:extLst>
          </p:cNvPr>
          <p:cNvPicPr>
            <a:picLocks noGrp="1" noChangeAspect="1"/>
          </p:cNvPicPr>
          <p:nvPr/>
        </p:nvPicPr>
        <p:blipFill>
          <a:blip r:embed="rId4">
            <a:extLst>
              <a:ext uri="{BEBA8EAE-BF5A-486C-A8C5-ECC9F3942E4B}">
                <a14:imgProps xmlns:a14="http://schemas.microsoft.com/office/drawing/2010/main">
                  <a14:imgLayer r:embed="rId5">
                    <a14:imgEffect>
                      <a14:brightnessContrast contrast="-44000"/>
                    </a14:imgEffect>
                  </a14:imgLayer>
                </a14:imgProps>
              </a:ext>
            </a:extLst>
          </a:blip>
          <a:stretch>
            <a:fillRect/>
          </a:stretch>
        </p:blipFill>
        <p:spPr>
          <a:xfrm>
            <a:off x="816455" y="1873250"/>
            <a:ext cx="4358315" cy="4341813"/>
          </a:xfrm>
          <a:ln>
            <a:noFill/>
          </a:ln>
        </p:spPr>
      </p:pic>
      <p:sp>
        <p:nvSpPr>
          <p:cNvPr id="137" name="Rectangle 136">
            <a:extLst>
              <a:ext uri="{FF2B5EF4-FFF2-40B4-BE49-F238E27FC236}">
                <a16:creationId xmlns:a16="http://schemas.microsoft.com/office/drawing/2014/main" id="{2F8BAA95-E8E5-8F6A-651B-B3386E8EB369}"/>
              </a:ext>
            </a:extLst>
          </p:cNvPr>
          <p:cNvSpPr/>
          <p:nvPr/>
        </p:nvSpPr>
        <p:spPr>
          <a:xfrm>
            <a:off x="6184580" y="1366872"/>
            <a:ext cx="473771" cy="374818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05502691-4B5B-EA3F-C11F-520037AD813D}"/>
              </a:ext>
            </a:extLst>
          </p:cNvPr>
          <p:cNvSpPr/>
          <p:nvPr/>
        </p:nvSpPr>
        <p:spPr>
          <a:xfrm>
            <a:off x="9598461" y="1366872"/>
            <a:ext cx="473771" cy="374818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3D5530E7-E480-2C3A-088F-A71A272B3B78}"/>
              </a:ext>
            </a:extLst>
          </p:cNvPr>
          <p:cNvSpPr/>
          <p:nvPr/>
        </p:nvSpPr>
        <p:spPr>
          <a:xfrm>
            <a:off x="5617577" y="1366872"/>
            <a:ext cx="473771" cy="374818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290649A3-F8C8-9F6F-A342-3243ED0A1E6B}"/>
              </a:ext>
            </a:extLst>
          </p:cNvPr>
          <p:cNvSpPr>
            <a:spLocks noGrp="1"/>
          </p:cNvSpPr>
          <p:nvPr>
            <p:ph type="title"/>
          </p:nvPr>
        </p:nvSpPr>
        <p:spPr/>
        <p:txBody>
          <a:bodyPr/>
          <a:lstStyle/>
          <a:p>
            <a:pPr algn="ctr"/>
            <a:r>
              <a:rPr lang="en-US"/>
              <a:t>Recorded Time in AF Discrepancy Outperforms MCT</a:t>
            </a:r>
          </a:p>
        </p:txBody>
      </p:sp>
      <p:sp>
        <p:nvSpPr>
          <p:cNvPr id="9" name="Text Placeholder 8">
            <a:extLst>
              <a:ext uri="{FF2B5EF4-FFF2-40B4-BE49-F238E27FC236}">
                <a16:creationId xmlns:a16="http://schemas.microsoft.com/office/drawing/2014/main" id="{203F1C13-CD20-5CA2-4893-13F2205087B4}"/>
              </a:ext>
            </a:extLst>
          </p:cNvPr>
          <p:cNvSpPr>
            <a:spLocks noGrp="1"/>
          </p:cNvSpPr>
          <p:nvPr>
            <p:ph type="body" idx="16"/>
          </p:nvPr>
        </p:nvSpPr>
        <p:spPr>
          <a:xfrm>
            <a:off x="1371600" y="6400800"/>
            <a:ext cx="10424160" cy="365760"/>
          </a:xfrm>
        </p:spPr>
        <p:txBody>
          <a:bodyPr/>
          <a:lstStyle/>
          <a:p>
            <a:pPr marL="0" indent="0">
              <a:buNone/>
            </a:pPr>
            <a:r>
              <a:rPr lang="en-US"/>
              <a:t>Garg, L., Moss, J., Hyman, M. C., . (2023). Simultaneous comparison of patch versus multielectrode cardiac monitoring for the detection of arrhythmias: The COMPARE study. Heart Rhythm, 20(8), 1202–1203. </a:t>
            </a:r>
          </a:p>
        </p:txBody>
      </p:sp>
      <p:sp>
        <p:nvSpPr>
          <p:cNvPr id="11" name="TextBox 10">
            <a:extLst>
              <a:ext uri="{FF2B5EF4-FFF2-40B4-BE49-F238E27FC236}">
                <a16:creationId xmlns:a16="http://schemas.microsoft.com/office/drawing/2014/main" id="{50D101DD-BC41-8D87-5F0B-E62213212B00}"/>
              </a:ext>
            </a:extLst>
          </p:cNvPr>
          <p:cNvSpPr txBox="1"/>
          <p:nvPr/>
        </p:nvSpPr>
        <p:spPr>
          <a:xfrm>
            <a:off x="4520200" y="0"/>
            <a:ext cx="3142961" cy="369332"/>
          </a:xfrm>
          <a:prstGeom prst="rect">
            <a:avLst/>
          </a:prstGeom>
          <a:noFill/>
        </p:spPr>
        <p:txBody>
          <a:bodyPr wrap="square" lIns="0" tIns="182880" rtlCol="0">
            <a:spAutoFit/>
          </a:bodyPr>
          <a:lstStyle/>
          <a:p>
            <a:pPr algn="ctr"/>
            <a:r>
              <a:rPr lang="en-US" sz="900" spc="100">
                <a:solidFill>
                  <a:schemeClr val="accent6"/>
                </a:solidFill>
              </a:rPr>
              <a:t>LONG-TERM CONTINUOUS MONITORS (LTCM)</a:t>
            </a:r>
          </a:p>
        </p:txBody>
      </p:sp>
      <p:grpSp>
        <p:nvGrpSpPr>
          <p:cNvPr id="144" name="Group 143">
            <a:extLst>
              <a:ext uri="{FF2B5EF4-FFF2-40B4-BE49-F238E27FC236}">
                <a16:creationId xmlns:a16="http://schemas.microsoft.com/office/drawing/2014/main" id="{A85B1E1B-0836-DA76-C43F-3E89CCBE0139}"/>
              </a:ext>
            </a:extLst>
          </p:cNvPr>
          <p:cNvGrpSpPr/>
          <p:nvPr/>
        </p:nvGrpSpPr>
        <p:grpSpPr>
          <a:xfrm>
            <a:off x="2301209" y="5141569"/>
            <a:ext cx="8249049" cy="307777"/>
            <a:chOff x="3148375" y="5150983"/>
            <a:chExt cx="8249049" cy="307777"/>
          </a:xfrm>
        </p:grpSpPr>
        <p:sp>
          <p:nvSpPr>
            <p:cNvPr id="107" name="TextBox 106">
              <a:extLst>
                <a:ext uri="{FF2B5EF4-FFF2-40B4-BE49-F238E27FC236}">
                  <a16:creationId xmlns:a16="http://schemas.microsoft.com/office/drawing/2014/main" id="{8BF24D14-2310-0057-D5C5-77CC5966ACAD}"/>
                </a:ext>
              </a:extLst>
            </p:cNvPr>
            <p:cNvSpPr txBox="1"/>
            <p:nvPr/>
          </p:nvSpPr>
          <p:spPr>
            <a:xfrm>
              <a:off x="3148375" y="5150983"/>
              <a:ext cx="292308" cy="307777"/>
            </a:xfrm>
            <a:prstGeom prst="rect">
              <a:avLst/>
            </a:prstGeom>
            <a:noFill/>
          </p:spPr>
          <p:txBody>
            <a:bodyPr wrap="square" rtlCol="0">
              <a:spAutoFit/>
            </a:bodyPr>
            <a:lstStyle/>
            <a:p>
              <a:pPr algn="ctr"/>
              <a:r>
                <a:rPr lang="en-US" sz="1400">
                  <a:solidFill>
                    <a:schemeClr val="accent6">
                      <a:lumMod val="50000"/>
                    </a:schemeClr>
                  </a:solidFill>
                </a:rPr>
                <a:t>1</a:t>
              </a:r>
            </a:p>
          </p:txBody>
        </p:sp>
        <p:sp>
          <p:nvSpPr>
            <p:cNvPr id="108" name="TextBox 107">
              <a:extLst>
                <a:ext uri="{FF2B5EF4-FFF2-40B4-BE49-F238E27FC236}">
                  <a16:creationId xmlns:a16="http://schemas.microsoft.com/office/drawing/2014/main" id="{D95CB4A7-F802-5364-72F8-12955169C480}"/>
                </a:ext>
              </a:extLst>
            </p:cNvPr>
            <p:cNvSpPr txBox="1"/>
            <p:nvPr/>
          </p:nvSpPr>
          <p:spPr>
            <a:xfrm>
              <a:off x="3716714" y="5150983"/>
              <a:ext cx="292308" cy="307777"/>
            </a:xfrm>
            <a:prstGeom prst="rect">
              <a:avLst/>
            </a:prstGeom>
            <a:noFill/>
          </p:spPr>
          <p:txBody>
            <a:bodyPr wrap="square" rtlCol="0">
              <a:spAutoFit/>
            </a:bodyPr>
            <a:lstStyle/>
            <a:p>
              <a:pPr algn="ctr"/>
              <a:r>
                <a:rPr lang="en-US" sz="1400">
                  <a:solidFill>
                    <a:schemeClr val="accent6">
                      <a:lumMod val="50000"/>
                    </a:schemeClr>
                  </a:solidFill>
                </a:rPr>
                <a:t>2</a:t>
              </a:r>
            </a:p>
          </p:txBody>
        </p:sp>
        <p:sp>
          <p:nvSpPr>
            <p:cNvPr id="109" name="TextBox 108">
              <a:extLst>
                <a:ext uri="{FF2B5EF4-FFF2-40B4-BE49-F238E27FC236}">
                  <a16:creationId xmlns:a16="http://schemas.microsoft.com/office/drawing/2014/main" id="{CF8E6EB8-02FE-2824-F5D9-A90016778974}"/>
                </a:ext>
              </a:extLst>
            </p:cNvPr>
            <p:cNvSpPr txBox="1"/>
            <p:nvPr/>
          </p:nvSpPr>
          <p:spPr>
            <a:xfrm>
              <a:off x="4285053" y="5150983"/>
              <a:ext cx="292308" cy="307777"/>
            </a:xfrm>
            <a:prstGeom prst="rect">
              <a:avLst/>
            </a:prstGeom>
            <a:noFill/>
          </p:spPr>
          <p:txBody>
            <a:bodyPr wrap="square" rtlCol="0">
              <a:spAutoFit/>
            </a:bodyPr>
            <a:lstStyle/>
            <a:p>
              <a:pPr algn="ctr"/>
              <a:r>
                <a:rPr lang="en-US" sz="1400">
                  <a:solidFill>
                    <a:schemeClr val="accent6">
                      <a:lumMod val="50000"/>
                    </a:schemeClr>
                  </a:solidFill>
                </a:rPr>
                <a:t>3</a:t>
              </a:r>
            </a:p>
          </p:txBody>
        </p:sp>
        <p:sp>
          <p:nvSpPr>
            <p:cNvPr id="110" name="TextBox 109">
              <a:extLst>
                <a:ext uri="{FF2B5EF4-FFF2-40B4-BE49-F238E27FC236}">
                  <a16:creationId xmlns:a16="http://schemas.microsoft.com/office/drawing/2014/main" id="{51518EDF-BB21-486B-C06E-DE18AAD56C64}"/>
                </a:ext>
              </a:extLst>
            </p:cNvPr>
            <p:cNvSpPr txBox="1"/>
            <p:nvPr/>
          </p:nvSpPr>
          <p:spPr>
            <a:xfrm>
              <a:off x="4853392" y="5150983"/>
              <a:ext cx="292308" cy="307777"/>
            </a:xfrm>
            <a:prstGeom prst="rect">
              <a:avLst/>
            </a:prstGeom>
            <a:noFill/>
          </p:spPr>
          <p:txBody>
            <a:bodyPr wrap="square" rtlCol="0">
              <a:spAutoFit/>
            </a:bodyPr>
            <a:lstStyle/>
            <a:p>
              <a:pPr algn="ctr"/>
              <a:r>
                <a:rPr lang="en-US" sz="1400">
                  <a:solidFill>
                    <a:schemeClr val="accent6">
                      <a:lumMod val="50000"/>
                    </a:schemeClr>
                  </a:solidFill>
                </a:rPr>
                <a:t>4</a:t>
              </a:r>
            </a:p>
          </p:txBody>
        </p:sp>
        <p:sp>
          <p:nvSpPr>
            <p:cNvPr id="111" name="TextBox 110">
              <a:extLst>
                <a:ext uri="{FF2B5EF4-FFF2-40B4-BE49-F238E27FC236}">
                  <a16:creationId xmlns:a16="http://schemas.microsoft.com/office/drawing/2014/main" id="{2FEAC267-D300-1FE1-D294-AAF13D975785}"/>
                </a:ext>
              </a:extLst>
            </p:cNvPr>
            <p:cNvSpPr txBox="1"/>
            <p:nvPr/>
          </p:nvSpPr>
          <p:spPr>
            <a:xfrm>
              <a:off x="5421731" y="5150983"/>
              <a:ext cx="292308" cy="307777"/>
            </a:xfrm>
            <a:prstGeom prst="rect">
              <a:avLst/>
            </a:prstGeom>
            <a:noFill/>
          </p:spPr>
          <p:txBody>
            <a:bodyPr wrap="square" rtlCol="0">
              <a:spAutoFit/>
            </a:bodyPr>
            <a:lstStyle/>
            <a:p>
              <a:pPr algn="ctr"/>
              <a:r>
                <a:rPr lang="en-US" sz="1400">
                  <a:solidFill>
                    <a:schemeClr val="accent6">
                      <a:lumMod val="50000"/>
                    </a:schemeClr>
                  </a:solidFill>
                </a:rPr>
                <a:t>5</a:t>
              </a:r>
            </a:p>
          </p:txBody>
        </p:sp>
        <p:sp>
          <p:nvSpPr>
            <p:cNvPr id="112" name="TextBox 111">
              <a:extLst>
                <a:ext uri="{FF2B5EF4-FFF2-40B4-BE49-F238E27FC236}">
                  <a16:creationId xmlns:a16="http://schemas.microsoft.com/office/drawing/2014/main" id="{ECB7FBC6-6B08-B4BA-BD2B-51CDF99EDD6F}"/>
                </a:ext>
              </a:extLst>
            </p:cNvPr>
            <p:cNvSpPr txBox="1"/>
            <p:nvPr/>
          </p:nvSpPr>
          <p:spPr>
            <a:xfrm>
              <a:off x="5990070" y="5150983"/>
              <a:ext cx="292308" cy="307777"/>
            </a:xfrm>
            <a:prstGeom prst="rect">
              <a:avLst/>
            </a:prstGeom>
            <a:noFill/>
          </p:spPr>
          <p:txBody>
            <a:bodyPr wrap="square" rtlCol="0">
              <a:spAutoFit/>
            </a:bodyPr>
            <a:lstStyle/>
            <a:p>
              <a:pPr algn="ctr"/>
              <a:r>
                <a:rPr lang="en-US" sz="1400">
                  <a:solidFill>
                    <a:schemeClr val="accent6">
                      <a:lumMod val="50000"/>
                    </a:schemeClr>
                  </a:solidFill>
                </a:rPr>
                <a:t>6</a:t>
              </a:r>
            </a:p>
          </p:txBody>
        </p:sp>
        <p:sp>
          <p:nvSpPr>
            <p:cNvPr id="113" name="TextBox 112">
              <a:extLst>
                <a:ext uri="{FF2B5EF4-FFF2-40B4-BE49-F238E27FC236}">
                  <a16:creationId xmlns:a16="http://schemas.microsoft.com/office/drawing/2014/main" id="{FC5B3BD4-318B-B0A0-6B0C-1BF2B3682761}"/>
                </a:ext>
              </a:extLst>
            </p:cNvPr>
            <p:cNvSpPr txBox="1"/>
            <p:nvPr/>
          </p:nvSpPr>
          <p:spPr>
            <a:xfrm>
              <a:off x="6558409" y="5150983"/>
              <a:ext cx="292308" cy="307777"/>
            </a:xfrm>
            <a:prstGeom prst="rect">
              <a:avLst/>
            </a:prstGeom>
            <a:noFill/>
          </p:spPr>
          <p:txBody>
            <a:bodyPr wrap="square" rtlCol="0">
              <a:spAutoFit/>
            </a:bodyPr>
            <a:lstStyle/>
            <a:p>
              <a:pPr algn="ctr"/>
              <a:r>
                <a:rPr lang="en-US" sz="1400">
                  <a:solidFill>
                    <a:schemeClr val="accent6">
                      <a:lumMod val="50000"/>
                    </a:schemeClr>
                  </a:solidFill>
                </a:rPr>
                <a:t>7</a:t>
              </a:r>
            </a:p>
          </p:txBody>
        </p:sp>
        <p:sp>
          <p:nvSpPr>
            <p:cNvPr id="114" name="TextBox 113">
              <a:extLst>
                <a:ext uri="{FF2B5EF4-FFF2-40B4-BE49-F238E27FC236}">
                  <a16:creationId xmlns:a16="http://schemas.microsoft.com/office/drawing/2014/main" id="{1377E17F-762F-1734-9810-1D783064D238}"/>
                </a:ext>
              </a:extLst>
            </p:cNvPr>
            <p:cNvSpPr txBox="1"/>
            <p:nvPr/>
          </p:nvSpPr>
          <p:spPr>
            <a:xfrm>
              <a:off x="7126748" y="5150983"/>
              <a:ext cx="292308" cy="307777"/>
            </a:xfrm>
            <a:prstGeom prst="rect">
              <a:avLst/>
            </a:prstGeom>
            <a:noFill/>
          </p:spPr>
          <p:txBody>
            <a:bodyPr wrap="square" rtlCol="0">
              <a:spAutoFit/>
            </a:bodyPr>
            <a:lstStyle/>
            <a:p>
              <a:pPr algn="ctr"/>
              <a:r>
                <a:rPr lang="en-US" sz="1400">
                  <a:solidFill>
                    <a:schemeClr val="accent6">
                      <a:lumMod val="50000"/>
                    </a:schemeClr>
                  </a:solidFill>
                </a:rPr>
                <a:t>8</a:t>
              </a:r>
            </a:p>
          </p:txBody>
        </p:sp>
        <p:sp>
          <p:nvSpPr>
            <p:cNvPr id="115" name="TextBox 114">
              <a:extLst>
                <a:ext uri="{FF2B5EF4-FFF2-40B4-BE49-F238E27FC236}">
                  <a16:creationId xmlns:a16="http://schemas.microsoft.com/office/drawing/2014/main" id="{F4A53E20-B5F7-1AA4-582B-AD5012CB72B3}"/>
                </a:ext>
              </a:extLst>
            </p:cNvPr>
            <p:cNvSpPr txBox="1"/>
            <p:nvPr/>
          </p:nvSpPr>
          <p:spPr>
            <a:xfrm>
              <a:off x="7695087" y="5150983"/>
              <a:ext cx="292308" cy="307777"/>
            </a:xfrm>
            <a:prstGeom prst="rect">
              <a:avLst/>
            </a:prstGeom>
            <a:noFill/>
          </p:spPr>
          <p:txBody>
            <a:bodyPr wrap="square" rtlCol="0">
              <a:spAutoFit/>
            </a:bodyPr>
            <a:lstStyle/>
            <a:p>
              <a:pPr algn="ctr"/>
              <a:r>
                <a:rPr lang="en-US" sz="1400">
                  <a:solidFill>
                    <a:schemeClr val="accent6">
                      <a:lumMod val="50000"/>
                    </a:schemeClr>
                  </a:solidFill>
                </a:rPr>
                <a:t>9</a:t>
              </a:r>
            </a:p>
          </p:txBody>
        </p:sp>
        <p:sp>
          <p:nvSpPr>
            <p:cNvPr id="116" name="TextBox 115">
              <a:extLst>
                <a:ext uri="{FF2B5EF4-FFF2-40B4-BE49-F238E27FC236}">
                  <a16:creationId xmlns:a16="http://schemas.microsoft.com/office/drawing/2014/main" id="{D6A62278-9C89-A441-016D-3D121617783F}"/>
                </a:ext>
              </a:extLst>
            </p:cNvPr>
            <p:cNvSpPr txBox="1"/>
            <p:nvPr/>
          </p:nvSpPr>
          <p:spPr>
            <a:xfrm>
              <a:off x="8263426" y="5150983"/>
              <a:ext cx="292308" cy="307777"/>
            </a:xfrm>
            <a:prstGeom prst="rect">
              <a:avLst/>
            </a:prstGeom>
            <a:noFill/>
          </p:spPr>
          <p:txBody>
            <a:bodyPr wrap="square" lIns="0" rIns="0" rtlCol="0">
              <a:spAutoFit/>
            </a:bodyPr>
            <a:lstStyle/>
            <a:p>
              <a:pPr algn="ctr"/>
              <a:r>
                <a:rPr lang="en-US" sz="1400">
                  <a:solidFill>
                    <a:schemeClr val="accent6">
                      <a:lumMod val="50000"/>
                    </a:schemeClr>
                  </a:solidFill>
                </a:rPr>
                <a:t>10</a:t>
              </a:r>
            </a:p>
          </p:txBody>
        </p:sp>
        <p:sp>
          <p:nvSpPr>
            <p:cNvPr id="117" name="TextBox 116">
              <a:extLst>
                <a:ext uri="{FF2B5EF4-FFF2-40B4-BE49-F238E27FC236}">
                  <a16:creationId xmlns:a16="http://schemas.microsoft.com/office/drawing/2014/main" id="{096F391C-30C8-DB5F-43EB-526F9B59D852}"/>
                </a:ext>
              </a:extLst>
            </p:cNvPr>
            <p:cNvSpPr txBox="1"/>
            <p:nvPr/>
          </p:nvSpPr>
          <p:spPr>
            <a:xfrm>
              <a:off x="8831765" y="5150983"/>
              <a:ext cx="292308" cy="307777"/>
            </a:xfrm>
            <a:prstGeom prst="rect">
              <a:avLst/>
            </a:prstGeom>
            <a:noFill/>
          </p:spPr>
          <p:txBody>
            <a:bodyPr wrap="square" lIns="0" rIns="0" rtlCol="0">
              <a:spAutoFit/>
            </a:bodyPr>
            <a:lstStyle/>
            <a:p>
              <a:pPr algn="ctr"/>
              <a:r>
                <a:rPr lang="en-US" sz="1400">
                  <a:solidFill>
                    <a:schemeClr val="accent6">
                      <a:lumMod val="50000"/>
                    </a:schemeClr>
                  </a:solidFill>
                </a:rPr>
                <a:t>11</a:t>
              </a:r>
            </a:p>
          </p:txBody>
        </p:sp>
        <p:sp>
          <p:nvSpPr>
            <p:cNvPr id="118" name="TextBox 117">
              <a:extLst>
                <a:ext uri="{FF2B5EF4-FFF2-40B4-BE49-F238E27FC236}">
                  <a16:creationId xmlns:a16="http://schemas.microsoft.com/office/drawing/2014/main" id="{A5C09216-8A4B-0A6A-FEEC-B8B06538B5E0}"/>
                </a:ext>
              </a:extLst>
            </p:cNvPr>
            <p:cNvSpPr txBox="1"/>
            <p:nvPr/>
          </p:nvSpPr>
          <p:spPr>
            <a:xfrm>
              <a:off x="9400104" y="5150983"/>
              <a:ext cx="292308" cy="307777"/>
            </a:xfrm>
            <a:prstGeom prst="rect">
              <a:avLst/>
            </a:prstGeom>
            <a:noFill/>
          </p:spPr>
          <p:txBody>
            <a:bodyPr wrap="square" lIns="0" rIns="0" rtlCol="0">
              <a:spAutoFit/>
            </a:bodyPr>
            <a:lstStyle/>
            <a:p>
              <a:pPr algn="ctr"/>
              <a:r>
                <a:rPr lang="en-US" sz="1400">
                  <a:solidFill>
                    <a:schemeClr val="accent6">
                      <a:lumMod val="50000"/>
                    </a:schemeClr>
                  </a:solidFill>
                </a:rPr>
                <a:t>12</a:t>
              </a:r>
            </a:p>
          </p:txBody>
        </p:sp>
        <p:sp>
          <p:nvSpPr>
            <p:cNvPr id="119" name="TextBox 118">
              <a:extLst>
                <a:ext uri="{FF2B5EF4-FFF2-40B4-BE49-F238E27FC236}">
                  <a16:creationId xmlns:a16="http://schemas.microsoft.com/office/drawing/2014/main" id="{8D999ED1-D30A-592A-41A8-58F914C320A9}"/>
                </a:ext>
              </a:extLst>
            </p:cNvPr>
            <p:cNvSpPr txBox="1"/>
            <p:nvPr/>
          </p:nvSpPr>
          <p:spPr>
            <a:xfrm>
              <a:off x="9968443" y="5150983"/>
              <a:ext cx="292308" cy="307777"/>
            </a:xfrm>
            <a:prstGeom prst="rect">
              <a:avLst/>
            </a:prstGeom>
            <a:noFill/>
          </p:spPr>
          <p:txBody>
            <a:bodyPr wrap="square" lIns="0" rIns="0" rtlCol="0">
              <a:spAutoFit/>
            </a:bodyPr>
            <a:lstStyle/>
            <a:p>
              <a:pPr algn="ctr"/>
              <a:r>
                <a:rPr lang="en-US" sz="1400">
                  <a:solidFill>
                    <a:schemeClr val="accent6">
                      <a:lumMod val="50000"/>
                    </a:schemeClr>
                  </a:solidFill>
                </a:rPr>
                <a:t>13</a:t>
              </a:r>
            </a:p>
          </p:txBody>
        </p:sp>
        <p:sp>
          <p:nvSpPr>
            <p:cNvPr id="120" name="TextBox 119">
              <a:extLst>
                <a:ext uri="{FF2B5EF4-FFF2-40B4-BE49-F238E27FC236}">
                  <a16:creationId xmlns:a16="http://schemas.microsoft.com/office/drawing/2014/main" id="{C348E585-4420-3C9F-5237-588788F85DA4}"/>
                </a:ext>
              </a:extLst>
            </p:cNvPr>
            <p:cNvSpPr txBox="1"/>
            <p:nvPr/>
          </p:nvSpPr>
          <p:spPr>
            <a:xfrm>
              <a:off x="10536782" y="5150983"/>
              <a:ext cx="292308" cy="307777"/>
            </a:xfrm>
            <a:prstGeom prst="rect">
              <a:avLst/>
            </a:prstGeom>
            <a:noFill/>
          </p:spPr>
          <p:txBody>
            <a:bodyPr wrap="square" lIns="0" rIns="0" rtlCol="0">
              <a:spAutoFit/>
            </a:bodyPr>
            <a:lstStyle/>
            <a:p>
              <a:pPr algn="ctr"/>
              <a:r>
                <a:rPr lang="en-US" sz="1400">
                  <a:solidFill>
                    <a:schemeClr val="accent6">
                      <a:lumMod val="50000"/>
                    </a:schemeClr>
                  </a:solidFill>
                </a:rPr>
                <a:t>14</a:t>
              </a:r>
            </a:p>
          </p:txBody>
        </p:sp>
        <p:sp>
          <p:nvSpPr>
            <p:cNvPr id="121" name="TextBox 120">
              <a:extLst>
                <a:ext uri="{FF2B5EF4-FFF2-40B4-BE49-F238E27FC236}">
                  <a16:creationId xmlns:a16="http://schemas.microsoft.com/office/drawing/2014/main" id="{B1ADFE31-D276-C9AA-1657-2346122DF345}"/>
                </a:ext>
              </a:extLst>
            </p:cNvPr>
            <p:cNvSpPr txBox="1"/>
            <p:nvPr/>
          </p:nvSpPr>
          <p:spPr>
            <a:xfrm>
              <a:off x="11105116" y="5150983"/>
              <a:ext cx="292308" cy="307777"/>
            </a:xfrm>
            <a:prstGeom prst="rect">
              <a:avLst/>
            </a:prstGeom>
            <a:noFill/>
          </p:spPr>
          <p:txBody>
            <a:bodyPr wrap="square" lIns="0" rIns="0" rtlCol="0">
              <a:spAutoFit/>
            </a:bodyPr>
            <a:lstStyle/>
            <a:p>
              <a:pPr algn="ctr"/>
              <a:r>
                <a:rPr lang="en-US" sz="1400">
                  <a:solidFill>
                    <a:schemeClr val="accent6">
                      <a:lumMod val="50000"/>
                    </a:schemeClr>
                  </a:solidFill>
                </a:rPr>
                <a:t>15</a:t>
              </a:r>
            </a:p>
          </p:txBody>
        </p:sp>
      </p:grpSp>
      <p:grpSp>
        <p:nvGrpSpPr>
          <p:cNvPr id="105" name="Group 104">
            <a:extLst>
              <a:ext uri="{FF2B5EF4-FFF2-40B4-BE49-F238E27FC236}">
                <a16:creationId xmlns:a16="http://schemas.microsoft.com/office/drawing/2014/main" id="{78137E53-F0AF-C64F-1904-69AB827F1A78}"/>
              </a:ext>
            </a:extLst>
          </p:cNvPr>
          <p:cNvGrpSpPr/>
          <p:nvPr/>
        </p:nvGrpSpPr>
        <p:grpSpPr>
          <a:xfrm>
            <a:off x="2072740" y="1729681"/>
            <a:ext cx="8653641" cy="3291878"/>
            <a:chOff x="2800542" y="2073341"/>
            <a:chExt cx="7217764" cy="2949315"/>
          </a:xfrm>
        </p:grpSpPr>
        <p:cxnSp>
          <p:nvCxnSpPr>
            <p:cNvPr id="98" name="Straight Connector 97">
              <a:extLst>
                <a:ext uri="{FF2B5EF4-FFF2-40B4-BE49-F238E27FC236}">
                  <a16:creationId xmlns:a16="http://schemas.microsoft.com/office/drawing/2014/main" id="{E351652A-5179-84DA-DA6F-3F7EAE6411F5}"/>
                </a:ext>
              </a:extLst>
            </p:cNvPr>
            <p:cNvCxnSpPr>
              <a:cxnSpLocks/>
            </p:cNvCxnSpPr>
            <p:nvPr/>
          </p:nvCxnSpPr>
          <p:spPr>
            <a:xfrm>
              <a:off x="2800542" y="5022656"/>
              <a:ext cx="721776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799CC98-AECB-9A0B-2D10-1001B7CA54A9}"/>
                </a:ext>
              </a:extLst>
            </p:cNvPr>
            <p:cNvCxnSpPr>
              <a:cxnSpLocks/>
            </p:cNvCxnSpPr>
            <p:nvPr/>
          </p:nvCxnSpPr>
          <p:spPr>
            <a:xfrm>
              <a:off x="2800542" y="4531101"/>
              <a:ext cx="721776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81FFD65-1C63-426D-4BA9-D86716B2978E}"/>
                </a:ext>
              </a:extLst>
            </p:cNvPr>
            <p:cNvCxnSpPr>
              <a:cxnSpLocks/>
            </p:cNvCxnSpPr>
            <p:nvPr/>
          </p:nvCxnSpPr>
          <p:spPr>
            <a:xfrm>
              <a:off x="2800542" y="4039549"/>
              <a:ext cx="721776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A2B1E17B-DC76-7D7A-9F31-A9D78E72F21D}"/>
                </a:ext>
              </a:extLst>
            </p:cNvPr>
            <p:cNvCxnSpPr>
              <a:cxnSpLocks/>
            </p:cNvCxnSpPr>
            <p:nvPr/>
          </p:nvCxnSpPr>
          <p:spPr>
            <a:xfrm>
              <a:off x="2800542" y="3547997"/>
              <a:ext cx="721776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B58970CC-2BAA-4D6E-E237-7E2D7FF07C8F}"/>
                </a:ext>
              </a:extLst>
            </p:cNvPr>
            <p:cNvCxnSpPr>
              <a:cxnSpLocks/>
            </p:cNvCxnSpPr>
            <p:nvPr/>
          </p:nvCxnSpPr>
          <p:spPr>
            <a:xfrm>
              <a:off x="2800542" y="3056445"/>
              <a:ext cx="721776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89AB70C6-E5DD-5C44-D013-ED904550E927}"/>
                </a:ext>
              </a:extLst>
            </p:cNvPr>
            <p:cNvCxnSpPr>
              <a:cxnSpLocks/>
            </p:cNvCxnSpPr>
            <p:nvPr/>
          </p:nvCxnSpPr>
          <p:spPr>
            <a:xfrm>
              <a:off x="2800542" y="2073341"/>
              <a:ext cx="721776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DC99262-CE6E-5E39-B69A-9A91EE714881}"/>
                </a:ext>
              </a:extLst>
            </p:cNvPr>
            <p:cNvCxnSpPr>
              <a:cxnSpLocks/>
            </p:cNvCxnSpPr>
            <p:nvPr/>
          </p:nvCxnSpPr>
          <p:spPr>
            <a:xfrm>
              <a:off x="2800542" y="2564893"/>
              <a:ext cx="721776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E5F43171-2372-3852-E507-9A4B09B5E09C}"/>
              </a:ext>
            </a:extLst>
          </p:cNvPr>
          <p:cNvGrpSpPr/>
          <p:nvPr/>
        </p:nvGrpSpPr>
        <p:grpSpPr>
          <a:xfrm>
            <a:off x="2368870" y="1812432"/>
            <a:ext cx="164015" cy="3209126"/>
            <a:chOff x="2995612" y="2139885"/>
            <a:chExt cx="150828" cy="2875175"/>
          </a:xfrm>
        </p:grpSpPr>
        <p:cxnSp>
          <p:nvCxnSpPr>
            <p:cNvPr id="15" name="Straight Connector 14">
              <a:extLst>
                <a:ext uri="{FF2B5EF4-FFF2-40B4-BE49-F238E27FC236}">
                  <a16:creationId xmlns:a16="http://schemas.microsoft.com/office/drawing/2014/main" id="{02B1C8F0-038E-8678-2E06-A24EB8670347}"/>
                </a:ext>
              </a:extLst>
            </p:cNvPr>
            <p:cNvCxnSpPr>
              <a:cxnSpLocks/>
            </p:cNvCxnSpPr>
            <p:nvPr/>
          </p:nvCxnSpPr>
          <p:spPr>
            <a:xfrm>
              <a:off x="2995612" y="3167406"/>
              <a:ext cx="0" cy="1847654"/>
            </a:xfrm>
            <a:prstGeom prst="line">
              <a:avLst/>
            </a:prstGeom>
            <a:ln w="1397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D924096-EEAF-63EE-4F33-91E0CC6B72C8}"/>
                </a:ext>
              </a:extLst>
            </p:cNvPr>
            <p:cNvCxnSpPr>
              <a:cxnSpLocks/>
            </p:cNvCxnSpPr>
            <p:nvPr/>
          </p:nvCxnSpPr>
          <p:spPr>
            <a:xfrm>
              <a:off x="3146440" y="2139885"/>
              <a:ext cx="0" cy="2875175"/>
            </a:xfrm>
            <a:prstGeom prst="line">
              <a:avLst/>
            </a:prstGeom>
            <a:ln w="139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6DCC4A7E-9B23-BA9F-5AF6-D5CF1E91398D}"/>
              </a:ext>
            </a:extLst>
          </p:cNvPr>
          <p:cNvGrpSpPr/>
          <p:nvPr/>
        </p:nvGrpSpPr>
        <p:grpSpPr>
          <a:xfrm>
            <a:off x="2937411" y="3464893"/>
            <a:ext cx="164015" cy="1556665"/>
            <a:chOff x="2995612" y="3620386"/>
            <a:chExt cx="150828" cy="1394674"/>
          </a:xfrm>
        </p:grpSpPr>
        <p:cxnSp>
          <p:nvCxnSpPr>
            <p:cNvPr id="20" name="Straight Connector 19">
              <a:extLst>
                <a:ext uri="{FF2B5EF4-FFF2-40B4-BE49-F238E27FC236}">
                  <a16:creationId xmlns:a16="http://schemas.microsoft.com/office/drawing/2014/main" id="{BE07EAB5-A9E0-B6F9-3D6E-8F6ADB779FCD}"/>
                </a:ext>
              </a:extLst>
            </p:cNvPr>
            <p:cNvCxnSpPr>
              <a:cxnSpLocks/>
            </p:cNvCxnSpPr>
            <p:nvPr/>
          </p:nvCxnSpPr>
          <p:spPr>
            <a:xfrm>
              <a:off x="2995612" y="3742660"/>
              <a:ext cx="0" cy="1272400"/>
            </a:xfrm>
            <a:prstGeom prst="line">
              <a:avLst/>
            </a:prstGeom>
            <a:ln w="1397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EF0BB30-B1A2-E428-78F5-E92CFD4F3211}"/>
                </a:ext>
              </a:extLst>
            </p:cNvPr>
            <p:cNvCxnSpPr>
              <a:cxnSpLocks/>
            </p:cNvCxnSpPr>
            <p:nvPr/>
          </p:nvCxnSpPr>
          <p:spPr>
            <a:xfrm>
              <a:off x="3146440" y="3620386"/>
              <a:ext cx="0" cy="1394674"/>
            </a:xfrm>
            <a:prstGeom prst="line">
              <a:avLst/>
            </a:prstGeom>
            <a:ln w="139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558C8096-4D35-CD69-79ED-C83A962604BD}"/>
              </a:ext>
            </a:extLst>
          </p:cNvPr>
          <p:cNvGrpSpPr/>
          <p:nvPr/>
        </p:nvGrpSpPr>
        <p:grpSpPr>
          <a:xfrm>
            <a:off x="3505952" y="4883063"/>
            <a:ext cx="164015" cy="138495"/>
            <a:chOff x="3954844" y="4890977"/>
            <a:chExt cx="150828" cy="124083"/>
          </a:xfrm>
        </p:grpSpPr>
        <p:cxnSp>
          <p:nvCxnSpPr>
            <p:cNvPr id="34" name="Straight Connector 33">
              <a:extLst>
                <a:ext uri="{FF2B5EF4-FFF2-40B4-BE49-F238E27FC236}">
                  <a16:creationId xmlns:a16="http://schemas.microsoft.com/office/drawing/2014/main" id="{B2EB35A3-157B-0D47-83C4-E1703C552ED8}"/>
                </a:ext>
              </a:extLst>
            </p:cNvPr>
            <p:cNvCxnSpPr>
              <a:cxnSpLocks/>
            </p:cNvCxnSpPr>
            <p:nvPr/>
          </p:nvCxnSpPr>
          <p:spPr>
            <a:xfrm>
              <a:off x="3954844" y="4987628"/>
              <a:ext cx="0" cy="27432"/>
            </a:xfrm>
            <a:prstGeom prst="line">
              <a:avLst/>
            </a:prstGeom>
            <a:ln w="1397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C10B6DB-4B84-1D4B-EB73-BC536F7751CF}"/>
                </a:ext>
              </a:extLst>
            </p:cNvPr>
            <p:cNvCxnSpPr>
              <a:cxnSpLocks/>
            </p:cNvCxnSpPr>
            <p:nvPr/>
          </p:nvCxnSpPr>
          <p:spPr>
            <a:xfrm>
              <a:off x="4105672" y="4890977"/>
              <a:ext cx="0" cy="124083"/>
            </a:xfrm>
            <a:prstGeom prst="line">
              <a:avLst/>
            </a:prstGeom>
            <a:ln w="139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AE461387-A581-F011-A37D-8276F5AA8EEA}"/>
              </a:ext>
            </a:extLst>
          </p:cNvPr>
          <p:cNvGrpSpPr/>
          <p:nvPr/>
        </p:nvGrpSpPr>
        <p:grpSpPr>
          <a:xfrm>
            <a:off x="4074493" y="1720367"/>
            <a:ext cx="164015" cy="3301191"/>
            <a:chOff x="2995612" y="2057400"/>
            <a:chExt cx="150828" cy="2957660"/>
          </a:xfrm>
        </p:grpSpPr>
        <p:cxnSp>
          <p:nvCxnSpPr>
            <p:cNvPr id="40" name="Straight Connector 39">
              <a:extLst>
                <a:ext uri="{FF2B5EF4-FFF2-40B4-BE49-F238E27FC236}">
                  <a16:creationId xmlns:a16="http://schemas.microsoft.com/office/drawing/2014/main" id="{E66144F6-1E8B-2CE7-1930-4984F77B557C}"/>
                </a:ext>
              </a:extLst>
            </p:cNvPr>
            <p:cNvCxnSpPr>
              <a:cxnSpLocks/>
            </p:cNvCxnSpPr>
            <p:nvPr/>
          </p:nvCxnSpPr>
          <p:spPr>
            <a:xfrm>
              <a:off x="2995612" y="2796363"/>
              <a:ext cx="0" cy="2218697"/>
            </a:xfrm>
            <a:prstGeom prst="line">
              <a:avLst/>
            </a:prstGeom>
            <a:ln w="1397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3F103B7-48DE-30AD-09A2-9122314B623E}"/>
                </a:ext>
              </a:extLst>
            </p:cNvPr>
            <p:cNvCxnSpPr>
              <a:cxnSpLocks/>
            </p:cNvCxnSpPr>
            <p:nvPr/>
          </p:nvCxnSpPr>
          <p:spPr>
            <a:xfrm>
              <a:off x="3146440" y="2057400"/>
              <a:ext cx="0" cy="2957660"/>
            </a:xfrm>
            <a:prstGeom prst="line">
              <a:avLst/>
            </a:prstGeom>
            <a:ln w="139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8344D822-1382-6824-C633-72B5C23C09C7}"/>
              </a:ext>
            </a:extLst>
          </p:cNvPr>
          <p:cNvGrpSpPr/>
          <p:nvPr/>
        </p:nvGrpSpPr>
        <p:grpSpPr>
          <a:xfrm>
            <a:off x="4643034" y="5001146"/>
            <a:ext cx="164015" cy="20412"/>
            <a:chOff x="4922406" y="4987628"/>
            <a:chExt cx="150828" cy="18288"/>
          </a:xfrm>
        </p:grpSpPr>
        <p:cxnSp>
          <p:nvCxnSpPr>
            <p:cNvPr id="45" name="Straight Connector 44">
              <a:extLst>
                <a:ext uri="{FF2B5EF4-FFF2-40B4-BE49-F238E27FC236}">
                  <a16:creationId xmlns:a16="http://schemas.microsoft.com/office/drawing/2014/main" id="{090B9DD8-9CE7-9FAA-136B-C718B82EA760}"/>
                </a:ext>
              </a:extLst>
            </p:cNvPr>
            <p:cNvCxnSpPr>
              <a:cxnSpLocks/>
            </p:cNvCxnSpPr>
            <p:nvPr/>
          </p:nvCxnSpPr>
          <p:spPr>
            <a:xfrm>
              <a:off x="4922406" y="4987628"/>
              <a:ext cx="0" cy="18288"/>
            </a:xfrm>
            <a:prstGeom prst="line">
              <a:avLst/>
            </a:prstGeom>
            <a:ln w="1397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42D6BBC-B59D-CEC5-28F1-6E208897446C}"/>
                </a:ext>
              </a:extLst>
            </p:cNvPr>
            <p:cNvCxnSpPr>
              <a:cxnSpLocks/>
            </p:cNvCxnSpPr>
            <p:nvPr/>
          </p:nvCxnSpPr>
          <p:spPr>
            <a:xfrm>
              <a:off x="5073234" y="4987628"/>
              <a:ext cx="0" cy="18288"/>
            </a:xfrm>
            <a:prstGeom prst="line">
              <a:avLst/>
            </a:prstGeom>
            <a:ln w="139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F767ACB2-6686-D72F-3569-1A98FB7DB5A5}"/>
              </a:ext>
            </a:extLst>
          </p:cNvPr>
          <p:cNvGrpSpPr/>
          <p:nvPr/>
        </p:nvGrpSpPr>
        <p:grpSpPr>
          <a:xfrm>
            <a:off x="5211575" y="4980734"/>
            <a:ext cx="164015" cy="40824"/>
            <a:chOff x="4922406" y="4987628"/>
            <a:chExt cx="150828" cy="36576"/>
          </a:xfrm>
        </p:grpSpPr>
        <p:cxnSp>
          <p:nvCxnSpPr>
            <p:cNvPr id="49" name="Straight Connector 48">
              <a:extLst>
                <a:ext uri="{FF2B5EF4-FFF2-40B4-BE49-F238E27FC236}">
                  <a16:creationId xmlns:a16="http://schemas.microsoft.com/office/drawing/2014/main" id="{DD465A53-4424-27E3-BE1F-6181D7EC8B46}"/>
                </a:ext>
              </a:extLst>
            </p:cNvPr>
            <p:cNvCxnSpPr>
              <a:cxnSpLocks/>
            </p:cNvCxnSpPr>
            <p:nvPr/>
          </p:nvCxnSpPr>
          <p:spPr>
            <a:xfrm>
              <a:off x="4922406" y="5005916"/>
              <a:ext cx="0" cy="18288"/>
            </a:xfrm>
            <a:prstGeom prst="line">
              <a:avLst/>
            </a:prstGeom>
            <a:ln w="1397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C154DFB-CADA-7C01-4357-AB2A83EEF457}"/>
                </a:ext>
              </a:extLst>
            </p:cNvPr>
            <p:cNvCxnSpPr>
              <a:cxnSpLocks/>
            </p:cNvCxnSpPr>
            <p:nvPr/>
          </p:nvCxnSpPr>
          <p:spPr>
            <a:xfrm>
              <a:off x="5073234" y="4987628"/>
              <a:ext cx="0" cy="36576"/>
            </a:xfrm>
            <a:prstGeom prst="line">
              <a:avLst/>
            </a:prstGeom>
            <a:ln w="139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D6E47573-C69E-2215-2323-86FA1B2AA225}"/>
              </a:ext>
            </a:extLst>
          </p:cNvPr>
          <p:cNvGrpSpPr/>
          <p:nvPr/>
        </p:nvGrpSpPr>
        <p:grpSpPr>
          <a:xfrm>
            <a:off x="5780116" y="3558768"/>
            <a:ext cx="164015" cy="1462790"/>
            <a:chOff x="2995612" y="3704492"/>
            <a:chExt cx="150828" cy="1310568"/>
          </a:xfrm>
        </p:grpSpPr>
        <p:cxnSp>
          <p:nvCxnSpPr>
            <p:cNvPr id="53" name="Straight Connector 52">
              <a:extLst>
                <a:ext uri="{FF2B5EF4-FFF2-40B4-BE49-F238E27FC236}">
                  <a16:creationId xmlns:a16="http://schemas.microsoft.com/office/drawing/2014/main" id="{184CA0F1-E3F7-F86A-43DD-4EF6E77FEEAC}"/>
                </a:ext>
              </a:extLst>
            </p:cNvPr>
            <p:cNvCxnSpPr>
              <a:cxnSpLocks/>
            </p:cNvCxnSpPr>
            <p:nvPr/>
          </p:nvCxnSpPr>
          <p:spPr>
            <a:xfrm>
              <a:off x="2995612" y="4953018"/>
              <a:ext cx="0" cy="62042"/>
            </a:xfrm>
            <a:prstGeom prst="line">
              <a:avLst/>
            </a:prstGeom>
            <a:ln w="1397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A177EEA-3A85-0A9D-BC03-066B86E477FE}"/>
                </a:ext>
              </a:extLst>
            </p:cNvPr>
            <p:cNvCxnSpPr>
              <a:cxnSpLocks/>
            </p:cNvCxnSpPr>
            <p:nvPr/>
          </p:nvCxnSpPr>
          <p:spPr>
            <a:xfrm>
              <a:off x="3146440" y="3704492"/>
              <a:ext cx="0" cy="1310568"/>
            </a:xfrm>
            <a:prstGeom prst="line">
              <a:avLst/>
            </a:prstGeom>
            <a:ln w="139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E6628299-0768-3683-477C-C9468C1C3E9B}"/>
              </a:ext>
            </a:extLst>
          </p:cNvPr>
          <p:cNvGrpSpPr/>
          <p:nvPr/>
        </p:nvGrpSpPr>
        <p:grpSpPr>
          <a:xfrm>
            <a:off x="6348657" y="1430322"/>
            <a:ext cx="164015" cy="3591236"/>
            <a:chOff x="2995612" y="1797538"/>
            <a:chExt cx="150828" cy="3217522"/>
          </a:xfrm>
        </p:grpSpPr>
        <p:cxnSp>
          <p:nvCxnSpPr>
            <p:cNvPr id="58" name="Straight Connector 57">
              <a:extLst>
                <a:ext uri="{FF2B5EF4-FFF2-40B4-BE49-F238E27FC236}">
                  <a16:creationId xmlns:a16="http://schemas.microsoft.com/office/drawing/2014/main" id="{9E0BC39F-F095-7C02-32F6-EC8CDF511E0F}"/>
                </a:ext>
              </a:extLst>
            </p:cNvPr>
            <p:cNvCxnSpPr>
              <a:cxnSpLocks/>
            </p:cNvCxnSpPr>
            <p:nvPr/>
          </p:nvCxnSpPr>
          <p:spPr>
            <a:xfrm>
              <a:off x="2995612" y="4810369"/>
              <a:ext cx="0" cy="204691"/>
            </a:xfrm>
            <a:prstGeom prst="line">
              <a:avLst/>
            </a:prstGeom>
            <a:ln w="1397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346E817-0BB6-0A61-E0BE-313DB98E6168}"/>
                </a:ext>
              </a:extLst>
            </p:cNvPr>
            <p:cNvCxnSpPr>
              <a:cxnSpLocks/>
            </p:cNvCxnSpPr>
            <p:nvPr/>
          </p:nvCxnSpPr>
          <p:spPr>
            <a:xfrm>
              <a:off x="3146440" y="1797538"/>
              <a:ext cx="0" cy="3217522"/>
            </a:xfrm>
            <a:prstGeom prst="line">
              <a:avLst/>
            </a:prstGeom>
            <a:ln w="139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7C6B8473-C6A2-01A9-FE0C-4DFC2AEBC698}"/>
              </a:ext>
            </a:extLst>
          </p:cNvPr>
          <p:cNvGrpSpPr/>
          <p:nvPr/>
        </p:nvGrpSpPr>
        <p:grpSpPr>
          <a:xfrm>
            <a:off x="6917198" y="5001146"/>
            <a:ext cx="164015" cy="20412"/>
            <a:chOff x="4922406" y="4987628"/>
            <a:chExt cx="150828" cy="18288"/>
          </a:xfrm>
        </p:grpSpPr>
        <p:cxnSp>
          <p:nvCxnSpPr>
            <p:cNvPr id="63" name="Straight Connector 62">
              <a:extLst>
                <a:ext uri="{FF2B5EF4-FFF2-40B4-BE49-F238E27FC236}">
                  <a16:creationId xmlns:a16="http://schemas.microsoft.com/office/drawing/2014/main" id="{3E4F3770-B041-76C3-1A57-3490C22C9F93}"/>
                </a:ext>
              </a:extLst>
            </p:cNvPr>
            <p:cNvCxnSpPr>
              <a:cxnSpLocks/>
            </p:cNvCxnSpPr>
            <p:nvPr/>
          </p:nvCxnSpPr>
          <p:spPr>
            <a:xfrm>
              <a:off x="4922406" y="4987628"/>
              <a:ext cx="0" cy="18288"/>
            </a:xfrm>
            <a:prstGeom prst="line">
              <a:avLst/>
            </a:prstGeom>
            <a:ln w="1397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0596946-4306-5439-87E6-E72CE5F3A784}"/>
                </a:ext>
              </a:extLst>
            </p:cNvPr>
            <p:cNvCxnSpPr>
              <a:cxnSpLocks/>
            </p:cNvCxnSpPr>
            <p:nvPr/>
          </p:nvCxnSpPr>
          <p:spPr>
            <a:xfrm>
              <a:off x="5073234" y="4987628"/>
              <a:ext cx="0" cy="18288"/>
            </a:xfrm>
            <a:prstGeom prst="line">
              <a:avLst/>
            </a:prstGeom>
            <a:ln w="139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BF88B654-5120-6AF3-E2CB-4301B387808D}"/>
              </a:ext>
            </a:extLst>
          </p:cNvPr>
          <p:cNvGrpSpPr/>
          <p:nvPr/>
        </p:nvGrpSpPr>
        <p:grpSpPr>
          <a:xfrm>
            <a:off x="7480455" y="1613509"/>
            <a:ext cx="164015" cy="3408049"/>
            <a:chOff x="2995612" y="1961662"/>
            <a:chExt cx="150828" cy="3053398"/>
          </a:xfrm>
        </p:grpSpPr>
        <p:cxnSp>
          <p:nvCxnSpPr>
            <p:cNvPr id="66" name="Straight Connector 65">
              <a:extLst>
                <a:ext uri="{FF2B5EF4-FFF2-40B4-BE49-F238E27FC236}">
                  <a16:creationId xmlns:a16="http://schemas.microsoft.com/office/drawing/2014/main" id="{CCBB9C05-26A6-040A-770C-D90B20801A0A}"/>
                </a:ext>
              </a:extLst>
            </p:cNvPr>
            <p:cNvCxnSpPr>
              <a:cxnSpLocks/>
            </p:cNvCxnSpPr>
            <p:nvPr/>
          </p:nvCxnSpPr>
          <p:spPr>
            <a:xfrm>
              <a:off x="2995612" y="2590800"/>
              <a:ext cx="0" cy="2424260"/>
            </a:xfrm>
            <a:prstGeom prst="line">
              <a:avLst/>
            </a:prstGeom>
            <a:ln w="1397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CD2CC54-B17E-6F3D-87D0-FA45BD06313B}"/>
                </a:ext>
              </a:extLst>
            </p:cNvPr>
            <p:cNvCxnSpPr>
              <a:cxnSpLocks/>
            </p:cNvCxnSpPr>
            <p:nvPr/>
          </p:nvCxnSpPr>
          <p:spPr>
            <a:xfrm>
              <a:off x="3146440" y="1961662"/>
              <a:ext cx="0" cy="3053398"/>
            </a:xfrm>
            <a:prstGeom prst="line">
              <a:avLst/>
            </a:prstGeom>
            <a:ln w="139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F267EB9C-9EAC-13B6-5C89-FF813536EFEC}"/>
              </a:ext>
            </a:extLst>
          </p:cNvPr>
          <p:cNvGrpSpPr/>
          <p:nvPr/>
        </p:nvGrpSpPr>
        <p:grpSpPr>
          <a:xfrm>
            <a:off x="8044772" y="4156303"/>
            <a:ext cx="164015" cy="865255"/>
            <a:chOff x="2995612" y="4239846"/>
            <a:chExt cx="150828" cy="775214"/>
          </a:xfrm>
        </p:grpSpPr>
        <p:cxnSp>
          <p:nvCxnSpPr>
            <p:cNvPr id="71" name="Straight Connector 70">
              <a:extLst>
                <a:ext uri="{FF2B5EF4-FFF2-40B4-BE49-F238E27FC236}">
                  <a16:creationId xmlns:a16="http://schemas.microsoft.com/office/drawing/2014/main" id="{DB4E5F58-BF6E-872F-4534-C437C243BE0B}"/>
                </a:ext>
              </a:extLst>
            </p:cNvPr>
            <p:cNvCxnSpPr>
              <a:cxnSpLocks/>
            </p:cNvCxnSpPr>
            <p:nvPr/>
          </p:nvCxnSpPr>
          <p:spPr>
            <a:xfrm>
              <a:off x="2995612" y="4239846"/>
              <a:ext cx="0" cy="775214"/>
            </a:xfrm>
            <a:prstGeom prst="line">
              <a:avLst/>
            </a:prstGeom>
            <a:ln w="1397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F227598-1095-A0F2-5454-5B556F069E7D}"/>
                </a:ext>
              </a:extLst>
            </p:cNvPr>
            <p:cNvCxnSpPr>
              <a:cxnSpLocks/>
            </p:cNvCxnSpPr>
            <p:nvPr/>
          </p:nvCxnSpPr>
          <p:spPr>
            <a:xfrm>
              <a:off x="3146440" y="4286738"/>
              <a:ext cx="0" cy="728322"/>
            </a:xfrm>
            <a:prstGeom prst="line">
              <a:avLst/>
            </a:prstGeom>
            <a:ln w="139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671D9F48-BEBB-90D9-7EC3-75EF5F427E10}"/>
              </a:ext>
            </a:extLst>
          </p:cNvPr>
          <p:cNvGrpSpPr/>
          <p:nvPr/>
        </p:nvGrpSpPr>
        <p:grpSpPr>
          <a:xfrm>
            <a:off x="8617084" y="4365658"/>
            <a:ext cx="164015" cy="655900"/>
            <a:chOff x="2995612" y="4427415"/>
            <a:chExt cx="150828" cy="587645"/>
          </a:xfrm>
        </p:grpSpPr>
        <p:cxnSp>
          <p:nvCxnSpPr>
            <p:cNvPr id="76" name="Straight Connector 75">
              <a:extLst>
                <a:ext uri="{FF2B5EF4-FFF2-40B4-BE49-F238E27FC236}">
                  <a16:creationId xmlns:a16="http://schemas.microsoft.com/office/drawing/2014/main" id="{D9C93228-39EB-5BB2-6640-8DD7234227A7}"/>
                </a:ext>
              </a:extLst>
            </p:cNvPr>
            <p:cNvCxnSpPr>
              <a:cxnSpLocks/>
            </p:cNvCxnSpPr>
            <p:nvPr/>
          </p:nvCxnSpPr>
          <p:spPr>
            <a:xfrm>
              <a:off x="2995612" y="4556369"/>
              <a:ext cx="0" cy="458691"/>
            </a:xfrm>
            <a:prstGeom prst="line">
              <a:avLst/>
            </a:prstGeom>
            <a:ln w="1397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91B6ED4-07AF-C4E9-3D60-528AA49ED59A}"/>
                </a:ext>
              </a:extLst>
            </p:cNvPr>
            <p:cNvCxnSpPr>
              <a:cxnSpLocks/>
            </p:cNvCxnSpPr>
            <p:nvPr/>
          </p:nvCxnSpPr>
          <p:spPr>
            <a:xfrm>
              <a:off x="3146440" y="4427415"/>
              <a:ext cx="0" cy="587645"/>
            </a:xfrm>
            <a:prstGeom prst="line">
              <a:avLst/>
            </a:prstGeom>
            <a:ln w="139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5DD6C0B5-F63F-9606-FB83-AB973BA2D0AD}"/>
              </a:ext>
            </a:extLst>
          </p:cNvPr>
          <p:cNvGrpSpPr/>
          <p:nvPr/>
        </p:nvGrpSpPr>
        <p:grpSpPr>
          <a:xfrm>
            <a:off x="9185423" y="4856608"/>
            <a:ext cx="164015" cy="164950"/>
            <a:chOff x="2995612" y="4867275"/>
            <a:chExt cx="150828" cy="147785"/>
          </a:xfrm>
        </p:grpSpPr>
        <p:cxnSp>
          <p:nvCxnSpPr>
            <p:cNvPr id="81" name="Straight Connector 80">
              <a:extLst>
                <a:ext uri="{FF2B5EF4-FFF2-40B4-BE49-F238E27FC236}">
                  <a16:creationId xmlns:a16="http://schemas.microsoft.com/office/drawing/2014/main" id="{65D900BF-E58B-2DFD-A711-40911C53DA1C}"/>
                </a:ext>
              </a:extLst>
            </p:cNvPr>
            <p:cNvCxnSpPr>
              <a:cxnSpLocks/>
            </p:cNvCxnSpPr>
            <p:nvPr/>
          </p:nvCxnSpPr>
          <p:spPr>
            <a:xfrm>
              <a:off x="2995612" y="4912714"/>
              <a:ext cx="0" cy="102346"/>
            </a:xfrm>
            <a:prstGeom prst="line">
              <a:avLst/>
            </a:prstGeom>
            <a:ln w="1397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85E9F84-5538-09F3-8C70-CA630FE20376}"/>
                </a:ext>
              </a:extLst>
            </p:cNvPr>
            <p:cNvCxnSpPr>
              <a:cxnSpLocks/>
            </p:cNvCxnSpPr>
            <p:nvPr/>
          </p:nvCxnSpPr>
          <p:spPr>
            <a:xfrm>
              <a:off x="3146440" y="4867275"/>
              <a:ext cx="0" cy="147785"/>
            </a:xfrm>
            <a:prstGeom prst="line">
              <a:avLst/>
            </a:prstGeom>
            <a:ln w="139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88" name="Straight Connector 87">
            <a:extLst>
              <a:ext uri="{FF2B5EF4-FFF2-40B4-BE49-F238E27FC236}">
                <a16:creationId xmlns:a16="http://schemas.microsoft.com/office/drawing/2014/main" id="{7394E478-6EC3-75E6-CD20-A6C97B9280B2}"/>
              </a:ext>
            </a:extLst>
          </p:cNvPr>
          <p:cNvCxnSpPr>
            <a:cxnSpLocks/>
          </p:cNvCxnSpPr>
          <p:nvPr/>
        </p:nvCxnSpPr>
        <p:spPr>
          <a:xfrm>
            <a:off x="9943806" y="4970528"/>
            <a:ext cx="0" cy="51030"/>
          </a:xfrm>
          <a:prstGeom prst="line">
            <a:avLst/>
          </a:prstGeom>
          <a:ln w="139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0C247242-2D45-F390-1903-3AA2B6007078}"/>
              </a:ext>
            </a:extLst>
          </p:cNvPr>
          <p:cNvGrpSpPr/>
          <p:nvPr/>
        </p:nvGrpSpPr>
        <p:grpSpPr>
          <a:xfrm>
            <a:off x="10329494" y="5001146"/>
            <a:ext cx="164015" cy="20412"/>
            <a:chOff x="4922406" y="4987628"/>
            <a:chExt cx="150828" cy="18288"/>
          </a:xfrm>
        </p:grpSpPr>
        <p:cxnSp>
          <p:nvCxnSpPr>
            <p:cNvPr id="90" name="Straight Connector 89">
              <a:extLst>
                <a:ext uri="{FF2B5EF4-FFF2-40B4-BE49-F238E27FC236}">
                  <a16:creationId xmlns:a16="http://schemas.microsoft.com/office/drawing/2014/main" id="{CF406664-6962-DCF7-9E54-47B55AF02A06}"/>
                </a:ext>
              </a:extLst>
            </p:cNvPr>
            <p:cNvCxnSpPr>
              <a:cxnSpLocks/>
            </p:cNvCxnSpPr>
            <p:nvPr/>
          </p:nvCxnSpPr>
          <p:spPr>
            <a:xfrm>
              <a:off x="4922406" y="4987628"/>
              <a:ext cx="0" cy="18288"/>
            </a:xfrm>
            <a:prstGeom prst="line">
              <a:avLst/>
            </a:prstGeom>
            <a:ln w="1397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34FAE006-F13A-83A4-C8CE-3C7696887643}"/>
                </a:ext>
              </a:extLst>
            </p:cNvPr>
            <p:cNvCxnSpPr>
              <a:cxnSpLocks/>
            </p:cNvCxnSpPr>
            <p:nvPr/>
          </p:nvCxnSpPr>
          <p:spPr>
            <a:xfrm>
              <a:off x="5073234" y="4987628"/>
              <a:ext cx="0" cy="18288"/>
            </a:xfrm>
            <a:prstGeom prst="line">
              <a:avLst/>
            </a:prstGeom>
            <a:ln w="139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76EBF314-EA78-BC23-7403-86F0D840F000}"/>
              </a:ext>
            </a:extLst>
          </p:cNvPr>
          <p:cNvGrpSpPr/>
          <p:nvPr/>
        </p:nvGrpSpPr>
        <p:grpSpPr>
          <a:xfrm>
            <a:off x="1540058" y="1577769"/>
            <a:ext cx="532682" cy="3594333"/>
            <a:chOff x="1658980" y="1488393"/>
            <a:chExt cx="532682" cy="3970963"/>
          </a:xfrm>
        </p:grpSpPr>
        <p:sp>
          <p:nvSpPr>
            <p:cNvPr id="123" name="TextBox 122">
              <a:extLst>
                <a:ext uri="{FF2B5EF4-FFF2-40B4-BE49-F238E27FC236}">
                  <a16:creationId xmlns:a16="http://schemas.microsoft.com/office/drawing/2014/main" id="{BA2471A1-9D95-B3DF-8949-400A744D8510}"/>
                </a:ext>
              </a:extLst>
            </p:cNvPr>
            <p:cNvSpPr txBox="1"/>
            <p:nvPr/>
          </p:nvSpPr>
          <p:spPr>
            <a:xfrm>
              <a:off x="1658980" y="5119329"/>
              <a:ext cx="532682" cy="340027"/>
            </a:xfrm>
            <a:prstGeom prst="rect">
              <a:avLst/>
            </a:prstGeom>
            <a:noFill/>
          </p:spPr>
          <p:txBody>
            <a:bodyPr wrap="square" rtlCol="0">
              <a:spAutoFit/>
            </a:bodyPr>
            <a:lstStyle/>
            <a:p>
              <a:pPr algn="r"/>
              <a:r>
                <a:rPr lang="en-US" sz="1400">
                  <a:solidFill>
                    <a:schemeClr val="accent6">
                      <a:lumMod val="50000"/>
                    </a:schemeClr>
                  </a:solidFill>
                </a:rPr>
                <a:t>0</a:t>
              </a:r>
            </a:p>
          </p:txBody>
        </p:sp>
        <p:sp>
          <p:nvSpPr>
            <p:cNvPr id="124" name="TextBox 123">
              <a:extLst>
                <a:ext uri="{FF2B5EF4-FFF2-40B4-BE49-F238E27FC236}">
                  <a16:creationId xmlns:a16="http://schemas.microsoft.com/office/drawing/2014/main" id="{69BF9D6D-F394-BEC4-1DFE-F05CE5E58873}"/>
                </a:ext>
              </a:extLst>
            </p:cNvPr>
            <p:cNvSpPr txBox="1"/>
            <p:nvPr/>
          </p:nvSpPr>
          <p:spPr>
            <a:xfrm>
              <a:off x="1658980" y="4514173"/>
              <a:ext cx="532682" cy="340027"/>
            </a:xfrm>
            <a:prstGeom prst="rect">
              <a:avLst/>
            </a:prstGeom>
            <a:noFill/>
          </p:spPr>
          <p:txBody>
            <a:bodyPr wrap="square" rtlCol="0">
              <a:spAutoFit/>
            </a:bodyPr>
            <a:lstStyle/>
            <a:p>
              <a:pPr algn="r"/>
              <a:r>
                <a:rPr lang="en-US" sz="1400">
                  <a:solidFill>
                    <a:schemeClr val="accent6">
                      <a:lumMod val="50000"/>
                    </a:schemeClr>
                  </a:solidFill>
                </a:rPr>
                <a:t>50</a:t>
              </a:r>
            </a:p>
          </p:txBody>
        </p:sp>
        <p:sp>
          <p:nvSpPr>
            <p:cNvPr id="125" name="TextBox 124">
              <a:extLst>
                <a:ext uri="{FF2B5EF4-FFF2-40B4-BE49-F238E27FC236}">
                  <a16:creationId xmlns:a16="http://schemas.microsoft.com/office/drawing/2014/main" id="{CC638741-620F-33A6-6C74-6553A973DBF5}"/>
                </a:ext>
              </a:extLst>
            </p:cNvPr>
            <p:cNvSpPr txBox="1"/>
            <p:nvPr/>
          </p:nvSpPr>
          <p:spPr>
            <a:xfrm>
              <a:off x="1658980" y="3909016"/>
              <a:ext cx="532682" cy="340027"/>
            </a:xfrm>
            <a:prstGeom prst="rect">
              <a:avLst/>
            </a:prstGeom>
            <a:noFill/>
          </p:spPr>
          <p:txBody>
            <a:bodyPr wrap="square" rtlCol="0">
              <a:spAutoFit/>
            </a:bodyPr>
            <a:lstStyle/>
            <a:p>
              <a:pPr algn="r"/>
              <a:r>
                <a:rPr lang="en-US" sz="1400">
                  <a:solidFill>
                    <a:schemeClr val="accent6">
                      <a:lumMod val="50000"/>
                    </a:schemeClr>
                  </a:solidFill>
                </a:rPr>
                <a:t>100</a:t>
              </a:r>
            </a:p>
          </p:txBody>
        </p:sp>
        <p:sp>
          <p:nvSpPr>
            <p:cNvPr id="126" name="TextBox 125">
              <a:extLst>
                <a:ext uri="{FF2B5EF4-FFF2-40B4-BE49-F238E27FC236}">
                  <a16:creationId xmlns:a16="http://schemas.microsoft.com/office/drawing/2014/main" id="{A696C54E-A7B7-3E8B-DA2F-E84E71D8E01F}"/>
                </a:ext>
              </a:extLst>
            </p:cNvPr>
            <p:cNvSpPr txBox="1"/>
            <p:nvPr/>
          </p:nvSpPr>
          <p:spPr>
            <a:xfrm>
              <a:off x="1658980" y="3303861"/>
              <a:ext cx="532682" cy="340027"/>
            </a:xfrm>
            <a:prstGeom prst="rect">
              <a:avLst/>
            </a:prstGeom>
            <a:noFill/>
          </p:spPr>
          <p:txBody>
            <a:bodyPr wrap="square" rtlCol="0">
              <a:spAutoFit/>
            </a:bodyPr>
            <a:lstStyle/>
            <a:p>
              <a:pPr algn="r"/>
              <a:r>
                <a:rPr lang="en-US" sz="1400">
                  <a:solidFill>
                    <a:schemeClr val="accent6">
                      <a:lumMod val="50000"/>
                    </a:schemeClr>
                  </a:solidFill>
                </a:rPr>
                <a:t>150</a:t>
              </a:r>
            </a:p>
          </p:txBody>
        </p:sp>
        <p:sp>
          <p:nvSpPr>
            <p:cNvPr id="127" name="TextBox 126">
              <a:extLst>
                <a:ext uri="{FF2B5EF4-FFF2-40B4-BE49-F238E27FC236}">
                  <a16:creationId xmlns:a16="http://schemas.microsoft.com/office/drawing/2014/main" id="{349FF458-3E7F-4AD8-A888-4FCC65DA5E14}"/>
                </a:ext>
              </a:extLst>
            </p:cNvPr>
            <p:cNvSpPr txBox="1"/>
            <p:nvPr/>
          </p:nvSpPr>
          <p:spPr>
            <a:xfrm>
              <a:off x="1658980" y="2698705"/>
              <a:ext cx="532682" cy="340027"/>
            </a:xfrm>
            <a:prstGeom prst="rect">
              <a:avLst/>
            </a:prstGeom>
            <a:noFill/>
          </p:spPr>
          <p:txBody>
            <a:bodyPr wrap="square" rtlCol="0">
              <a:spAutoFit/>
            </a:bodyPr>
            <a:lstStyle/>
            <a:p>
              <a:pPr algn="r"/>
              <a:r>
                <a:rPr lang="en-US" sz="1400">
                  <a:solidFill>
                    <a:schemeClr val="accent6">
                      <a:lumMod val="50000"/>
                    </a:schemeClr>
                  </a:solidFill>
                </a:rPr>
                <a:t>200</a:t>
              </a:r>
            </a:p>
          </p:txBody>
        </p:sp>
        <p:sp>
          <p:nvSpPr>
            <p:cNvPr id="128" name="TextBox 127">
              <a:extLst>
                <a:ext uri="{FF2B5EF4-FFF2-40B4-BE49-F238E27FC236}">
                  <a16:creationId xmlns:a16="http://schemas.microsoft.com/office/drawing/2014/main" id="{98BA122D-E02B-EE8A-0D2A-3831E097BBDC}"/>
                </a:ext>
              </a:extLst>
            </p:cNvPr>
            <p:cNvSpPr txBox="1"/>
            <p:nvPr/>
          </p:nvSpPr>
          <p:spPr>
            <a:xfrm>
              <a:off x="1658980" y="2093549"/>
              <a:ext cx="532682" cy="340027"/>
            </a:xfrm>
            <a:prstGeom prst="rect">
              <a:avLst/>
            </a:prstGeom>
            <a:noFill/>
          </p:spPr>
          <p:txBody>
            <a:bodyPr wrap="square" rtlCol="0">
              <a:spAutoFit/>
            </a:bodyPr>
            <a:lstStyle/>
            <a:p>
              <a:pPr algn="r"/>
              <a:r>
                <a:rPr lang="en-US" sz="1400">
                  <a:solidFill>
                    <a:schemeClr val="accent6">
                      <a:lumMod val="50000"/>
                    </a:schemeClr>
                  </a:solidFill>
                </a:rPr>
                <a:t>250</a:t>
              </a:r>
            </a:p>
          </p:txBody>
        </p:sp>
        <p:sp>
          <p:nvSpPr>
            <p:cNvPr id="129" name="TextBox 128">
              <a:extLst>
                <a:ext uri="{FF2B5EF4-FFF2-40B4-BE49-F238E27FC236}">
                  <a16:creationId xmlns:a16="http://schemas.microsoft.com/office/drawing/2014/main" id="{83894F8C-EF5D-19DC-65BD-28C10B0FBB79}"/>
                </a:ext>
              </a:extLst>
            </p:cNvPr>
            <p:cNvSpPr txBox="1"/>
            <p:nvPr/>
          </p:nvSpPr>
          <p:spPr>
            <a:xfrm>
              <a:off x="1658980" y="1488393"/>
              <a:ext cx="532682" cy="340027"/>
            </a:xfrm>
            <a:prstGeom prst="rect">
              <a:avLst/>
            </a:prstGeom>
            <a:noFill/>
          </p:spPr>
          <p:txBody>
            <a:bodyPr wrap="square" rtlCol="0">
              <a:spAutoFit/>
            </a:bodyPr>
            <a:lstStyle/>
            <a:p>
              <a:pPr algn="r"/>
              <a:r>
                <a:rPr lang="en-US" sz="1400">
                  <a:solidFill>
                    <a:schemeClr val="accent6">
                      <a:lumMod val="50000"/>
                    </a:schemeClr>
                  </a:solidFill>
                </a:rPr>
                <a:t>300</a:t>
              </a:r>
            </a:p>
          </p:txBody>
        </p:sp>
      </p:grpSp>
      <p:sp>
        <p:nvSpPr>
          <p:cNvPr id="131" name="TextBox 130">
            <a:extLst>
              <a:ext uri="{FF2B5EF4-FFF2-40B4-BE49-F238E27FC236}">
                <a16:creationId xmlns:a16="http://schemas.microsoft.com/office/drawing/2014/main" id="{1E25C497-0981-CE6A-26D4-66E216422A07}"/>
              </a:ext>
            </a:extLst>
          </p:cNvPr>
          <p:cNvSpPr txBox="1"/>
          <p:nvPr/>
        </p:nvSpPr>
        <p:spPr>
          <a:xfrm rot="16200000">
            <a:off x="-435804" y="3224777"/>
            <a:ext cx="3518704" cy="307777"/>
          </a:xfrm>
          <a:prstGeom prst="rect">
            <a:avLst/>
          </a:prstGeom>
          <a:noFill/>
        </p:spPr>
        <p:txBody>
          <a:bodyPr wrap="square" rtlCol="0">
            <a:spAutoFit/>
          </a:bodyPr>
          <a:lstStyle/>
          <a:p>
            <a:pPr algn="ctr"/>
            <a:r>
              <a:rPr lang="en-US" sz="1400" spc="100">
                <a:solidFill>
                  <a:schemeClr val="accent6">
                    <a:lumMod val="50000"/>
                  </a:schemeClr>
                </a:solidFill>
                <a:latin typeface="+mj-lt"/>
              </a:rPr>
              <a:t>AF TIME (HOURS)</a:t>
            </a:r>
          </a:p>
        </p:txBody>
      </p:sp>
      <p:sp>
        <p:nvSpPr>
          <p:cNvPr id="132" name="TextBox 131">
            <a:extLst>
              <a:ext uri="{FF2B5EF4-FFF2-40B4-BE49-F238E27FC236}">
                <a16:creationId xmlns:a16="http://schemas.microsoft.com/office/drawing/2014/main" id="{3081829D-EC48-6E70-DEBB-D36F63BE2BAF}"/>
              </a:ext>
            </a:extLst>
          </p:cNvPr>
          <p:cNvSpPr txBox="1"/>
          <p:nvPr/>
        </p:nvSpPr>
        <p:spPr>
          <a:xfrm>
            <a:off x="4410019" y="5480001"/>
            <a:ext cx="3518704" cy="307777"/>
          </a:xfrm>
          <a:prstGeom prst="rect">
            <a:avLst/>
          </a:prstGeom>
          <a:noFill/>
        </p:spPr>
        <p:txBody>
          <a:bodyPr wrap="square" rtlCol="0">
            <a:spAutoFit/>
          </a:bodyPr>
          <a:lstStyle/>
          <a:p>
            <a:pPr algn="ctr"/>
            <a:r>
              <a:rPr lang="en-US" sz="1400" spc="100">
                <a:solidFill>
                  <a:schemeClr val="accent6">
                    <a:lumMod val="50000"/>
                  </a:schemeClr>
                </a:solidFill>
                <a:latin typeface="+mj-lt"/>
              </a:rPr>
              <a:t>SUBJECT</a:t>
            </a:r>
          </a:p>
        </p:txBody>
      </p:sp>
      <p:grpSp>
        <p:nvGrpSpPr>
          <p:cNvPr id="145" name="Group 144">
            <a:extLst>
              <a:ext uri="{FF2B5EF4-FFF2-40B4-BE49-F238E27FC236}">
                <a16:creationId xmlns:a16="http://schemas.microsoft.com/office/drawing/2014/main" id="{FB58C6A4-B46B-3CF4-A1D6-CC1AC5CE9EE5}"/>
              </a:ext>
            </a:extLst>
          </p:cNvPr>
          <p:cNvGrpSpPr/>
          <p:nvPr/>
        </p:nvGrpSpPr>
        <p:grpSpPr>
          <a:xfrm>
            <a:off x="610894" y="5484713"/>
            <a:ext cx="3262652" cy="523220"/>
            <a:chOff x="2282109" y="5451737"/>
            <a:chExt cx="2323473" cy="523220"/>
          </a:xfrm>
        </p:grpSpPr>
        <p:sp>
          <p:nvSpPr>
            <p:cNvPr id="139" name="Rectangle 138">
              <a:extLst>
                <a:ext uri="{FF2B5EF4-FFF2-40B4-BE49-F238E27FC236}">
                  <a16:creationId xmlns:a16="http://schemas.microsoft.com/office/drawing/2014/main" id="{B3C5F108-EB51-5F89-1013-F8150590F8C3}"/>
                </a:ext>
              </a:extLst>
            </p:cNvPr>
            <p:cNvSpPr>
              <a:spLocks noChangeAspect="1"/>
            </p:cNvSpPr>
            <p:nvPr/>
          </p:nvSpPr>
          <p:spPr>
            <a:xfrm>
              <a:off x="3264623" y="5514185"/>
              <a:ext cx="182880" cy="18288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TextBox 139">
              <a:extLst>
                <a:ext uri="{FF2B5EF4-FFF2-40B4-BE49-F238E27FC236}">
                  <a16:creationId xmlns:a16="http://schemas.microsoft.com/office/drawing/2014/main" id="{C6C87AAD-880A-E50A-218C-97C49282CD58}"/>
                </a:ext>
              </a:extLst>
            </p:cNvPr>
            <p:cNvSpPr txBox="1"/>
            <p:nvPr/>
          </p:nvSpPr>
          <p:spPr>
            <a:xfrm>
              <a:off x="3442849" y="5451737"/>
              <a:ext cx="1162733" cy="307777"/>
            </a:xfrm>
            <a:prstGeom prst="rect">
              <a:avLst/>
            </a:prstGeom>
            <a:noFill/>
          </p:spPr>
          <p:txBody>
            <a:bodyPr wrap="square" rtlCol="0">
              <a:spAutoFit/>
            </a:bodyPr>
            <a:lstStyle/>
            <a:p>
              <a:r>
                <a:rPr lang="en-US" sz="1400" dirty="0">
                  <a:latin typeface="+mj-lt"/>
                </a:rPr>
                <a:t>Zio XT LTCM</a:t>
              </a:r>
            </a:p>
          </p:txBody>
        </p:sp>
        <p:sp>
          <p:nvSpPr>
            <p:cNvPr id="141" name="Rectangle 140">
              <a:extLst>
                <a:ext uri="{FF2B5EF4-FFF2-40B4-BE49-F238E27FC236}">
                  <a16:creationId xmlns:a16="http://schemas.microsoft.com/office/drawing/2014/main" id="{E5F41A2D-666A-64FA-E705-1BD9539D5823}"/>
                </a:ext>
              </a:extLst>
            </p:cNvPr>
            <p:cNvSpPr>
              <a:spLocks noChangeAspect="1"/>
            </p:cNvSpPr>
            <p:nvPr/>
          </p:nvSpPr>
          <p:spPr>
            <a:xfrm>
              <a:off x="2282109" y="5514185"/>
              <a:ext cx="182880" cy="18288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42" name="TextBox 141">
              <a:extLst>
                <a:ext uri="{FF2B5EF4-FFF2-40B4-BE49-F238E27FC236}">
                  <a16:creationId xmlns:a16="http://schemas.microsoft.com/office/drawing/2014/main" id="{861DA09B-2FBE-6328-C6D1-69FB8DEB154B}"/>
                </a:ext>
              </a:extLst>
            </p:cNvPr>
            <p:cNvSpPr txBox="1"/>
            <p:nvPr/>
          </p:nvSpPr>
          <p:spPr>
            <a:xfrm>
              <a:off x="2460335" y="5451737"/>
              <a:ext cx="900953" cy="523220"/>
            </a:xfrm>
            <a:prstGeom prst="rect">
              <a:avLst/>
            </a:prstGeom>
            <a:noFill/>
          </p:spPr>
          <p:txBody>
            <a:bodyPr wrap="square" lIns="91440" tIns="45720" rIns="91440" bIns="45720" rtlCol="0" anchor="t">
              <a:spAutoFit/>
            </a:bodyPr>
            <a:lstStyle/>
            <a:p>
              <a:r>
                <a:rPr lang="en-US" sz="1400">
                  <a:latin typeface="+mj-lt"/>
                </a:rPr>
                <a:t>3 Lead MCT</a:t>
              </a:r>
            </a:p>
          </p:txBody>
        </p:sp>
      </p:grpSp>
    </p:spTree>
    <p:custDataLst>
      <p:tags r:id="rId1"/>
    </p:custDataLst>
    <p:extLst>
      <p:ext uri="{BB962C8B-B14F-4D97-AF65-F5344CB8AC3E}">
        <p14:creationId xmlns:p14="http://schemas.microsoft.com/office/powerpoint/2010/main" val="5289430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of ecg and sinus rhythm&#10;&#10;Description automatically generated">
            <a:extLst>
              <a:ext uri="{FF2B5EF4-FFF2-40B4-BE49-F238E27FC236}">
                <a16:creationId xmlns:a16="http://schemas.microsoft.com/office/drawing/2014/main" id="{5AA8AB7E-F46C-BAC6-FA1D-2485DAE642D4}"/>
              </a:ext>
            </a:extLst>
          </p:cNvPr>
          <p:cNvPicPr>
            <a:picLocks noChangeAspect="1"/>
          </p:cNvPicPr>
          <p:nvPr/>
        </p:nvPicPr>
        <p:blipFill>
          <a:blip r:embed="rId4"/>
          <a:srcRect b="52110"/>
          <a:stretch/>
        </p:blipFill>
        <p:spPr>
          <a:xfrm>
            <a:off x="4742996" y="1358416"/>
            <a:ext cx="6970588" cy="1813476"/>
          </a:xfrm>
          <a:prstGeom prst="rect">
            <a:avLst/>
          </a:prstGeom>
          <a:ln>
            <a:noFill/>
          </a:ln>
        </p:spPr>
      </p:pic>
      <p:pic>
        <p:nvPicPr>
          <p:cNvPr id="10" name="Content Placeholder 6">
            <a:extLst>
              <a:ext uri="{FF2B5EF4-FFF2-40B4-BE49-F238E27FC236}">
                <a16:creationId xmlns:a16="http://schemas.microsoft.com/office/drawing/2014/main" id="{30D06B30-3651-D1B9-1673-99DB97D6EB69}"/>
              </a:ext>
            </a:extLst>
          </p:cNvPr>
          <p:cNvPicPr>
            <a:picLocks noGrp="1" noChangeAspect="1"/>
          </p:cNvPicPr>
          <p:nvPr/>
        </p:nvPicPr>
        <p:blipFill>
          <a:blip r:embed="rId5">
            <a:extLst>
              <a:ext uri="{BEBA8EAE-BF5A-486C-A8C5-ECC9F3942E4B}">
                <a14:imgProps xmlns:a14="http://schemas.microsoft.com/office/drawing/2010/main">
                  <a14:imgLayer r:embed="rId6">
                    <a14:imgEffect>
                      <a14:brightnessContrast contrast="-44000"/>
                    </a14:imgEffect>
                  </a14:imgLayer>
                </a14:imgProps>
              </a:ext>
            </a:extLst>
          </a:blip>
          <a:stretch>
            <a:fillRect/>
          </a:stretch>
        </p:blipFill>
        <p:spPr>
          <a:xfrm>
            <a:off x="816455" y="1873250"/>
            <a:ext cx="4358315" cy="4341813"/>
          </a:xfrm>
          <a:ln>
            <a:noFill/>
          </a:ln>
        </p:spPr>
      </p:pic>
      <p:sp>
        <p:nvSpPr>
          <p:cNvPr id="12" name="TextBox 20">
            <a:extLst>
              <a:ext uri="{FF2B5EF4-FFF2-40B4-BE49-F238E27FC236}">
                <a16:creationId xmlns:a16="http://schemas.microsoft.com/office/drawing/2014/main" id="{934A708A-9CDD-0471-467B-58BAD01CA8DB}"/>
              </a:ext>
            </a:extLst>
          </p:cNvPr>
          <p:cNvSpPr txBox="1"/>
          <p:nvPr/>
        </p:nvSpPr>
        <p:spPr>
          <a:xfrm>
            <a:off x="1395718" y="1721050"/>
            <a:ext cx="2718975"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solidFill>
                <a:effectLst/>
                <a:uLnTx/>
                <a:uFillTx/>
                <a:latin typeface="+mj-lt"/>
                <a:ea typeface="Calibri"/>
                <a:cs typeface="Calibri"/>
              </a:rPr>
              <a:t>Patch-based LTCM: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6">
                    <a:lumMod val="50000"/>
                  </a:schemeClr>
                </a:solidFill>
                <a:effectLst/>
                <a:uLnTx/>
                <a:uFillTx/>
                <a:ea typeface="Calibri"/>
                <a:cs typeface="Calibri"/>
              </a:rPr>
              <a:t>Correctly identifies AF/AFL</a:t>
            </a:r>
          </a:p>
        </p:txBody>
      </p:sp>
      <p:pic>
        <p:nvPicPr>
          <p:cNvPr id="14" name="Content Placeholder 7" descr="A graph of ecg lines&#10;&#10;Description automatically generated">
            <a:extLst>
              <a:ext uri="{FF2B5EF4-FFF2-40B4-BE49-F238E27FC236}">
                <a16:creationId xmlns:a16="http://schemas.microsoft.com/office/drawing/2014/main" id="{5D6F9515-D9F7-BA70-E946-DE8C882A6DB2}"/>
              </a:ext>
            </a:extLst>
          </p:cNvPr>
          <p:cNvPicPr>
            <a:picLocks noGrp="1" noChangeAspect="1"/>
          </p:cNvPicPr>
          <p:nvPr/>
        </p:nvPicPr>
        <p:blipFill rotWithShape="1">
          <a:blip r:embed="rId7"/>
          <a:srcRect l="1838"/>
          <a:stretch/>
        </p:blipFill>
        <p:spPr>
          <a:xfrm>
            <a:off x="6193708" y="2020447"/>
            <a:ext cx="5086352" cy="2813164"/>
          </a:xfrm>
          <a:ln w="28575">
            <a:solidFill>
              <a:schemeClr val="tx1"/>
            </a:solidFill>
          </a:ln>
        </p:spPr>
      </p:pic>
      <p:pic>
        <p:nvPicPr>
          <p:cNvPr id="3" name="Picture 2" descr="A graph of ecg and sinus rhythm&#10;&#10;Description automatically generated">
            <a:extLst>
              <a:ext uri="{FF2B5EF4-FFF2-40B4-BE49-F238E27FC236}">
                <a16:creationId xmlns:a16="http://schemas.microsoft.com/office/drawing/2014/main" id="{2D1DDF59-829C-1F0F-D372-2ACCC35B0924}"/>
              </a:ext>
            </a:extLst>
          </p:cNvPr>
          <p:cNvPicPr>
            <a:picLocks noChangeAspect="1"/>
          </p:cNvPicPr>
          <p:nvPr/>
        </p:nvPicPr>
        <p:blipFill>
          <a:blip r:embed="rId4"/>
          <a:srcRect t="47714"/>
          <a:stretch/>
        </p:blipFill>
        <p:spPr>
          <a:xfrm>
            <a:off x="4756272" y="3480549"/>
            <a:ext cx="6970588" cy="1979970"/>
          </a:xfrm>
          <a:prstGeom prst="rect">
            <a:avLst/>
          </a:prstGeom>
          <a:ln>
            <a:noFill/>
          </a:ln>
        </p:spPr>
      </p:pic>
      <p:sp>
        <p:nvSpPr>
          <p:cNvPr id="4" name="TextBox 20">
            <a:extLst>
              <a:ext uri="{FF2B5EF4-FFF2-40B4-BE49-F238E27FC236}">
                <a16:creationId xmlns:a16="http://schemas.microsoft.com/office/drawing/2014/main" id="{092E361C-96D1-DEA8-096F-710A273DDC6F}"/>
              </a:ext>
            </a:extLst>
          </p:cNvPr>
          <p:cNvSpPr txBox="1"/>
          <p:nvPr/>
        </p:nvSpPr>
        <p:spPr>
          <a:xfrm>
            <a:off x="1395718" y="3925673"/>
            <a:ext cx="3021077"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4">
                    <a:lumMod val="50000"/>
                  </a:schemeClr>
                </a:solidFill>
                <a:effectLst/>
                <a:uLnTx/>
                <a:uFillTx/>
                <a:latin typeface="+mj-lt"/>
                <a:ea typeface="Calibri"/>
                <a:cs typeface="Calibri"/>
              </a:rPr>
              <a:t>3 Lead MCT: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6">
                    <a:lumMod val="50000"/>
                  </a:schemeClr>
                </a:solidFill>
                <a:effectLst/>
                <a:uLnTx/>
                <a:uFillTx/>
                <a:ea typeface="Calibri"/>
                <a:cs typeface="Calibri"/>
              </a:rPr>
              <a:t>AF misidentified as NSR with PVCs</a:t>
            </a:r>
          </a:p>
        </p:txBody>
      </p:sp>
      <p:sp>
        <p:nvSpPr>
          <p:cNvPr id="7" name="Title 6">
            <a:extLst>
              <a:ext uri="{FF2B5EF4-FFF2-40B4-BE49-F238E27FC236}">
                <a16:creationId xmlns:a16="http://schemas.microsoft.com/office/drawing/2014/main" id="{3CF7ED09-CF4E-2D8E-5FCF-DD68540B7AA8}"/>
              </a:ext>
            </a:extLst>
          </p:cNvPr>
          <p:cNvSpPr>
            <a:spLocks noGrp="1"/>
          </p:cNvSpPr>
          <p:nvPr>
            <p:ph type="title"/>
          </p:nvPr>
        </p:nvSpPr>
        <p:spPr/>
        <p:txBody>
          <a:bodyPr lIns="0" tIns="45720" rIns="91440" bIns="45720" anchor="t">
            <a:noAutofit/>
          </a:bodyPr>
          <a:lstStyle/>
          <a:p>
            <a:pPr algn="ctr"/>
            <a:r>
              <a:rPr lang="en-US"/>
              <a:t>Improved Signal Clarity Outperforms MCT</a:t>
            </a:r>
          </a:p>
        </p:txBody>
      </p:sp>
      <p:sp>
        <p:nvSpPr>
          <p:cNvPr id="9" name="Text Placeholder 8">
            <a:extLst>
              <a:ext uri="{FF2B5EF4-FFF2-40B4-BE49-F238E27FC236}">
                <a16:creationId xmlns:a16="http://schemas.microsoft.com/office/drawing/2014/main" id="{1678235F-EC23-9C88-67C3-75A9FE68BE65}"/>
              </a:ext>
            </a:extLst>
          </p:cNvPr>
          <p:cNvSpPr>
            <a:spLocks noGrp="1"/>
          </p:cNvSpPr>
          <p:nvPr>
            <p:ph type="body" idx="16"/>
          </p:nvPr>
        </p:nvSpPr>
        <p:spPr>
          <a:xfrm>
            <a:off x="1371600" y="6400800"/>
            <a:ext cx="10424160" cy="365760"/>
          </a:xfrm>
        </p:spPr>
        <p:txBody>
          <a:bodyPr/>
          <a:lstStyle/>
          <a:p>
            <a:pPr marL="0" indent="0">
              <a:buNone/>
            </a:pPr>
            <a:r>
              <a:rPr lang="en-US"/>
              <a:t>Garg, L., Moss, J., Hyman, M. C., . (2023). Simultaneous comparison of patch versus multielectrode cardiac monitoring for the detection of arrhythmias: The COMPARE study. Heart Rhythm, 20(8), 1202–1203. </a:t>
            </a:r>
          </a:p>
        </p:txBody>
      </p:sp>
      <p:sp>
        <p:nvSpPr>
          <p:cNvPr id="11" name="TextBox 10">
            <a:extLst>
              <a:ext uri="{FF2B5EF4-FFF2-40B4-BE49-F238E27FC236}">
                <a16:creationId xmlns:a16="http://schemas.microsoft.com/office/drawing/2014/main" id="{91C276EB-50C8-E4C1-D7FD-2B7FC56E4A26}"/>
              </a:ext>
            </a:extLst>
          </p:cNvPr>
          <p:cNvSpPr txBox="1"/>
          <p:nvPr/>
        </p:nvSpPr>
        <p:spPr>
          <a:xfrm>
            <a:off x="4520200" y="0"/>
            <a:ext cx="3142961" cy="369332"/>
          </a:xfrm>
          <a:prstGeom prst="rect">
            <a:avLst/>
          </a:prstGeom>
          <a:noFill/>
        </p:spPr>
        <p:txBody>
          <a:bodyPr wrap="square" lIns="0" tIns="182880" rtlCol="0">
            <a:spAutoFit/>
          </a:bodyPr>
          <a:lstStyle/>
          <a:p>
            <a:pPr algn="ctr"/>
            <a:r>
              <a:rPr lang="en-US" sz="900" spc="100">
                <a:solidFill>
                  <a:schemeClr val="accent6"/>
                </a:solidFill>
              </a:rPr>
              <a:t>LONG-TERM CONTINUOUS MONITORS (LTCM)</a:t>
            </a:r>
          </a:p>
        </p:txBody>
      </p:sp>
      <p:grpSp>
        <p:nvGrpSpPr>
          <p:cNvPr id="31" name="Group 30">
            <a:extLst>
              <a:ext uri="{FF2B5EF4-FFF2-40B4-BE49-F238E27FC236}">
                <a16:creationId xmlns:a16="http://schemas.microsoft.com/office/drawing/2014/main" id="{CF555EF8-5B9F-431E-9E97-65334C9CF819}"/>
              </a:ext>
            </a:extLst>
          </p:cNvPr>
          <p:cNvGrpSpPr/>
          <p:nvPr/>
        </p:nvGrpSpPr>
        <p:grpSpPr>
          <a:xfrm>
            <a:off x="653528" y="1727373"/>
            <a:ext cx="516824" cy="516824"/>
            <a:chOff x="9345922" y="1233959"/>
            <a:chExt cx="516824" cy="516824"/>
          </a:xfrm>
        </p:grpSpPr>
        <p:sp>
          <p:nvSpPr>
            <p:cNvPr id="28" name="Oval 27">
              <a:extLst>
                <a:ext uri="{FF2B5EF4-FFF2-40B4-BE49-F238E27FC236}">
                  <a16:creationId xmlns:a16="http://schemas.microsoft.com/office/drawing/2014/main" id="{465FB08E-3314-06E3-049A-F5AE28ABA82E}"/>
                </a:ext>
              </a:extLst>
            </p:cNvPr>
            <p:cNvSpPr/>
            <p:nvPr/>
          </p:nvSpPr>
          <p:spPr>
            <a:xfrm>
              <a:off x="9345922" y="1233959"/>
              <a:ext cx="516824" cy="516824"/>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75268B70-256C-E947-2C9D-10BBE158021A}"/>
                </a:ext>
              </a:extLst>
            </p:cNvPr>
            <p:cNvPicPr>
              <a:picLocks noChangeAspect="1"/>
            </p:cNvPicPr>
            <p:nvPr/>
          </p:nvPicPr>
          <p:blipFill>
            <a:blip r:embed="rId8"/>
            <a:stretch>
              <a:fillRect/>
            </a:stretch>
          </p:blipFill>
          <p:spPr>
            <a:xfrm>
              <a:off x="9483684" y="1388217"/>
              <a:ext cx="241300" cy="203200"/>
            </a:xfrm>
            <a:prstGeom prst="rect">
              <a:avLst/>
            </a:prstGeom>
          </p:spPr>
        </p:pic>
      </p:grpSp>
      <p:grpSp>
        <p:nvGrpSpPr>
          <p:cNvPr id="30" name="Group 29">
            <a:extLst>
              <a:ext uri="{FF2B5EF4-FFF2-40B4-BE49-F238E27FC236}">
                <a16:creationId xmlns:a16="http://schemas.microsoft.com/office/drawing/2014/main" id="{45600D35-9857-ED47-4FE3-07330D0A017C}"/>
              </a:ext>
            </a:extLst>
          </p:cNvPr>
          <p:cNvGrpSpPr/>
          <p:nvPr/>
        </p:nvGrpSpPr>
        <p:grpSpPr>
          <a:xfrm>
            <a:off x="653528" y="3925673"/>
            <a:ext cx="516824" cy="516824"/>
            <a:chOff x="9345922" y="3427029"/>
            <a:chExt cx="516824" cy="516824"/>
          </a:xfrm>
        </p:grpSpPr>
        <p:sp>
          <p:nvSpPr>
            <p:cNvPr id="29" name="Oval 28">
              <a:extLst>
                <a:ext uri="{FF2B5EF4-FFF2-40B4-BE49-F238E27FC236}">
                  <a16:creationId xmlns:a16="http://schemas.microsoft.com/office/drawing/2014/main" id="{24671704-103F-DFB1-EDEE-67A588F67146}"/>
                </a:ext>
              </a:extLst>
            </p:cNvPr>
            <p:cNvSpPr/>
            <p:nvPr/>
          </p:nvSpPr>
          <p:spPr>
            <a:xfrm>
              <a:off x="9345922" y="3427029"/>
              <a:ext cx="516824" cy="516824"/>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A30504E4-4137-C49C-40BD-91A79920E67C}"/>
                </a:ext>
              </a:extLst>
            </p:cNvPr>
            <p:cNvPicPr>
              <a:picLocks noChangeAspect="1"/>
            </p:cNvPicPr>
            <p:nvPr/>
          </p:nvPicPr>
          <p:blipFill>
            <a:blip r:embed="rId9"/>
            <a:stretch>
              <a:fillRect/>
            </a:stretch>
          </p:blipFill>
          <p:spPr>
            <a:xfrm>
              <a:off x="9502734" y="3583841"/>
              <a:ext cx="203200" cy="203200"/>
            </a:xfrm>
            <a:prstGeom prst="rect">
              <a:avLst/>
            </a:prstGeom>
          </p:spPr>
        </p:pic>
      </p:grpSp>
    </p:spTree>
    <p:custDataLst>
      <p:tags r:id="rId1"/>
    </p:custDataLst>
    <p:extLst>
      <p:ext uri="{BB962C8B-B14F-4D97-AF65-F5344CB8AC3E}">
        <p14:creationId xmlns:p14="http://schemas.microsoft.com/office/powerpoint/2010/main" val="2233443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E20EA7-5DCB-9848-10A0-ED3E47DD9903}"/>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5AA27F58-A9A4-84E6-7323-832A6C0275D9}"/>
              </a:ext>
            </a:extLst>
          </p:cNvPr>
          <p:cNvCxnSpPr>
            <a:cxnSpLocks/>
            <a:endCxn id="12" idx="2"/>
          </p:cNvCxnSpPr>
          <p:nvPr/>
        </p:nvCxnSpPr>
        <p:spPr>
          <a:xfrm>
            <a:off x="1006996" y="3189475"/>
            <a:ext cx="4185594" cy="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70EEAA4-F8D2-C827-2E09-1C80413A5681}"/>
              </a:ext>
            </a:extLst>
          </p:cNvPr>
          <p:cNvCxnSpPr>
            <a:cxnSpLocks/>
            <a:stCxn id="12" idx="4"/>
          </p:cNvCxnSpPr>
          <p:nvPr/>
        </p:nvCxnSpPr>
        <p:spPr>
          <a:xfrm>
            <a:off x="5284030" y="3280915"/>
            <a:ext cx="9753" cy="2204637"/>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7" name="Trapezoid 46">
            <a:extLst>
              <a:ext uri="{FF2B5EF4-FFF2-40B4-BE49-F238E27FC236}">
                <a16:creationId xmlns:a16="http://schemas.microsoft.com/office/drawing/2014/main" id="{667A6FC9-3E89-1B1E-FCE6-F1C19EF85C8F}"/>
              </a:ext>
            </a:extLst>
          </p:cNvPr>
          <p:cNvSpPr/>
          <p:nvPr/>
        </p:nvSpPr>
        <p:spPr>
          <a:xfrm rot="14491742">
            <a:off x="5211078" y="2019521"/>
            <a:ext cx="1484714" cy="1584230"/>
          </a:xfrm>
          <a:prstGeom prst="trapezoid">
            <a:avLst>
              <a:gd name="adj" fmla="val 44962"/>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5B5C818-9031-2B77-8B92-EEFBD84287FA}"/>
              </a:ext>
            </a:extLst>
          </p:cNvPr>
          <p:cNvSpPr txBox="1"/>
          <p:nvPr/>
        </p:nvSpPr>
        <p:spPr>
          <a:xfrm>
            <a:off x="9240335" y="5257883"/>
            <a:ext cx="2499785" cy="307777"/>
          </a:xfrm>
          <a:prstGeom prst="rect">
            <a:avLst/>
          </a:prstGeom>
          <a:noFill/>
        </p:spPr>
        <p:txBody>
          <a:bodyPr wrap="square" rtlCol="0">
            <a:spAutoFit/>
          </a:bodyPr>
          <a:lstStyle/>
          <a:p>
            <a:r>
              <a:rPr lang="en-US" sz="1400" spc="100">
                <a:solidFill>
                  <a:srgbClr val="274168"/>
                </a:solidFill>
                <a:latin typeface="Franklin Gothic Medium" panose="020B0603020102020204"/>
              </a:rPr>
              <a:t>SYMPTOM FREQUENCY</a:t>
            </a:r>
          </a:p>
        </p:txBody>
      </p:sp>
      <p:sp>
        <p:nvSpPr>
          <p:cNvPr id="26" name="TextBox 25">
            <a:extLst>
              <a:ext uri="{FF2B5EF4-FFF2-40B4-BE49-F238E27FC236}">
                <a16:creationId xmlns:a16="http://schemas.microsoft.com/office/drawing/2014/main" id="{41C69B6D-FF2D-9D12-4731-69390F1A71B6}"/>
              </a:ext>
            </a:extLst>
          </p:cNvPr>
          <p:cNvSpPr txBox="1"/>
          <p:nvPr/>
        </p:nvSpPr>
        <p:spPr>
          <a:xfrm>
            <a:off x="9240335" y="5579509"/>
            <a:ext cx="2743770" cy="307777"/>
          </a:xfrm>
          <a:prstGeom prst="rect">
            <a:avLst/>
          </a:prstGeom>
          <a:noFill/>
        </p:spPr>
        <p:txBody>
          <a:bodyPr wrap="square" rtlCol="0">
            <a:spAutoFit/>
          </a:bodyPr>
          <a:lstStyle/>
          <a:p>
            <a:r>
              <a:rPr lang="en-US" sz="1400" spc="100">
                <a:solidFill>
                  <a:srgbClr val="274168"/>
                </a:solidFill>
                <a:latin typeface="Franklin Gothic Medium" panose="020B0603020102020204"/>
              </a:rPr>
              <a:t>MONITORING DURATION</a:t>
            </a:r>
          </a:p>
        </p:txBody>
      </p:sp>
      <p:grpSp>
        <p:nvGrpSpPr>
          <p:cNvPr id="27" name="Group 26">
            <a:extLst>
              <a:ext uri="{FF2B5EF4-FFF2-40B4-BE49-F238E27FC236}">
                <a16:creationId xmlns:a16="http://schemas.microsoft.com/office/drawing/2014/main" id="{E3925B30-08CD-D3A9-8B5F-1E945D9B802E}"/>
              </a:ext>
            </a:extLst>
          </p:cNvPr>
          <p:cNvGrpSpPr/>
          <p:nvPr/>
        </p:nvGrpSpPr>
        <p:grpSpPr>
          <a:xfrm>
            <a:off x="1209041" y="5486139"/>
            <a:ext cx="8013416" cy="246497"/>
            <a:chOff x="1317923" y="5486139"/>
            <a:chExt cx="5242619" cy="246497"/>
          </a:xfrm>
        </p:grpSpPr>
        <p:cxnSp>
          <p:nvCxnSpPr>
            <p:cNvPr id="28" name="Straight Arrow Connector 27">
              <a:extLst>
                <a:ext uri="{FF2B5EF4-FFF2-40B4-BE49-F238E27FC236}">
                  <a16:creationId xmlns:a16="http://schemas.microsoft.com/office/drawing/2014/main" id="{C75F9879-A4C8-E3DF-E61A-41BDAEEFB841}"/>
                </a:ext>
              </a:extLst>
            </p:cNvPr>
            <p:cNvCxnSpPr>
              <a:cxnSpLocks/>
            </p:cNvCxnSpPr>
            <p:nvPr/>
          </p:nvCxnSpPr>
          <p:spPr>
            <a:xfrm flipH="1">
              <a:off x="1325374" y="5486139"/>
              <a:ext cx="5227717" cy="0"/>
            </a:xfrm>
            <a:prstGeom prst="straightConnector1">
              <a:avLst/>
            </a:prstGeom>
            <a:noFill/>
            <a:ln w="101600" cap="flat" cmpd="sng" algn="ctr">
              <a:gradFill flip="none" rotWithShape="1">
                <a:gsLst>
                  <a:gs pos="0">
                    <a:srgbClr val="FFFFFF"/>
                  </a:gs>
                  <a:gs pos="71000">
                    <a:srgbClr val="3738C0">
                      <a:lumMod val="100000"/>
                    </a:srgbClr>
                  </a:gs>
                </a:gsLst>
                <a:lin ang="0" scaled="0"/>
                <a:tileRect/>
              </a:gradFill>
              <a:prstDash val="solid"/>
              <a:miter lim="800000"/>
              <a:tailEnd type="triangle" w="med" len="sm"/>
            </a:ln>
            <a:effectLst/>
          </p:spPr>
        </p:cxnSp>
        <p:cxnSp>
          <p:nvCxnSpPr>
            <p:cNvPr id="30" name="Straight Arrow Connector 29">
              <a:extLst>
                <a:ext uri="{FF2B5EF4-FFF2-40B4-BE49-F238E27FC236}">
                  <a16:creationId xmlns:a16="http://schemas.microsoft.com/office/drawing/2014/main" id="{72539F2F-6A3F-D9AF-D272-E2F1A1048999}"/>
                </a:ext>
              </a:extLst>
            </p:cNvPr>
            <p:cNvCxnSpPr>
              <a:cxnSpLocks/>
            </p:cNvCxnSpPr>
            <p:nvPr/>
          </p:nvCxnSpPr>
          <p:spPr>
            <a:xfrm>
              <a:off x="1317923" y="5718306"/>
              <a:ext cx="5242619" cy="14330"/>
            </a:xfrm>
            <a:prstGeom prst="straightConnector1">
              <a:avLst/>
            </a:prstGeom>
            <a:noFill/>
            <a:ln w="101600" cap="flat" cmpd="sng" algn="ctr">
              <a:gradFill flip="none" rotWithShape="1">
                <a:gsLst>
                  <a:gs pos="0">
                    <a:srgbClr val="FFFFFF"/>
                  </a:gs>
                  <a:gs pos="71000">
                    <a:srgbClr val="274168"/>
                  </a:gs>
                </a:gsLst>
                <a:lin ang="0" scaled="0"/>
                <a:tileRect/>
              </a:gradFill>
              <a:prstDash val="solid"/>
              <a:miter lim="800000"/>
              <a:tailEnd type="triangle" w="med" len="sm"/>
            </a:ln>
            <a:effectLst/>
          </p:spPr>
        </p:cxnSp>
      </p:grpSp>
      <p:cxnSp>
        <p:nvCxnSpPr>
          <p:cNvPr id="33" name="Straight Arrow Connector 32">
            <a:extLst>
              <a:ext uri="{FF2B5EF4-FFF2-40B4-BE49-F238E27FC236}">
                <a16:creationId xmlns:a16="http://schemas.microsoft.com/office/drawing/2014/main" id="{46E3B1DB-B7A6-DF5C-0131-382F9B70EDD2}"/>
              </a:ext>
            </a:extLst>
          </p:cNvPr>
          <p:cNvCxnSpPr>
            <a:cxnSpLocks/>
          </p:cNvCxnSpPr>
          <p:nvPr/>
        </p:nvCxnSpPr>
        <p:spPr>
          <a:xfrm flipV="1">
            <a:off x="999203" y="1238596"/>
            <a:ext cx="0" cy="4479710"/>
          </a:xfrm>
          <a:prstGeom prst="straightConnector1">
            <a:avLst/>
          </a:prstGeom>
          <a:noFill/>
          <a:ln w="101600" cap="flat" cmpd="sng" algn="ctr">
            <a:gradFill flip="none" rotWithShape="1">
              <a:gsLst>
                <a:gs pos="0">
                  <a:srgbClr val="FFFFFF"/>
                </a:gs>
                <a:gs pos="74000">
                  <a:srgbClr val="F3BACB">
                    <a:lumMod val="50000"/>
                  </a:srgbClr>
                </a:gs>
              </a:gsLst>
              <a:lin ang="5400000" scaled="0"/>
              <a:tileRect/>
            </a:gradFill>
            <a:prstDash val="solid"/>
            <a:miter lim="800000"/>
            <a:tailEnd type="triangle" w="med" len="sm"/>
          </a:ln>
          <a:effectLst/>
        </p:spPr>
      </p:cxnSp>
      <p:sp>
        <p:nvSpPr>
          <p:cNvPr id="46" name="Oval 45">
            <a:extLst>
              <a:ext uri="{FF2B5EF4-FFF2-40B4-BE49-F238E27FC236}">
                <a16:creationId xmlns:a16="http://schemas.microsoft.com/office/drawing/2014/main" id="{6517FF83-694A-59B7-9007-3A3E758E9F05}"/>
              </a:ext>
            </a:extLst>
          </p:cNvPr>
          <p:cNvSpPr/>
          <p:nvPr/>
        </p:nvSpPr>
        <p:spPr>
          <a:xfrm>
            <a:off x="6155324" y="1453039"/>
            <a:ext cx="1609531" cy="1609531"/>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A8CA9C80-DD64-B872-7DCF-47FDEDA7D0CE}"/>
              </a:ext>
            </a:extLst>
          </p:cNvPr>
          <p:cNvSpPr>
            <a:spLocks noGrp="1"/>
          </p:cNvSpPr>
          <p:nvPr>
            <p:ph type="title"/>
          </p:nvPr>
        </p:nvSpPr>
        <p:spPr/>
        <p:txBody>
          <a:bodyPr lIns="0" tIns="45720" rIns="91440" bIns="45720" anchor="t">
            <a:noAutofit/>
          </a:bodyPr>
          <a:lstStyle/>
          <a:p>
            <a:r>
              <a:rPr lang="en-US"/>
              <a:t>When to Consider a LTCM</a:t>
            </a:r>
          </a:p>
        </p:txBody>
      </p:sp>
      <p:sp>
        <p:nvSpPr>
          <p:cNvPr id="2" name="TextBox 1">
            <a:extLst>
              <a:ext uri="{FF2B5EF4-FFF2-40B4-BE49-F238E27FC236}">
                <a16:creationId xmlns:a16="http://schemas.microsoft.com/office/drawing/2014/main" id="{8CB53C47-CCC4-D2A9-A73A-DA25472F6149}"/>
              </a:ext>
            </a:extLst>
          </p:cNvPr>
          <p:cNvSpPr txBox="1"/>
          <p:nvPr/>
        </p:nvSpPr>
        <p:spPr>
          <a:xfrm>
            <a:off x="4520200" y="0"/>
            <a:ext cx="3142961" cy="369332"/>
          </a:xfrm>
          <a:prstGeom prst="rect">
            <a:avLst/>
          </a:prstGeom>
          <a:noFill/>
        </p:spPr>
        <p:txBody>
          <a:bodyPr wrap="square" lIns="0" tIns="182880" rtlCol="0">
            <a:spAutoFit/>
          </a:bodyPr>
          <a:lstStyle/>
          <a:p>
            <a:pPr algn="ctr"/>
            <a:r>
              <a:rPr lang="en-US" sz="900" spc="100">
                <a:solidFill>
                  <a:schemeClr val="accent6"/>
                </a:solidFill>
              </a:rPr>
              <a:t>LONG-TERM CONTINUOUS MONITORS (LTCM)</a:t>
            </a:r>
          </a:p>
        </p:txBody>
      </p:sp>
      <p:sp>
        <p:nvSpPr>
          <p:cNvPr id="12" name="Oval 11">
            <a:extLst>
              <a:ext uri="{FF2B5EF4-FFF2-40B4-BE49-F238E27FC236}">
                <a16:creationId xmlns:a16="http://schemas.microsoft.com/office/drawing/2014/main" id="{5311DDBF-9913-B894-EB4F-E5494D958974}"/>
              </a:ext>
            </a:extLst>
          </p:cNvPr>
          <p:cNvSpPr>
            <a:spLocks noChangeAspect="1"/>
          </p:cNvSpPr>
          <p:nvPr/>
        </p:nvSpPr>
        <p:spPr>
          <a:xfrm>
            <a:off x="5192590" y="3098035"/>
            <a:ext cx="182880" cy="18288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blue and black outline of a person&amp;#39;s chest&#10;&#10;Description automatically generated">
            <a:extLst>
              <a:ext uri="{FF2B5EF4-FFF2-40B4-BE49-F238E27FC236}">
                <a16:creationId xmlns:a16="http://schemas.microsoft.com/office/drawing/2014/main" id="{3FDBF4DD-9F30-7386-33A3-7E1553C23A3E}"/>
              </a:ext>
            </a:extLst>
          </p:cNvPr>
          <p:cNvPicPr>
            <a:picLocks noChangeAspect="1"/>
          </p:cNvPicPr>
          <p:nvPr/>
        </p:nvPicPr>
        <p:blipFill>
          <a:blip r:embed="rId4"/>
          <a:stretch>
            <a:fillRect/>
          </a:stretch>
        </p:blipFill>
        <p:spPr>
          <a:xfrm>
            <a:off x="6409905" y="1713294"/>
            <a:ext cx="1122609" cy="952701"/>
          </a:xfrm>
          <a:prstGeom prst="rect">
            <a:avLst/>
          </a:prstGeom>
          <a:ln>
            <a:noFill/>
          </a:ln>
        </p:spPr>
      </p:pic>
      <p:sp>
        <p:nvSpPr>
          <p:cNvPr id="4" name="TextBox 3">
            <a:extLst>
              <a:ext uri="{FF2B5EF4-FFF2-40B4-BE49-F238E27FC236}">
                <a16:creationId xmlns:a16="http://schemas.microsoft.com/office/drawing/2014/main" id="{8E9401A2-BD65-AC59-4017-4BCB7CF91955}"/>
              </a:ext>
            </a:extLst>
          </p:cNvPr>
          <p:cNvSpPr txBox="1"/>
          <p:nvPr/>
        </p:nvSpPr>
        <p:spPr>
          <a:xfrm>
            <a:off x="4168581" y="3405530"/>
            <a:ext cx="2230898" cy="692497"/>
          </a:xfrm>
          <a:prstGeom prst="rect">
            <a:avLst/>
          </a:prstGeom>
          <a:solidFill>
            <a:schemeClr val="bg1"/>
          </a:solidFill>
        </p:spPr>
        <p:txBody>
          <a:bodyPr wrap="square" lIns="91440" tIns="45720" rIns="91440" bIns="45720" rtlCol="0" anchor="t">
            <a:spAutoFit/>
          </a:bodyPr>
          <a:lstStyle/>
          <a:p>
            <a:pPr algn="ctr"/>
            <a:r>
              <a:rPr lang="en-US" sz="1400">
                <a:solidFill>
                  <a:schemeClr val="accent1"/>
                </a:solidFill>
                <a:latin typeface="+mj-lt"/>
              </a:rPr>
              <a:t>Long-Term </a:t>
            </a:r>
            <a:br>
              <a:rPr lang="en-US" sz="1400">
                <a:latin typeface="+mj-lt"/>
              </a:rPr>
            </a:br>
            <a:r>
              <a:rPr lang="en-US" sz="1400">
                <a:solidFill>
                  <a:schemeClr val="accent1"/>
                </a:solidFill>
                <a:latin typeface="+mj-lt"/>
              </a:rPr>
              <a:t>Continuous Monitor</a:t>
            </a:r>
          </a:p>
          <a:p>
            <a:pPr algn="ctr"/>
            <a:endParaRPr lang="en-US" sz="1100">
              <a:solidFill>
                <a:schemeClr val="accent6">
                  <a:lumMod val="50000"/>
                </a:schemeClr>
              </a:solidFill>
            </a:endParaRPr>
          </a:p>
        </p:txBody>
      </p:sp>
      <p:sp>
        <p:nvSpPr>
          <p:cNvPr id="5" name="TextBox 4">
            <a:extLst>
              <a:ext uri="{FF2B5EF4-FFF2-40B4-BE49-F238E27FC236}">
                <a16:creationId xmlns:a16="http://schemas.microsoft.com/office/drawing/2014/main" id="{BBA4C65E-63AD-5F52-5EE8-6C4E469374DF}"/>
              </a:ext>
            </a:extLst>
          </p:cNvPr>
          <p:cNvSpPr txBox="1"/>
          <p:nvPr/>
        </p:nvSpPr>
        <p:spPr>
          <a:xfrm>
            <a:off x="7636747" y="1221221"/>
            <a:ext cx="4074114" cy="3132139"/>
          </a:xfrm>
          <a:prstGeom prst="rect">
            <a:avLst/>
          </a:prstGeom>
          <a:noFill/>
        </p:spPr>
        <p:txBody>
          <a:bodyPr wrap="square" lIns="91440" tIns="45720" rIns="91440" bIns="45720" rtlCol="0" anchor="t">
            <a:spAutoFit/>
          </a:bodyPr>
          <a:lstStyle/>
          <a:p>
            <a:pPr lvl="1" defTabSz="914400">
              <a:lnSpc>
                <a:spcPct val="110000"/>
              </a:lnSpc>
              <a:spcBef>
                <a:spcPts val="500"/>
              </a:spcBef>
              <a:buClr>
                <a:srgbClr val="3738C0"/>
              </a:buClr>
              <a:buSzPct val="80000"/>
              <a:tabLst/>
              <a:defRPr/>
            </a:pPr>
            <a:r>
              <a:rPr lang="en-US">
                <a:solidFill>
                  <a:schemeClr val="accent1"/>
                </a:solidFill>
                <a:latin typeface="+mj-lt"/>
                <a:ea typeface="+mn-ea"/>
                <a:cs typeface="+mn-cs"/>
              </a:rPr>
              <a:t>When symptoms are:</a:t>
            </a:r>
          </a:p>
          <a:p>
            <a:pPr marL="1085850" lvl="2" indent="-171450">
              <a:lnSpc>
                <a:spcPct val="110000"/>
              </a:lnSpc>
              <a:spcBef>
                <a:spcPts val="500"/>
              </a:spcBef>
              <a:buClr>
                <a:srgbClr val="3738C0"/>
              </a:buClr>
              <a:buSzPct val="80000"/>
              <a:buFont typeface="Arial" panose="020B0604020202020204" pitchFamily="34" charset="0"/>
              <a:buChar char="•"/>
              <a:defRPr/>
            </a:pPr>
            <a:r>
              <a:rPr lang="en-US"/>
              <a:t>Absent or present</a:t>
            </a:r>
          </a:p>
          <a:p>
            <a:pPr marL="1085850" lvl="2" indent="-171450">
              <a:lnSpc>
                <a:spcPct val="110000"/>
              </a:lnSpc>
              <a:spcBef>
                <a:spcPts val="500"/>
              </a:spcBef>
              <a:buClr>
                <a:srgbClr val="3738C0"/>
              </a:buClr>
              <a:buSzPct val="80000"/>
              <a:buFont typeface="Arial" panose="020B0604020202020204" pitchFamily="34" charset="0"/>
              <a:buChar char="•"/>
              <a:defRPr/>
            </a:pPr>
            <a:r>
              <a:rPr lang="en-US"/>
              <a:t>Less frequent (48+ hours)</a:t>
            </a:r>
          </a:p>
          <a:p>
            <a:pPr lvl="1">
              <a:lnSpc>
                <a:spcPct val="110000"/>
              </a:lnSpc>
              <a:spcBef>
                <a:spcPts val="500"/>
              </a:spcBef>
              <a:buClr>
                <a:srgbClr val="3738C0"/>
              </a:buClr>
              <a:buSzPct val="80000"/>
              <a:defRPr/>
            </a:pPr>
            <a:r>
              <a:rPr lang="en-US">
                <a:solidFill>
                  <a:schemeClr val="accent1"/>
                </a:solidFill>
                <a:latin typeface="+mj-lt"/>
              </a:rPr>
              <a:t>When patients:</a:t>
            </a:r>
          </a:p>
          <a:p>
            <a:pPr marL="1085850" lvl="2" indent="-171450">
              <a:lnSpc>
                <a:spcPct val="110000"/>
              </a:lnSpc>
              <a:spcBef>
                <a:spcPts val="500"/>
              </a:spcBef>
              <a:buClr>
                <a:srgbClr val="3738C0"/>
              </a:buClr>
              <a:buSzPct val="80000"/>
              <a:buFont typeface="Arial" panose="020B0604020202020204" pitchFamily="34" charset="0"/>
              <a:buChar char="•"/>
              <a:defRPr/>
            </a:pPr>
            <a:r>
              <a:rPr lang="en-US"/>
              <a:t>Need treatment stratification for channelopathies or cardiomyopathies</a:t>
            </a:r>
          </a:p>
          <a:p>
            <a:pPr marL="1085850" lvl="2" indent="-171450">
              <a:lnSpc>
                <a:spcPct val="110000"/>
              </a:lnSpc>
              <a:spcBef>
                <a:spcPts val="500"/>
              </a:spcBef>
              <a:buClr>
                <a:srgbClr val="3738C0"/>
              </a:buClr>
              <a:buSzPct val="80000"/>
              <a:buFont typeface="Arial" panose="020B0604020202020204" pitchFamily="34" charset="0"/>
              <a:buChar char="•"/>
              <a:defRPr/>
            </a:pPr>
            <a:r>
              <a:rPr lang="en-US"/>
              <a:t>Need symptom-rhythm correlation assessment</a:t>
            </a:r>
          </a:p>
        </p:txBody>
      </p:sp>
      <p:sp>
        <p:nvSpPr>
          <p:cNvPr id="8" name="TextBox 7">
            <a:extLst>
              <a:ext uri="{FF2B5EF4-FFF2-40B4-BE49-F238E27FC236}">
                <a16:creationId xmlns:a16="http://schemas.microsoft.com/office/drawing/2014/main" id="{E8416756-4963-2F58-3A32-AFC1EBAC6530}"/>
              </a:ext>
            </a:extLst>
          </p:cNvPr>
          <p:cNvSpPr txBox="1"/>
          <p:nvPr/>
        </p:nvSpPr>
        <p:spPr>
          <a:xfrm rot="16200000">
            <a:off x="-77171" y="2120687"/>
            <a:ext cx="1703407" cy="307777"/>
          </a:xfrm>
          <a:prstGeom prst="rect">
            <a:avLst/>
          </a:prstGeom>
          <a:noFill/>
        </p:spPr>
        <p:txBody>
          <a:bodyPr wrap="square" lIns="91440" tIns="45720" rIns="91440" bIns="45720" rtlCol="0" anchor="t">
            <a:spAutoFit/>
          </a:bodyPr>
          <a:lstStyle/>
          <a:p>
            <a:pPr algn="r"/>
            <a:r>
              <a:rPr lang="en-US" sz="1400" spc="100">
                <a:latin typeface="+mj-lt"/>
              </a:rPr>
              <a:t>DATA URGENCY</a:t>
            </a:r>
          </a:p>
        </p:txBody>
      </p:sp>
      <p:sp>
        <p:nvSpPr>
          <p:cNvPr id="7" name="Text Placeholder 16">
            <a:extLst>
              <a:ext uri="{FF2B5EF4-FFF2-40B4-BE49-F238E27FC236}">
                <a16:creationId xmlns:a16="http://schemas.microsoft.com/office/drawing/2014/main" id="{B1B0911B-C7C7-F1E3-ED22-E6D4BA59A822}"/>
              </a:ext>
            </a:extLst>
          </p:cNvPr>
          <p:cNvSpPr txBox="1">
            <a:spLocks/>
          </p:cNvSpPr>
          <p:nvPr/>
        </p:nvSpPr>
        <p:spPr>
          <a:xfrm>
            <a:off x="927534" y="6143265"/>
            <a:ext cx="9969774" cy="144271"/>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kern="1200" spc="0" baseline="0">
                <a:solidFill>
                  <a:schemeClr val="accent6"/>
                </a:solidFill>
                <a:latin typeface="+mn-lt"/>
                <a:ea typeface="+mn-ea"/>
                <a:cs typeface="Calibri"/>
              </a:defRPr>
            </a:lvl1pPr>
            <a:lvl2pPr marL="509412" indent="0" algn="l" defTabSz="914400" rtl="0" eaLnBrk="1" latinLnBrk="0" hangingPunct="1">
              <a:lnSpc>
                <a:spcPct val="90000"/>
              </a:lnSpc>
              <a:spcBef>
                <a:spcPts val="500"/>
              </a:spcBef>
              <a:buClr>
                <a:schemeClr val="accent1"/>
              </a:buClr>
              <a:buSzPct val="80000"/>
              <a:buFont typeface="Arial" panose="020B0604020202020204" pitchFamily="34" charset="0"/>
              <a:buNone/>
              <a:tabLst/>
              <a:defRPr sz="2000" kern="1200">
                <a:solidFill>
                  <a:schemeClr val="tx1">
                    <a:tint val="75000"/>
                  </a:schemeClr>
                </a:solidFill>
                <a:latin typeface="+mn-lt"/>
                <a:ea typeface="+mn-ea"/>
                <a:cs typeface="+mn-cs"/>
              </a:defRPr>
            </a:lvl2pPr>
            <a:lvl3pPr marL="1018824" indent="0" algn="l" defTabSz="914400" rtl="0" eaLnBrk="1" latinLnBrk="0" hangingPunct="1">
              <a:lnSpc>
                <a:spcPct val="90000"/>
              </a:lnSpc>
              <a:spcBef>
                <a:spcPts val="500"/>
              </a:spcBef>
              <a:buFont typeface="System Font Regular"/>
              <a:buNone/>
              <a:tabLst/>
              <a:defRPr sz="1800" kern="1200">
                <a:solidFill>
                  <a:schemeClr val="tx1">
                    <a:tint val="75000"/>
                  </a:schemeClr>
                </a:solidFill>
                <a:latin typeface="+mn-lt"/>
                <a:ea typeface="+mn-ea"/>
                <a:cs typeface="+mn-cs"/>
              </a:defRPr>
            </a:lvl3pPr>
            <a:lvl4pPr marL="1528237" indent="0" algn="l" defTabSz="914400" rtl="0" eaLnBrk="1" latinLnBrk="0" hangingPunct="1">
              <a:lnSpc>
                <a:spcPct val="90000"/>
              </a:lnSpc>
              <a:spcBef>
                <a:spcPts val="500"/>
              </a:spcBef>
              <a:buSzPct val="80000"/>
              <a:buFont typeface="Courier New" panose="02070309020205020404" pitchFamily="49" charset="0"/>
              <a:buNone/>
              <a:tabLst/>
              <a:defRPr sz="1600" kern="1200">
                <a:solidFill>
                  <a:schemeClr val="tx1">
                    <a:tint val="75000"/>
                  </a:schemeClr>
                </a:solidFill>
                <a:latin typeface="+mn-lt"/>
                <a:ea typeface="+mn-ea"/>
                <a:cs typeface="+mn-cs"/>
              </a:defRPr>
            </a:lvl4pPr>
            <a:lvl5pPr marL="2037649" indent="0" algn="l" defTabSz="914400" rtl="0" eaLnBrk="1" latinLnBrk="0" hangingPunct="1">
              <a:lnSpc>
                <a:spcPct val="90000"/>
              </a:lnSpc>
              <a:spcBef>
                <a:spcPts val="500"/>
              </a:spcBef>
              <a:buSzPct val="75000"/>
              <a:buFont typeface="System Font Regular"/>
              <a:buNone/>
              <a:tabLst/>
              <a:defRPr sz="1600" kern="1200">
                <a:solidFill>
                  <a:schemeClr val="tx1">
                    <a:tint val="75000"/>
                  </a:schemeClr>
                </a:solidFill>
                <a:latin typeface="+mn-lt"/>
                <a:ea typeface="+mn-ea"/>
                <a:cs typeface="+mn-cs"/>
              </a:defRPr>
            </a:lvl5pPr>
            <a:lvl6pPr marL="254706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09220">
              <a:buNone/>
            </a:pPr>
            <a:r>
              <a:rPr lang="en-US" sz="1000" b="1">
                <a:solidFill>
                  <a:schemeClr val="accent5"/>
                </a:solidFill>
                <a:latin typeface="Franklin Gothic Book"/>
                <a:cs typeface="Times New Roman"/>
              </a:rPr>
              <a:t>Disclaimer: </a:t>
            </a:r>
            <a:r>
              <a:rPr lang="en-US" sz="1000">
                <a:solidFill>
                  <a:schemeClr val="accent5"/>
                </a:solidFill>
                <a:latin typeface="Franklin Gothic Book"/>
                <a:cs typeface="Times New Roman"/>
              </a:rPr>
              <a:t>Ambulatory monitoring devices are intended for use in routine, non-acute settings and are not designed for high-risk patients or those requiring continuous, intensive care.</a:t>
            </a:r>
          </a:p>
        </p:txBody>
      </p:sp>
    </p:spTree>
    <p:custDataLst>
      <p:tags r:id="rId1"/>
    </p:custDataLst>
    <p:extLst>
      <p:ext uri="{BB962C8B-B14F-4D97-AF65-F5344CB8AC3E}">
        <p14:creationId xmlns:p14="http://schemas.microsoft.com/office/powerpoint/2010/main" val="200634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Text Placeholder 55">
            <a:extLst>
              <a:ext uri="{FF2B5EF4-FFF2-40B4-BE49-F238E27FC236}">
                <a16:creationId xmlns:a16="http://schemas.microsoft.com/office/drawing/2014/main" id="{56B954E3-AEB0-3C81-5B39-EA13D396924A}"/>
              </a:ext>
            </a:extLst>
          </p:cNvPr>
          <p:cNvSpPr>
            <a:spLocks noGrp="1"/>
          </p:cNvSpPr>
          <p:nvPr>
            <p:ph type="body" sz="quarter" idx="13"/>
          </p:nvPr>
        </p:nvSpPr>
        <p:spPr>
          <a:xfrm>
            <a:off x="609600" y="2546105"/>
            <a:ext cx="3505200" cy="3019035"/>
          </a:xfrm>
        </p:spPr>
        <p:txBody>
          <a:bodyPr lIns="274320" tIns="91440" rIns="274320" bIns="45720" anchor="t">
            <a:noAutofit/>
          </a:bodyPr>
          <a:lstStyle/>
          <a:p>
            <a:r>
              <a:rPr lang="en-US" sz="1800">
                <a:solidFill>
                  <a:schemeClr val="accent6">
                    <a:lumMod val="50000"/>
                  </a:schemeClr>
                </a:solidFill>
              </a:rPr>
              <a:t>First ECG machine</a:t>
            </a:r>
          </a:p>
        </p:txBody>
      </p:sp>
      <p:sp>
        <p:nvSpPr>
          <p:cNvPr id="57" name="Text Placeholder 56">
            <a:extLst>
              <a:ext uri="{FF2B5EF4-FFF2-40B4-BE49-F238E27FC236}">
                <a16:creationId xmlns:a16="http://schemas.microsoft.com/office/drawing/2014/main" id="{026E21C0-1256-01A3-B13B-A477DDB8D2D4}"/>
              </a:ext>
            </a:extLst>
          </p:cNvPr>
          <p:cNvSpPr>
            <a:spLocks noGrp="1"/>
          </p:cNvSpPr>
          <p:nvPr>
            <p:ph type="body" sz="quarter" idx="16"/>
          </p:nvPr>
        </p:nvSpPr>
        <p:spPr>
          <a:xfrm>
            <a:off x="609600" y="1292860"/>
            <a:ext cx="3505200" cy="917666"/>
          </a:xfrm>
        </p:spPr>
        <p:txBody>
          <a:bodyPr/>
          <a:lstStyle/>
          <a:p>
            <a:r>
              <a:rPr lang="en-US" sz="3600"/>
              <a:t>1895</a:t>
            </a:r>
          </a:p>
        </p:txBody>
      </p:sp>
      <p:sp>
        <p:nvSpPr>
          <p:cNvPr id="58" name="Text Placeholder 57">
            <a:extLst>
              <a:ext uri="{FF2B5EF4-FFF2-40B4-BE49-F238E27FC236}">
                <a16:creationId xmlns:a16="http://schemas.microsoft.com/office/drawing/2014/main" id="{271A607B-FBEF-F382-63E7-487A81907BF8}"/>
              </a:ext>
            </a:extLst>
          </p:cNvPr>
          <p:cNvSpPr>
            <a:spLocks noGrp="1"/>
          </p:cNvSpPr>
          <p:nvPr>
            <p:ph type="body" sz="quarter" idx="17"/>
          </p:nvPr>
        </p:nvSpPr>
        <p:spPr>
          <a:xfrm>
            <a:off x="4343400" y="2546105"/>
            <a:ext cx="3505200" cy="3019035"/>
          </a:xfrm>
        </p:spPr>
        <p:txBody>
          <a:bodyPr/>
          <a:lstStyle/>
          <a:p>
            <a:r>
              <a:rPr lang="en-US" sz="1800">
                <a:solidFill>
                  <a:schemeClr val="accent6">
                    <a:lumMod val="50000"/>
                  </a:schemeClr>
                </a:solidFill>
              </a:rPr>
              <a:t>First cardiac care units</a:t>
            </a:r>
          </a:p>
        </p:txBody>
      </p:sp>
      <p:sp>
        <p:nvSpPr>
          <p:cNvPr id="59" name="Text Placeholder 58">
            <a:extLst>
              <a:ext uri="{FF2B5EF4-FFF2-40B4-BE49-F238E27FC236}">
                <a16:creationId xmlns:a16="http://schemas.microsoft.com/office/drawing/2014/main" id="{E3476AE2-BB79-2FAD-2944-9081D581F961}"/>
              </a:ext>
            </a:extLst>
          </p:cNvPr>
          <p:cNvSpPr>
            <a:spLocks noGrp="1"/>
          </p:cNvSpPr>
          <p:nvPr>
            <p:ph type="body" sz="quarter" idx="18"/>
          </p:nvPr>
        </p:nvSpPr>
        <p:spPr>
          <a:xfrm>
            <a:off x="4343400" y="1292860"/>
            <a:ext cx="3505200" cy="917666"/>
          </a:xfrm>
        </p:spPr>
        <p:txBody>
          <a:bodyPr/>
          <a:lstStyle/>
          <a:p>
            <a:r>
              <a:rPr lang="en-US" sz="3600"/>
              <a:t>1960s</a:t>
            </a:r>
          </a:p>
        </p:txBody>
      </p:sp>
      <p:sp>
        <p:nvSpPr>
          <p:cNvPr id="60" name="Text Placeholder 59">
            <a:extLst>
              <a:ext uri="{FF2B5EF4-FFF2-40B4-BE49-F238E27FC236}">
                <a16:creationId xmlns:a16="http://schemas.microsoft.com/office/drawing/2014/main" id="{BD52EC28-A165-5253-7FF4-24E34656F819}"/>
              </a:ext>
            </a:extLst>
          </p:cNvPr>
          <p:cNvSpPr>
            <a:spLocks noGrp="1"/>
          </p:cNvSpPr>
          <p:nvPr>
            <p:ph type="body" sz="quarter" idx="19"/>
          </p:nvPr>
        </p:nvSpPr>
        <p:spPr>
          <a:xfrm>
            <a:off x="8077200" y="2546105"/>
            <a:ext cx="3505200" cy="3019035"/>
          </a:xfrm>
        </p:spPr>
        <p:txBody>
          <a:bodyPr/>
          <a:lstStyle/>
          <a:p>
            <a:r>
              <a:rPr lang="en-US" sz="1800">
                <a:solidFill>
                  <a:schemeClr val="accent6">
                    <a:lumMod val="50000"/>
                  </a:schemeClr>
                </a:solidFill>
              </a:rPr>
              <a:t>First wearable watch technology</a:t>
            </a:r>
          </a:p>
        </p:txBody>
      </p:sp>
      <p:sp>
        <p:nvSpPr>
          <p:cNvPr id="61" name="Text Placeholder 60">
            <a:extLst>
              <a:ext uri="{FF2B5EF4-FFF2-40B4-BE49-F238E27FC236}">
                <a16:creationId xmlns:a16="http://schemas.microsoft.com/office/drawing/2014/main" id="{758DF00F-5205-DF40-1130-60BE16B3D82D}"/>
              </a:ext>
            </a:extLst>
          </p:cNvPr>
          <p:cNvSpPr>
            <a:spLocks noGrp="1"/>
          </p:cNvSpPr>
          <p:nvPr>
            <p:ph type="body" sz="quarter" idx="20"/>
          </p:nvPr>
        </p:nvSpPr>
        <p:spPr>
          <a:xfrm>
            <a:off x="8077200" y="1292860"/>
            <a:ext cx="3505200" cy="917666"/>
          </a:xfrm>
        </p:spPr>
        <p:txBody>
          <a:bodyPr/>
          <a:lstStyle/>
          <a:p>
            <a:r>
              <a:rPr lang="en-US" sz="3600"/>
              <a:t>1977</a:t>
            </a:r>
          </a:p>
        </p:txBody>
      </p:sp>
      <p:sp>
        <p:nvSpPr>
          <p:cNvPr id="7" name="Title 6">
            <a:extLst>
              <a:ext uri="{FF2B5EF4-FFF2-40B4-BE49-F238E27FC236}">
                <a16:creationId xmlns:a16="http://schemas.microsoft.com/office/drawing/2014/main" id="{770E5A6C-2449-4BBD-0E5C-CA330408B9B9}"/>
              </a:ext>
            </a:extLst>
          </p:cNvPr>
          <p:cNvSpPr>
            <a:spLocks noGrp="1"/>
          </p:cNvSpPr>
          <p:nvPr>
            <p:ph type="title"/>
          </p:nvPr>
        </p:nvSpPr>
        <p:spPr/>
        <p:txBody>
          <a:bodyPr/>
          <a:lstStyle/>
          <a:p>
            <a:r>
              <a:rPr lang="en-US"/>
              <a:t>Brief History of Cardiac Monitoring</a:t>
            </a:r>
          </a:p>
        </p:txBody>
      </p:sp>
      <p:sp>
        <p:nvSpPr>
          <p:cNvPr id="66" name="Oval 65">
            <a:extLst>
              <a:ext uri="{FF2B5EF4-FFF2-40B4-BE49-F238E27FC236}">
                <a16:creationId xmlns:a16="http://schemas.microsoft.com/office/drawing/2014/main" id="{93E784DF-CE1B-7ABF-B321-F42158617197}"/>
              </a:ext>
            </a:extLst>
          </p:cNvPr>
          <p:cNvSpPr>
            <a:spLocks noChangeAspect="1"/>
          </p:cNvSpPr>
          <p:nvPr/>
        </p:nvSpPr>
        <p:spPr>
          <a:xfrm>
            <a:off x="2286000" y="2187303"/>
            <a:ext cx="182880" cy="18288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027F31DE-E832-C460-7B05-1D336741C274}"/>
              </a:ext>
            </a:extLst>
          </p:cNvPr>
          <p:cNvSpPr>
            <a:spLocks noChangeAspect="1"/>
          </p:cNvSpPr>
          <p:nvPr/>
        </p:nvSpPr>
        <p:spPr>
          <a:xfrm>
            <a:off x="6004560" y="2197463"/>
            <a:ext cx="182880" cy="18288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57D93DE6-8076-E25F-41FC-D75ACBC286AE}"/>
              </a:ext>
            </a:extLst>
          </p:cNvPr>
          <p:cNvSpPr>
            <a:spLocks noChangeAspect="1"/>
          </p:cNvSpPr>
          <p:nvPr/>
        </p:nvSpPr>
        <p:spPr>
          <a:xfrm>
            <a:off x="9738360" y="2197463"/>
            <a:ext cx="182880" cy="18288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Picture 69" descr="A watch on a photo of a person&#10;&#10;Description automatically generated">
            <a:extLst>
              <a:ext uri="{FF2B5EF4-FFF2-40B4-BE49-F238E27FC236}">
                <a16:creationId xmlns:a16="http://schemas.microsoft.com/office/drawing/2014/main" id="{CF8AAD06-339A-1899-F178-87B4996456F6}"/>
              </a:ext>
            </a:extLst>
          </p:cNvPr>
          <p:cNvPicPr>
            <a:picLocks noChangeAspect="1"/>
          </p:cNvPicPr>
          <p:nvPr/>
        </p:nvPicPr>
        <p:blipFill>
          <a:blip r:embed="rId4"/>
          <a:srcRect l="28162" t="28162"/>
          <a:stretch/>
        </p:blipFill>
        <p:spPr>
          <a:xfrm>
            <a:off x="8059420" y="3477986"/>
            <a:ext cx="3505200" cy="2381858"/>
          </a:xfrm>
          <a:prstGeom prst="rect">
            <a:avLst/>
          </a:prstGeom>
        </p:spPr>
      </p:pic>
      <p:pic>
        <p:nvPicPr>
          <p:cNvPr id="72" name="Picture 71" descr="A person in a white coat working on a machine&#10;&#10;Description automatically generated">
            <a:extLst>
              <a:ext uri="{FF2B5EF4-FFF2-40B4-BE49-F238E27FC236}">
                <a16:creationId xmlns:a16="http://schemas.microsoft.com/office/drawing/2014/main" id="{FB887D72-4D8D-B2CE-ED8D-FF795E61EBD0}"/>
              </a:ext>
            </a:extLst>
          </p:cNvPr>
          <p:cNvPicPr>
            <a:picLocks noChangeAspect="1"/>
          </p:cNvPicPr>
          <p:nvPr/>
        </p:nvPicPr>
        <p:blipFill>
          <a:blip r:embed="rId5"/>
          <a:srcRect t="20362"/>
          <a:stretch/>
        </p:blipFill>
        <p:spPr>
          <a:xfrm>
            <a:off x="4335780" y="3457666"/>
            <a:ext cx="3505200" cy="2381858"/>
          </a:xfrm>
          <a:prstGeom prst="rect">
            <a:avLst/>
          </a:prstGeom>
        </p:spPr>
      </p:pic>
      <p:pic>
        <p:nvPicPr>
          <p:cNvPr id="74" name="Picture 73" descr="A person sitting in a chair with a machine&#10;&#10;Description automatically generated">
            <a:extLst>
              <a:ext uri="{FF2B5EF4-FFF2-40B4-BE49-F238E27FC236}">
                <a16:creationId xmlns:a16="http://schemas.microsoft.com/office/drawing/2014/main" id="{8F490B7E-B2B3-E869-4744-E67053606158}"/>
              </a:ext>
            </a:extLst>
          </p:cNvPr>
          <p:cNvPicPr>
            <a:picLocks noChangeAspect="1"/>
          </p:cNvPicPr>
          <p:nvPr/>
        </p:nvPicPr>
        <p:blipFill>
          <a:blip r:embed="rId6"/>
          <a:srcRect t="4848" b="11873"/>
          <a:stretch/>
        </p:blipFill>
        <p:spPr>
          <a:xfrm>
            <a:off x="609441" y="3457666"/>
            <a:ext cx="3505200" cy="2381858"/>
          </a:xfrm>
          <a:prstGeom prst="rect">
            <a:avLst/>
          </a:prstGeom>
        </p:spPr>
      </p:pic>
      <p:cxnSp>
        <p:nvCxnSpPr>
          <p:cNvPr id="75" name="Straight Connector 74">
            <a:extLst>
              <a:ext uri="{FF2B5EF4-FFF2-40B4-BE49-F238E27FC236}">
                <a16:creationId xmlns:a16="http://schemas.microsoft.com/office/drawing/2014/main" id="{E85CFE03-7DA5-5CD4-0CD9-FDEF6654DBDA}"/>
              </a:ext>
            </a:extLst>
          </p:cNvPr>
          <p:cNvCxnSpPr>
            <a:cxnSpLocks/>
          </p:cNvCxnSpPr>
          <p:nvPr/>
        </p:nvCxnSpPr>
        <p:spPr>
          <a:xfrm flipH="1">
            <a:off x="604425" y="2293771"/>
            <a:ext cx="10974959" cy="0"/>
          </a:xfrm>
          <a:prstGeom prst="line">
            <a:avLst/>
          </a:prstGeom>
          <a:ln w="12700">
            <a:solidFill>
              <a:schemeClr val="tx2"/>
            </a:solidFill>
            <a:prstDash val="sysDash"/>
            <a:headEnd type="none" w="sm" len="lg"/>
            <a:tailEnd type="none" w="sm" len="sm"/>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581686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F5B7D-B611-C3F3-AC88-CFEB1AFB559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151B1CD-E023-3933-B5C1-98989CED5489}"/>
              </a:ext>
            </a:extLst>
          </p:cNvPr>
          <p:cNvSpPr/>
          <p:nvPr/>
        </p:nvSpPr>
        <p:spPr>
          <a:xfrm>
            <a:off x="999203" y="1278052"/>
            <a:ext cx="10583032" cy="166419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1D14B85-5D3E-EA3F-A7A5-2A0D6C817393}"/>
              </a:ext>
            </a:extLst>
          </p:cNvPr>
          <p:cNvSpPr txBox="1"/>
          <p:nvPr/>
        </p:nvSpPr>
        <p:spPr>
          <a:xfrm>
            <a:off x="9413935" y="1820343"/>
            <a:ext cx="2499785" cy="584775"/>
          </a:xfrm>
          <a:prstGeom prst="rect">
            <a:avLst/>
          </a:prstGeom>
          <a:noFill/>
        </p:spPr>
        <p:txBody>
          <a:bodyPr wrap="square" lIns="91440" tIns="45720" rIns="91440" bIns="45720" rtlCol="0" anchor="t">
            <a:spAutoFit/>
          </a:bodyPr>
          <a:lstStyle/>
          <a:p>
            <a:pPr algn="ctr"/>
            <a:r>
              <a:rPr lang="en-US" sz="1600" spc="100">
                <a:solidFill>
                  <a:schemeClr val="accent6"/>
                </a:solidFill>
              </a:rPr>
              <a:t>DURING WEAR</a:t>
            </a:r>
            <a:br>
              <a:rPr lang="en-US" sz="1600" spc="100"/>
            </a:br>
            <a:r>
              <a:rPr lang="en-US" sz="1600" spc="100">
                <a:solidFill>
                  <a:schemeClr val="accent6"/>
                </a:solidFill>
              </a:rPr>
              <a:t>MONITORING</a:t>
            </a:r>
            <a:endParaRPr lang="en-US">
              <a:solidFill>
                <a:schemeClr val="accent6"/>
              </a:solidFill>
            </a:endParaRPr>
          </a:p>
        </p:txBody>
      </p:sp>
      <p:sp>
        <p:nvSpPr>
          <p:cNvPr id="8" name="TextBox 7">
            <a:extLst>
              <a:ext uri="{FF2B5EF4-FFF2-40B4-BE49-F238E27FC236}">
                <a16:creationId xmlns:a16="http://schemas.microsoft.com/office/drawing/2014/main" id="{204E4817-BC04-BD46-327E-F3358C9008E0}"/>
              </a:ext>
            </a:extLst>
          </p:cNvPr>
          <p:cNvSpPr txBox="1"/>
          <p:nvPr/>
        </p:nvSpPr>
        <p:spPr>
          <a:xfrm>
            <a:off x="9330835" y="3850253"/>
            <a:ext cx="2499785" cy="584775"/>
          </a:xfrm>
          <a:prstGeom prst="rect">
            <a:avLst/>
          </a:prstGeom>
          <a:noFill/>
        </p:spPr>
        <p:txBody>
          <a:bodyPr wrap="square" lIns="91440" tIns="45720" rIns="91440" bIns="45720" rtlCol="0" anchor="t">
            <a:spAutoFit/>
          </a:bodyPr>
          <a:lstStyle/>
          <a:p>
            <a:pPr algn="ctr"/>
            <a:r>
              <a:rPr lang="en-US" sz="1600" spc="100">
                <a:solidFill>
                  <a:schemeClr val="accent6"/>
                </a:solidFill>
              </a:rPr>
              <a:t>RETROSPECTIVE</a:t>
            </a:r>
            <a:br>
              <a:rPr lang="en-US" sz="1600" spc="100"/>
            </a:br>
            <a:r>
              <a:rPr lang="en-US" sz="1600" spc="100">
                <a:solidFill>
                  <a:schemeClr val="accent6"/>
                </a:solidFill>
              </a:rPr>
              <a:t>MONITORING</a:t>
            </a:r>
            <a:endParaRPr lang="en-US">
              <a:solidFill>
                <a:schemeClr val="accent6"/>
              </a:solidFill>
            </a:endParaRPr>
          </a:p>
        </p:txBody>
      </p:sp>
      <p:sp>
        <p:nvSpPr>
          <p:cNvPr id="17" name="TextBox 16">
            <a:extLst>
              <a:ext uri="{FF2B5EF4-FFF2-40B4-BE49-F238E27FC236}">
                <a16:creationId xmlns:a16="http://schemas.microsoft.com/office/drawing/2014/main" id="{87EFD411-F994-69D5-00DC-FC551CF46661}"/>
              </a:ext>
            </a:extLst>
          </p:cNvPr>
          <p:cNvSpPr txBox="1"/>
          <p:nvPr/>
        </p:nvSpPr>
        <p:spPr>
          <a:xfrm>
            <a:off x="3202084" y="3821377"/>
            <a:ext cx="1594783" cy="477054"/>
          </a:xfrm>
          <a:prstGeom prst="rect">
            <a:avLst/>
          </a:prstGeom>
          <a:noFill/>
        </p:spPr>
        <p:txBody>
          <a:bodyPr wrap="square" lIns="91440" tIns="45720" rIns="91440" bIns="45720" rtlCol="0" anchor="t">
            <a:spAutoFit/>
          </a:bodyPr>
          <a:lstStyle/>
          <a:p>
            <a:pPr algn="ctr"/>
            <a:r>
              <a:rPr lang="en-US" sz="1400">
                <a:solidFill>
                  <a:schemeClr val="accent6">
                    <a:lumMod val="60000"/>
                    <a:lumOff val="40000"/>
                  </a:schemeClr>
                </a:solidFill>
                <a:latin typeface="+mj-lt"/>
              </a:rPr>
              <a:t>Event Recorder</a:t>
            </a:r>
          </a:p>
          <a:p>
            <a:pPr algn="ctr"/>
            <a:endParaRPr lang="en-US" sz="1100">
              <a:solidFill>
                <a:schemeClr val="accent6">
                  <a:lumMod val="60000"/>
                  <a:lumOff val="40000"/>
                </a:schemeClr>
              </a:solidFill>
            </a:endParaRPr>
          </a:p>
        </p:txBody>
      </p:sp>
      <p:sp>
        <p:nvSpPr>
          <p:cNvPr id="20" name="TextBox 19">
            <a:extLst>
              <a:ext uri="{FF2B5EF4-FFF2-40B4-BE49-F238E27FC236}">
                <a16:creationId xmlns:a16="http://schemas.microsoft.com/office/drawing/2014/main" id="{8FC2A0FE-B6F2-FE14-2889-69DB781D9355}"/>
              </a:ext>
            </a:extLst>
          </p:cNvPr>
          <p:cNvSpPr txBox="1"/>
          <p:nvPr/>
        </p:nvSpPr>
        <p:spPr>
          <a:xfrm>
            <a:off x="5175270" y="3032568"/>
            <a:ext cx="2230898" cy="692497"/>
          </a:xfrm>
          <a:prstGeom prst="rect">
            <a:avLst/>
          </a:prstGeom>
          <a:noFill/>
        </p:spPr>
        <p:txBody>
          <a:bodyPr wrap="square" lIns="91440" tIns="45720" rIns="91440" bIns="45720" rtlCol="0" anchor="t">
            <a:spAutoFit/>
          </a:bodyPr>
          <a:lstStyle/>
          <a:p>
            <a:pPr algn="ctr"/>
            <a:r>
              <a:rPr lang="en-US" sz="1400">
                <a:solidFill>
                  <a:schemeClr val="tx2"/>
                </a:solidFill>
                <a:latin typeface="+mj-lt"/>
              </a:rPr>
              <a:t>Long-Term Continuous</a:t>
            </a:r>
            <a:br>
              <a:rPr lang="en-US" sz="1400">
                <a:latin typeface="+mj-lt"/>
              </a:rPr>
            </a:br>
            <a:r>
              <a:rPr lang="en-US" sz="1400">
                <a:solidFill>
                  <a:schemeClr val="tx2"/>
                </a:solidFill>
                <a:latin typeface="+mj-lt"/>
              </a:rPr>
              <a:t>Monitor</a:t>
            </a:r>
          </a:p>
          <a:p>
            <a:pPr algn="ctr"/>
            <a:endParaRPr lang="en-US" sz="1100">
              <a:solidFill>
                <a:schemeClr val="accent6">
                  <a:lumMod val="50000"/>
                </a:schemeClr>
              </a:solidFill>
            </a:endParaRPr>
          </a:p>
        </p:txBody>
      </p:sp>
      <p:sp>
        <p:nvSpPr>
          <p:cNvPr id="26" name="TextBox 25">
            <a:extLst>
              <a:ext uri="{FF2B5EF4-FFF2-40B4-BE49-F238E27FC236}">
                <a16:creationId xmlns:a16="http://schemas.microsoft.com/office/drawing/2014/main" id="{C8FE55D5-0DD8-3880-D1F4-C966D2560EEA}"/>
              </a:ext>
            </a:extLst>
          </p:cNvPr>
          <p:cNvSpPr txBox="1"/>
          <p:nvPr/>
        </p:nvSpPr>
        <p:spPr>
          <a:xfrm>
            <a:off x="7923791" y="4185360"/>
            <a:ext cx="1335164" cy="477054"/>
          </a:xfrm>
          <a:prstGeom prst="rect">
            <a:avLst/>
          </a:prstGeom>
          <a:noFill/>
        </p:spPr>
        <p:txBody>
          <a:bodyPr wrap="square" lIns="91440" tIns="45720" rIns="91440" bIns="45720" rtlCol="0" anchor="t">
            <a:spAutoFit/>
          </a:bodyPr>
          <a:lstStyle/>
          <a:p>
            <a:pPr algn="ctr"/>
            <a:r>
              <a:rPr lang="en-US" sz="1400">
                <a:solidFill>
                  <a:schemeClr val="accent6">
                    <a:lumMod val="60000"/>
                    <a:lumOff val="40000"/>
                  </a:schemeClr>
                </a:solidFill>
                <a:latin typeface="+mj-lt"/>
              </a:rPr>
              <a:t>Wearables</a:t>
            </a:r>
          </a:p>
          <a:p>
            <a:pPr algn="ctr"/>
            <a:endParaRPr lang="en-US" sz="1100">
              <a:solidFill>
                <a:schemeClr val="accent6">
                  <a:lumMod val="60000"/>
                  <a:lumOff val="40000"/>
                </a:schemeClr>
              </a:solidFill>
            </a:endParaRPr>
          </a:p>
        </p:txBody>
      </p:sp>
      <p:cxnSp>
        <p:nvCxnSpPr>
          <p:cNvPr id="27" name="Straight Connector 26">
            <a:extLst>
              <a:ext uri="{FF2B5EF4-FFF2-40B4-BE49-F238E27FC236}">
                <a16:creationId xmlns:a16="http://schemas.microsoft.com/office/drawing/2014/main" id="{71BD6B21-BB9C-E8D7-E05A-A44B76200991}"/>
              </a:ext>
            </a:extLst>
          </p:cNvPr>
          <p:cNvCxnSpPr>
            <a:cxnSpLocks/>
            <a:endCxn id="7" idx="2"/>
          </p:cNvCxnSpPr>
          <p:nvPr/>
        </p:nvCxnSpPr>
        <p:spPr>
          <a:xfrm>
            <a:off x="1006996" y="2242365"/>
            <a:ext cx="1513534" cy="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8D8B3A0-BACC-D7AB-C951-9D67D549733D}"/>
              </a:ext>
            </a:extLst>
          </p:cNvPr>
          <p:cNvCxnSpPr>
            <a:cxnSpLocks/>
            <a:endCxn id="18" idx="2"/>
          </p:cNvCxnSpPr>
          <p:nvPr/>
        </p:nvCxnSpPr>
        <p:spPr>
          <a:xfrm>
            <a:off x="1055765" y="4185882"/>
            <a:ext cx="2853504" cy="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42C57F0-50D1-3B62-F542-E45DC244CA8E}"/>
              </a:ext>
            </a:extLst>
          </p:cNvPr>
          <p:cNvCxnSpPr>
            <a:cxnSpLocks/>
            <a:endCxn id="43" idx="2"/>
          </p:cNvCxnSpPr>
          <p:nvPr/>
        </p:nvCxnSpPr>
        <p:spPr>
          <a:xfrm>
            <a:off x="1006996" y="2788612"/>
            <a:ext cx="6898220" cy="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40D7CEB-B1B1-545B-6C4A-228E6F96D1F5}"/>
              </a:ext>
            </a:extLst>
          </p:cNvPr>
          <p:cNvCxnSpPr>
            <a:cxnSpLocks/>
            <a:endCxn id="25" idx="2"/>
          </p:cNvCxnSpPr>
          <p:nvPr/>
        </p:nvCxnSpPr>
        <p:spPr>
          <a:xfrm>
            <a:off x="1006996" y="3189475"/>
            <a:ext cx="4185594" cy="0"/>
          </a:xfrm>
          <a:prstGeom prst="line">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E71357F-148F-1D41-9A04-AC965051ED8C}"/>
              </a:ext>
            </a:extLst>
          </p:cNvPr>
          <p:cNvCxnSpPr>
            <a:cxnSpLocks/>
            <a:endCxn id="54" idx="2"/>
          </p:cNvCxnSpPr>
          <p:nvPr/>
        </p:nvCxnSpPr>
        <p:spPr>
          <a:xfrm>
            <a:off x="1006996" y="4765736"/>
            <a:ext cx="1035605" cy="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82259A4-1E79-1DE0-BFFC-20E408E55E73}"/>
              </a:ext>
            </a:extLst>
          </p:cNvPr>
          <p:cNvCxnSpPr>
            <a:cxnSpLocks/>
            <a:stCxn id="7" idx="4"/>
          </p:cNvCxnSpPr>
          <p:nvPr/>
        </p:nvCxnSpPr>
        <p:spPr>
          <a:xfrm>
            <a:off x="2611970" y="2333805"/>
            <a:ext cx="0" cy="3098165"/>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8759882-4F4F-3D35-7E39-7E2244BD1746}"/>
              </a:ext>
            </a:extLst>
          </p:cNvPr>
          <p:cNvCxnSpPr>
            <a:cxnSpLocks/>
            <a:stCxn id="54" idx="4"/>
          </p:cNvCxnSpPr>
          <p:nvPr/>
        </p:nvCxnSpPr>
        <p:spPr>
          <a:xfrm flipH="1">
            <a:off x="2133272" y="4857176"/>
            <a:ext cx="769" cy="670015"/>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E9B3F1D-90B9-A96C-2DD6-4FC1B59C0E71}"/>
              </a:ext>
            </a:extLst>
          </p:cNvPr>
          <p:cNvCxnSpPr>
            <a:cxnSpLocks/>
            <a:stCxn id="18" idx="4"/>
          </p:cNvCxnSpPr>
          <p:nvPr/>
        </p:nvCxnSpPr>
        <p:spPr>
          <a:xfrm>
            <a:off x="4000709" y="4277322"/>
            <a:ext cx="3893" cy="127815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1BBAF9E-AF3F-B363-3BBA-025D1415A86F}"/>
              </a:ext>
            </a:extLst>
          </p:cNvPr>
          <p:cNvCxnSpPr>
            <a:cxnSpLocks/>
            <a:stCxn id="25" idx="4"/>
          </p:cNvCxnSpPr>
          <p:nvPr/>
        </p:nvCxnSpPr>
        <p:spPr>
          <a:xfrm>
            <a:off x="5284030" y="3280915"/>
            <a:ext cx="9753" cy="2204637"/>
          </a:xfrm>
          <a:prstGeom prst="line">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085424A-BB40-4AAD-D7E7-DD327BDA58AD}"/>
              </a:ext>
            </a:extLst>
          </p:cNvPr>
          <p:cNvSpPr txBox="1"/>
          <p:nvPr/>
        </p:nvSpPr>
        <p:spPr>
          <a:xfrm>
            <a:off x="1356248" y="1431284"/>
            <a:ext cx="2575460" cy="692497"/>
          </a:xfrm>
          <a:prstGeom prst="rect">
            <a:avLst/>
          </a:prstGeom>
          <a:noFill/>
        </p:spPr>
        <p:txBody>
          <a:bodyPr wrap="square" lIns="91440" tIns="45720" rIns="91440" bIns="45720" rtlCol="0" anchor="t">
            <a:spAutoFit/>
          </a:bodyPr>
          <a:lstStyle/>
          <a:p>
            <a:pPr algn="ctr"/>
            <a:r>
              <a:rPr lang="en-US" sz="1400">
                <a:solidFill>
                  <a:schemeClr val="accent6">
                    <a:lumMod val="60000"/>
                    <a:lumOff val="40000"/>
                  </a:schemeClr>
                </a:solidFill>
                <a:latin typeface="+mj-lt"/>
              </a:rPr>
              <a:t>Mobile Cardiac</a:t>
            </a:r>
            <a:br>
              <a:rPr lang="en-US" sz="1400">
                <a:latin typeface="+mj-lt"/>
              </a:rPr>
            </a:br>
            <a:r>
              <a:rPr lang="en-US" sz="1400">
                <a:solidFill>
                  <a:schemeClr val="accent6">
                    <a:lumMod val="60000"/>
                    <a:lumOff val="40000"/>
                  </a:schemeClr>
                </a:solidFill>
                <a:latin typeface="+mj-lt"/>
              </a:rPr>
              <a:t>Telemetry</a:t>
            </a:r>
          </a:p>
          <a:p>
            <a:pPr algn="ctr"/>
            <a:endParaRPr lang="en-US" sz="1100">
              <a:solidFill>
                <a:schemeClr val="accent6">
                  <a:lumMod val="60000"/>
                  <a:lumOff val="40000"/>
                </a:schemeClr>
              </a:solidFill>
            </a:endParaRPr>
          </a:p>
        </p:txBody>
      </p:sp>
      <p:cxnSp>
        <p:nvCxnSpPr>
          <p:cNvPr id="59" name="Straight Connector 58">
            <a:extLst>
              <a:ext uri="{FF2B5EF4-FFF2-40B4-BE49-F238E27FC236}">
                <a16:creationId xmlns:a16="http://schemas.microsoft.com/office/drawing/2014/main" id="{2295B6C2-E228-0805-EE24-BB8BB6FB254C}"/>
              </a:ext>
            </a:extLst>
          </p:cNvPr>
          <p:cNvCxnSpPr>
            <a:cxnSpLocks/>
            <a:stCxn id="43" idx="4"/>
          </p:cNvCxnSpPr>
          <p:nvPr/>
        </p:nvCxnSpPr>
        <p:spPr>
          <a:xfrm>
            <a:off x="7996656" y="2880052"/>
            <a:ext cx="0" cy="2643836"/>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A24A86ED-31E0-01E5-6BD0-8E0CB0EC9ADE}"/>
              </a:ext>
            </a:extLst>
          </p:cNvPr>
          <p:cNvSpPr txBox="1"/>
          <p:nvPr/>
        </p:nvSpPr>
        <p:spPr>
          <a:xfrm>
            <a:off x="9240335" y="5257883"/>
            <a:ext cx="2499785" cy="307777"/>
          </a:xfrm>
          <a:prstGeom prst="rect">
            <a:avLst/>
          </a:prstGeom>
          <a:noFill/>
        </p:spPr>
        <p:txBody>
          <a:bodyPr wrap="square" rtlCol="0">
            <a:spAutoFit/>
          </a:bodyPr>
          <a:lstStyle/>
          <a:p>
            <a:r>
              <a:rPr lang="en-US" sz="1400" spc="100" dirty="0">
                <a:latin typeface="+mj-lt"/>
              </a:rPr>
              <a:t>SYMPTOM FREQUENCY</a:t>
            </a:r>
          </a:p>
        </p:txBody>
      </p:sp>
      <p:sp>
        <p:nvSpPr>
          <p:cNvPr id="73" name="TextBox 72">
            <a:extLst>
              <a:ext uri="{FF2B5EF4-FFF2-40B4-BE49-F238E27FC236}">
                <a16:creationId xmlns:a16="http://schemas.microsoft.com/office/drawing/2014/main" id="{7A6A3D5B-5281-C4AE-1770-0099EAC30576}"/>
              </a:ext>
            </a:extLst>
          </p:cNvPr>
          <p:cNvSpPr txBox="1"/>
          <p:nvPr/>
        </p:nvSpPr>
        <p:spPr>
          <a:xfrm>
            <a:off x="9240335" y="5579509"/>
            <a:ext cx="2743770" cy="307777"/>
          </a:xfrm>
          <a:prstGeom prst="rect">
            <a:avLst/>
          </a:prstGeom>
          <a:noFill/>
        </p:spPr>
        <p:txBody>
          <a:bodyPr wrap="square" rtlCol="0">
            <a:spAutoFit/>
          </a:bodyPr>
          <a:lstStyle/>
          <a:p>
            <a:r>
              <a:rPr lang="en-US" sz="1400" spc="100">
                <a:latin typeface="+mj-lt"/>
              </a:rPr>
              <a:t>MONITORING DURATION</a:t>
            </a:r>
          </a:p>
        </p:txBody>
      </p:sp>
      <p:grpSp>
        <p:nvGrpSpPr>
          <p:cNvPr id="34" name="Group 33">
            <a:extLst>
              <a:ext uri="{FF2B5EF4-FFF2-40B4-BE49-F238E27FC236}">
                <a16:creationId xmlns:a16="http://schemas.microsoft.com/office/drawing/2014/main" id="{8817E107-346F-88BB-B574-F96DB3E42587}"/>
              </a:ext>
            </a:extLst>
          </p:cNvPr>
          <p:cNvGrpSpPr/>
          <p:nvPr/>
        </p:nvGrpSpPr>
        <p:grpSpPr>
          <a:xfrm>
            <a:off x="1209041" y="5486139"/>
            <a:ext cx="8013416" cy="246497"/>
            <a:chOff x="1317923" y="5486139"/>
            <a:chExt cx="5242619" cy="246497"/>
          </a:xfrm>
        </p:grpSpPr>
        <p:cxnSp>
          <p:nvCxnSpPr>
            <p:cNvPr id="36" name="Straight Arrow Connector 35">
              <a:extLst>
                <a:ext uri="{FF2B5EF4-FFF2-40B4-BE49-F238E27FC236}">
                  <a16:creationId xmlns:a16="http://schemas.microsoft.com/office/drawing/2014/main" id="{AA26706E-7E66-9C78-923F-155EE2A9C639}"/>
                </a:ext>
              </a:extLst>
            </p:cNvPr>
            <p:cNvCxnSpPr>
              <a:cxnSpLocks/>
            </p:cNvCxnSpPr>
            <p:nvPr/>
          </p:nvCxnSpPr>
          <p:spPr>
            <a:xfrm flipH="1">
              <a:off x="1325374" y="5486139"/>
              <a:ext cx="5227717" cy="0"/>
            </a:xfrm>
            <a:prstGeom prst="straightConnector1">
              <a:avLst/>
            </a:prstGeom>
            <a:ln w="101600">
              <a:gradFill flip="none" rotWithShape="1">
                <a:gsLst>
                  <a:gs pos="0">
                    <a:schemeClr val="bg1"/>
                  </a:gs>
                  <a:gs pos="71000">
                    <a:schemeClr val="accent1">
                      <a:lumMod val="100000"/>
                    </a:schemeClr>
                  </a:gs>
                </a:gsLst>
                <a:lin ang="0" scaled="0"/>
                <a:tileRect/>
              </a:gradFill>
              <a:tailEnd type="triangle" w="med" len="sm"/>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567E00E-EEC2-52F4-F46D-894DF37F8EBE}"/>
                </a:ext>
              </a:extLst>
            </p:cNvPr>
            <p:cNvCxnSpPr>
              <a:cxnSpLocks/>
            </p:cNvCxnSpPr>
            <p:nvPr/>
          </p:nvCxnSpPr>
          <p:spPr>
            <a:xfrm>
              <a:off x="1317923" y="5718306"/>
              <a:ext cx="5242619" cy="14330"/>
            </a:xfrm>
            <a:prstGeom prst="straightConnector1">
              <a:avLst/>
            </a:prstGeom>
            <a:ln w="101600">
              <a:gradFill flip="none" rotWithShape="1">
                <a:gsLst>
                  <a:gs pos="0">
                    <a:schemeClr val="bg1"/>
                  </a:gs>
                  <a:gs pos="71000">
                    <a:schemeClr val="tx1"/>
                  </a:gs>
                </a:gsLst>
                <a:lin ang="0" scaled="0"/>
                <a:tileRect/>
              </a:gradFill>
              <a:tailEnd type="triangle" w="med" len="sm"/>
            </a:ln>
          </p:spPr>
          <p:style>
            <a:lnRef idx="1">
              <a:schemeClr val="accent1"/>
            </a:lnRef>
            <a:fillRef idx="0">
              <a:schemeClr val="accent1"/>
            </a:fillRef>
            <a:effectRef idx="0">
              <a:schemeClr val="accent1"/>
            </a:effectRef>
            <a:fontRef idx="minor">
              <a:schemeClr val="tx1"/>
            </a:fontRef>
          </p:style>
        </p:cxnSp>
      </p:grpSp>
      <p:sp>
        <p:nvSpPr>
          <p:cNvPr id="7" name="Oval 6">
            <a:extLst>
              <a:ext uri="{FF2B5EF4-FFF2-40B4-BE49-F238E27FC236}">
                <a16:creationId xmlns:a16="http://schemas.microsoft.com/office/drawing/2014/main" id="{7B3434B8-EA6A-4AE1-EC30-8EB0CFE5A038}"/>
              </a:ext>
            </a:extLst>
          </p:cNvPr>
          <p:cNvSpPr>
            <a:spLocks noChangeAspect="1"/>
          </p:cNvSpPr>
          <p:nvPr/>
        </p:nvSpPr>
        <p:spPr>
          <a:xfrm>
            <a:off x="2520530" y="2150925"/>
            <a:ext cx="182880" cy="18288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B59BDD2-0212-6277-DF7D-7EDB89222EA1}"/>
              </a:ext>
            </a:extLst>
          </p:cNvPr>
          <p:cNvSpPr>
            <a:spLocks noChangeAspect="1"/>
          </p:cNvSpPr>
          <p:nvPr/>
        </p:nvSpPr>
        <p:spPr>
          <a:xfrm>
            <a:off x="3909269" y="4094442"/>
            <a:ext cx="182880" cy="18288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B6842C1-2035-464E-071B-DAEBFDCA8881}"/>
              </a:ext>
            </a:extLst>
          </p:cNvPr>
          <p:cNvSpPr>
            <a:spLocks noChangeAspect="1"/>
          </p:cNvSpPr>
          <p:nvPr/>
        </p:nvSpPr>
        <p:spPr>
          <a:xfrm>
            <a:off x="5192590" y="3098035"/>
            <a:ext cx="182880" cy="18288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0BE807A3-2979-7984-32A4-17D1A8F966C1}"/>
              </a:ext>
            </a:extLst>
          </p:cNvPr>
          <p:cNvSpPr>
            <a:spLocks noChangeAspect="1"/>
          </p:cNvSpPr>
          <p:nvPr/>
        </p:nvSpPr>
        <p:spPr>
          <a:xfrm>
            <a:off x="7905216" y="2697172"/>
            <a:ext cx="182880" cy="18288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B1C5E462-33BB-4193-59EA-CB3F1D74DA4B}"/>
              </a:ext>
            </a:extLst>
          </p:cNvPr>
          <p:cNvSpPr txBox="1"/>
          <p:nvPr/>
        </p:nvSpPr>
        <p:spPr>
          <a:xfrm>
            <a:off x="2174805" y="4605931"/>
            <a:ext cx="1316234" cy="477054"/>
          </a:xfrm>
          <a:prstGeom prst="rect">
            <a:avLst/>
          </a:prstGeom>
          <a:solidFill>
            <a:schemeClr val="bg1"/>
          </a:solidFill>
        </p:spPr>
        <p:txBody>
          <a:bodyPr wrap="square" lIns="91440" tIns="45720" rIns="91440" bIns="45720" rtlCol="0" anchor="t">
            <a:spAutoFit/>
          </a:bodyPr>
          <a:lstStyle/>
          <a:p>
            <a:pPr algn="ctr"/>
            <a:r>
              <a:rPr lang="en-US" sz="1400">
                <a:solidFill>
                  <a:schemeClr val="accent6">
                    <a:lumMod val="60000"/>
                    <a:lumOff val="40000"/>
                  </a:schemeClr>
                </a:solidFill>
                <a:latin typeface="+mj-lt"/>
              </a:rPr>
              <a:t>Holter Monitor</a:t>
            </a:r>
          </a:p>
          <a:p>
            <a:pPr algn="ctr"/>
            <a:endParaRPr lang="en-US" sz="1100">
              <a:solidFill>
                <a:schemeClr val="accent6">
                  <a:lumMod val="60000"/>
                  <a:lumOff val="40000"/>
                </a:schemeClr>
              </a:solidFill>
            </a:endParaRPr>
          </a:p>
        </p:txBody>
      </p:sp>
      <p:sp>
        <p:nvSpPr>
          <p:cNvPr id="54" name="Oval 53">
            <a:extLst>
              <a:ext uri="{FF2B5EF4-FFF2-40B4-BE49-F238E27FC236}">
                <a16:creationId xmlns:a16="http://schemas.microsoft.com/office/drawing/2014/main" id="{BC137387-40E8-D73A-8CB0-5E45F3A4BC57}"/>
              </a:ext>
            </a:extLst>
          </p:cNvPr>
          <p:cNvSpPr>
            <a:spLocks noChangeAspect="1"/>
          </p:cNvSpPr>
          <p:nvPr/>
        </p:nvSpPr>
        <p:spPr>
          <a:xfrm>
            <a:off x="2042601" y="4674296"/>
            <a:ext cx="182880" cy="18288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C2A39B94-C3D5-3941-56BD-EF91E9584906}"/>
              </a:ext>
            </a:extLst>
          </p:cNvPr>
          <p:cNvSpPr>
            <a:spLocks noChangeAspect="1"/>
          </p:cNvSpPr>
          <p:nvPr/>
        </p:nvSpPr>
        <p:spPr>
          <a:xfrm>
            <a:off x="7914364" y="4238399"/>
            <a:ext cx="182880" cy="18288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Arrow Connector 1">
            <a:extLst>
              <a:ext uri="{FF2B5EF4-FFF2-40B4-BE49-F238E27FC236}">
                <a16:creationId xmlns:a16="http://schemas.microsoft.com/office/drawing/2014/main" id="{DC65628A-B981-5460-52FF-E361B8EB2968}"/>
              </a:ext>
            </a:extLst>
          </p:cNvPr>
          <p:cNvCxnSpPr>
            <a:cxnSpLocks/>
          </p:cNvCxnSpPr>
          <p:nvPr/>
        </p:nvCxnSpPr>
        <p:spPr>
          <a:xfrm flipV="1">
            <a:off x="999203" y="1238596"/>
            <a:ext cx="0" cy="4479710"/>
          </a:xfrm>
          <a:prstGeom prst="straightConnector1">
            <a:avLst/>
          </a:prstGeom>
          <a:ln w="101600">
            <a:gradFill flip="none" rotWithShape="1">
              <a:gsLst>
                <a:gs pos="0">
                  <a:schemeClr val="bg1"/>
                </a:gs>
                <a:gs pos="74000">
                  <a:schemeClr val="accent4">
                    <a:lumMod val="50000"/>
                  </a:schemeClr>
                </a:gs>
              </a:gsLst>
              <a:lin ang="5400000" scaled="0"/>
              <a:tileRect/>
            </a:gradFill>
            <a:tailEnd type="triangle" w="med" len="sm"/>
          </a:ln>
        </p:spPr>
        <p:style>
          <a:lnRef idx="1">
            <a:schemeClr val="accent1"/>
          </a:lnRef>
          <a:fillRef idx="0">
            <a:schemeClr val="accent1"/>
          </a:fillRef>
          <a:effectRef idx="0">
            <a:schemeClr val="accent1"/>
          </a:effectRef>
          <a:fontRef idx="minor">
            <a:schemeClr val="tx1"/>
          </a:fontRef>
        </p:style>
      </p:cxnSp>
      <p:sp>
        <p:nvSpPr>
          <p:cNvPr id="13" name="Title 2">
            <a:extLst>
              <a:ext uri="{FF2B5EF4-FFF2-40B4-BE49-F238E27FC236}">
                <a16:creationId xmlns:a16="http://schemas.microsoft.com/office/drawing/2014/main" id="{D119721C-81E8-3AE4-C8B8-909424FCB688}"/>
              </a:ext>
            </a:extLst>
          </p:cNvPr>
          <p:cNvSpPr>
            <a:spLocks noGrp="1"/>
          </p:cNvSpPr>
          <p:nvPr>
            <p:ph type="title"/>
          </p:nvPr>
        </p:nvSpPr>
        <p:spPr>
          <a:xfrm>
            <a:off x="609441" y="314235"/>
            <a:ext cx="10969943" cy="437132"/>
          </a:xfrm>
        </p:spPr>
        <p:txBody>
          <a:bodyPr lIns="0" tIns="45720" rIns="91440" bIns="45720" anchor="t">
            <a:noAutofit/>
          </a:bodyPr>
          <a:lstStyle/>
          <a:p>
            <a:r>
              <a:rPr lang="en-US"/>
              <a:t>When to Consider a LCTM</a:t>
            </a:r>
          </a:p>
        </p:txBody>
      </p:sp>
      <p:sp>
        <p:nvSpPr>
          <p:cNvPr id="14" name="TextBox 13">
            <a:extLst>
              <a:ext uri="{FF2B5EF4-FFF2-40B4-BE49-F238E27FC236}">
                <a16:creationId xmlns:a16="http://schemas.microsoft.com/office/drawing/2014/main" id="{247BB979-CD56-F47A-FCAC-E3368112FD0F}"/>
              </a:ext>
            </a:extLst>
          </p:cNvPr>
          <p:cNvSpPr txBox="1"/>
          <p:nvPr/>
        </p:nvSpPr>
        <p:spPr>
          <a:xfrm>
            <a:off x="4520200" y="0"/>
            <a:ext cx="3142961" cy="369332"/>
          </a:xfrm>
          <a:prstGeom prst="rect">
            <a:avLst/>
          </a:prstGeom>
          <a:noFill/>
        </p:spPr>
        <p:txBody>
          <a:bodyPr wrap="square" lIns="0" tIns="182880" rtlCol="0">
            <a:spAutoFit/>
          </a:bodyPr>
          <a:lstStyle/>
          <a:p>
            <a:pPr algn="ctr"/>
            <a:r>
              <a:rPr lang="en-US" sz="900" spc="100">
                <a:solidFill>
                  <a:schemeClr val="accent6"/>
                </a:solidFill>
              </a:rPr>
              <a:t>LONG-TERM CONTINUOUS MONITORS (LTCM)</a:t>
            </a:r>
          </a:p>
        </p:txBody>
      </p:sp>
      <p:sp>
        <p:nvSpPr>
          <p:cNvPr id="9" name="TextBox 8">
            <a:extLst>
              <a:ext uri="{FF2B5EF4-FFF2-40B4-BE49-F238E27FC236}">
                <a16:creationId xmlns:a16="http://schemas.microsoft.com/office/drawing/2014/main" id="{A2F44D76-365A-5F52-8609-755758EA7770}"/>
              </a:ext>
            </a:extLst>
          </p:cNvPr>
          <p:cNvSpPr txBox="1"/>
          <p:nvPr/>
        </p:nvSpPr>
        <p:spPr>
          <a:xfrm>
            <a:off x="7161391" y="1993222"/>
            <a:ext cx="1691406" cy="692497"/>
          </a:xfrm>
          <a:prstGeom prst="rect">
            <a:avLst/>
          </a:prstGeom>
          <a:noFill/>
        </p:spPr>
        <p:txBody>
          <a:bodyPr wrap="square" lIns="91440" tIns="45720" rIns="91440" bIns="45720" rtlCol="0" anchor="t">
            <a:spAutoFit/>
          </a:bodyPr>
          <a:lstStyle/>
          <a:p>
            <a:pPr algn="ctr"/>
            <a:r>
              <a:rPr lang="en-US" sz="1400">
                <a:solidFill>
                  <a:schemeClr val="accent6">
                    <a:lumMod val="60000"/>
                    <a:lumOff val="40000"/>
                  </a:schemeClr>
                </a:solidFill>
                <a:latin typeface="+mj-lt"/>
              </a:rPr>
              <a:t>Implantable Loop Recorder</a:t>
            </a:r>
          </a:p>
          <a:p>
            <a:pPr algn="ctr"/>
            <a:endParaRPr lang="en-US" sz="1100">
              <a:solidFill>
                <a:schemeClr val="accent6">
                  <a:lumMod val="60000"/>
                  <a:lumOff val="40000"/>
                </a:schemeClr>
              </a:solidFill>
            </a:endParaRPr>
          </a:p>
        </p:txBody>
      </p:sp>
      <p:sp>
        <p:nvSpPr>
          <p:cNvPr id="6" name="TextBox 5">
            <a:extLst>
              <a:ext uri="{FF2B5EF4-FFF2-40B4-BE49-F238E27FC236}">
                <a16:creationId xmlns:a16="http://schemas.microsoft.com/office/drawing/2014/main" id="{AB1945DD-26A9-AE94-875C-4E620EBC2547}"/>
              </a:ext>
            </a:extLst>
          </p:cNvPr>
          <p:cNvSpPr txBox="1"/>
          <p:nvPr/>
        </p:nvSpPr>
        <p:spPr>
          <a:xfrm rot="16200000">
            <a:off x="-77171" y="2120687"/>
            <a:ext cx="1703407" cy="307777"/>
          </a:xfrm>
          <a:prstGeom prst="rect">
            <a:avLst/>
          </a:prstGeom>
          <a:noFill/>
        </p:spPr>
        <p:txBody>
          <a:bodyPr wrap="square" lIns="91440" tIns="45720" rIns="91440" bIns="45720" rtlCol="0" anchor="t">
            <a:spAutoFit/>
          </a:bodyPr>
          <a:lstStyle/>
          <a:p>
            <a:pPr algn="r"/>
            <a:r>
              <a:rPr lang="en-US" sz="1400" spc="100">
                <a:latin typeface="+mj-lt"/>
              </a:rPr>
              <a:t>DATA URGENCY</a:t>
            </a:r>
          </a:p>
        </p:txBody>
      </p:sp>
      <p:sp>
        <p:nvSpPr>
          <p:cNvPr id="10" name="Text Placeholder 16">
            <a:extLst>
              <a:ext uri="{FF2B5EF4-FFF2-40B4-BE49-F238E27FC236}">
                <a16:creationId xmlns:a16="http://schemas.microsoft.com/office/drawing/2014/main" id="{FF8D6DA1-F20C-A532-EAD4-3189AAF83D10}"/>
              </a:ext>
            </a:extLst>
          </p:cNvPr>
          <p:cNvSpPr txBox="1">
            <a:spLocks/>
          </p:cNvSpPr>
          <p:nvPr/>
        </p:nvSpPr>
        <p:spPr>
          <a:xfrm>
            <a:off x="927534" y="6143265"/>
            <a:ext cx="9969774" cy="144271"/>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kern="1200" spc="0" baseline="0">
                <a:solidFill>
                  <a:schemeClr val="accent6"/>
                </a:solidFill>
                <a:latin typeface="+mn-lt"/>
                <a:ea typeface="+mn-ea"/>
                <a:cs typeface="Calibri"/>
              </a:defRPr>
            </a:lvl1pPr>
            <a:lvl2pPr marL="509412" indent="0" algn="l" defTabSz="914400" rtl="0" eaLnBrk="1" latinLnBrk="0" hangingPunct="1">
              <a:lnSpc>
                <a:spcPct val="90000"/>
              </a:lnSpc>
              <a:spcBef>
                <a:spcPts val="500"/>
              </a:spcBef>
              <a:buClr>
                <a:schemeClr val="accent1"/>
              </a:buClr>
              <a:buSzPct val="80000"/>
              <a:buFont typeface="Arial" panose="020B0604020202020204" pitchFamily="34" charset="0"/>
              <a:buNone/>
              <a:tabLst/>
              <a:defRPr sz="2000" kern="1200">
                <a:solidFill>
                  <a:schemeClr val="tx1">
                    <a:tint val="75000"/>
                  </a:schemeClr>
                </a:solidFill>
                <a:latin typeface="+mn-lt"/>
                <a:ea typeface="+mn-ea"/>
                <a:cs typeface="+mn-cs"/>
              </a:defRPr>
            </a:lvl2pPr>
            <a:lvl3pPr marL="1018824" indent="0" algn="l" defTabSz="914400" rtl="0" eaLnBrk="1" latinLnBrk="0" hangingPunct="1">
              <a:lnSpc>
                <a:spcPct val="90000"/>
              </a:lnSpc>
              <a:spcBef>
                <a:spcPts val="500"/>
              </a:spcBef>
              <a:buFont typeface="System Font Regular"/>
              <a:buNone/>
              <a:tabLst/>
              <a:defRPr sz="1800" kern="1200">
                <a:solidFill>
                  <a:schemeClr val="tx1">
                    <a:tint val="75000"/>
                  </a:schemeClr>
                </a:solidFill>
                <a:latin typeface="+mn-lt"/>
                <a:ea typeface="+mn-ea"/>
                <a:cs typeface="+mn-cs"/>
              </a:defRPr>
            </a:lvl3pPr>
            <a:lvl4pPr marL="1528237" indent="0" algn="l" defTabSz="914400" rtl="0" eaLnBrk="1" latinLnBrk="0" hangingPunct="1">
              <a:lnSpc>
                <a:spcPct val="90000"/>
              </a:lnSpc>
              <a:spcBef>
                <a:spcPts val="500"/>
              </a:spcBef>
              <a:buSzPct val="80000"/>
              <a:buFont typeface="Courier New" panose="02070309020205020404" pitchFamily="49" charset="0"/>
              <a:buNone/>
              <a:tabLst/>
              <a:defRPr sz="1600" kern="1200">
                <a:solidFill>
                  <a:schemeClr val="tx1">
                    <a:tint val="75000"/>
                  </a:schemeClr>
                </a:solidFill>
                <a:latin typeface="+mn-lt"/>
                <a:ea typeface="+mn-ea"/>
                <a:cs typeface="+mn-cs"/>
              </a:defRPr>
            </a:lvl4pPr>
            <a:lvl5pPr marL="2037649" indent="0" algn="l" defTabSz="914400" rtl="0" eaLnBrk="1" latinLnBrk="0" hangingPunct="1">
              <a:lnSpc>
                <a:spcPct val="90000"/>
              </a:lnSpc>
              <a:spcBef>
                <a:spcPts val="500"/>
              </a:spcBef>
              <a:buSzPct val="75000"/>
              <a:buFont typeface="System Font Regular"/>
              <a:buNone/>
              <a:tabLst/>
              <a:defRPr sz="1600" kern="1200">
                <a:solidFill>
                  <a:schemeClr val="tx1">
                    <a:tint val="75000"/>
                  </a:schemeClr>
                </a:solidFill>
                <a:latin typeface="+mn-lt"/>
                <a:ea typeface="+mn-ea"/>
                <a:cs typeface="+mn-cs"/>
              </a:defRPr>
            </a:lvl5pPr>
            <a:lvl6pPr marL="254706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09220">
              <a:buNone/>
            </a:pPr>
            <a:r>
              <a:rPr lang="en-US" sz="1000" b="1">
                <a:solidFill>
                  <a:schemeClr val="accent5"/>
                </a:solidFill>
                <a:latin typeface="Franklin Gothic Book"/>
                <a:cs typeface="Times New Roman"/>
              </a:rPr>
              <a:t>Disclaimer: </a:t>
            </a:r>
            <a:r>
              <a:rPr lang="en-US" sz="1000">
                <a:solidFill>
                  <a:schemeClr val="accent5"/>
                </a:solidFill>
                <a:latin typeface="Franklin Gothic Book"/>
                <a:cs typeface="Times New Roman"/>
              </a:rPr>
              <a:t>Ambulatory monitoring devices are intended for use in routine, non-acute settings and are not designed for high-risk patients or those requiring continuous, intensive care.</a:t>
            </a:r>
          </a:p>
        </p:txBody>
      </p:sp>
    </p:spTree>
    <p:custDataLst>
      <p:tags r:id="rId1"/>
    </p:custDataLst>
    <p:extLst>
      <p:ext uri="{BB962C8B-B14F-4D97-AF65-F5344CB8AC3E}">
        <p14:creationId xmlns:p14="http://schemas.microsoft.com/office/powerpoint/2010/main" val="35692825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19A07-1095-C1C3-3261-56C96EEA8AF8}"/>
            </a:ext>
          </a:extLst>
        </p:cNvPr>
        <p:cNvGrpSpPr/>
        <p:nvPr/>
      </p:nvGrpSpPr>
      <p:grpSpPr>
        <a:xfrm>
          <a:off x="0" y="0"/>
          <a:ext cx="0" cy="0"/>
          <a:chOff x="0" y="0"/>
          <a:chExt cx="0" cy="0"/>
        </a:xfrm>
      </p:grpSpPr>
      <p:pic>
        <p:nvPicPr>
          <p:cNvPr id="10" name="Picture Placeholder 9" descr="A person sitting on the grass&#10;&#10;AI-generated content may be incorrect.">
            <a:extLst>
              <a:ext uri="{FF2B5EF4-FFF2-40B4-BE49-F238E27FC236}">
                <a16:creationId xmlns:a16="http://schemas.microsoft.com/office/drawing/2014/main" id="{12D6F185-012B-4881-BE87-E14AD0C7C501}"/>
              </a:ext>
            </a:extLst>
          </p:cNvPr>
          <p:cNvPicPr>
            <a:picLocks noGrp="1" noChangeAspect="1"/>
          </p:cNvPicPr>
          <p:nvPr>
            <p:ph idx="1"/>
          </p:nvPr>
        </p:nvPicPr>
        <p:blipFill>
          <a:blip r:embed="rId4"/>
          <a:srcRect l="15663" r="154" b="-128"/>
          <a:stretch/>
        </p:blipFill>
        <p:spPr>
          <a:xfrm>
            <a:off x="6088565" y="0"/>
            <a:ext cx="6100337" cy="6868606"/>
          </a:xfrm>
        </p:spPr>
      </p:pic>
      <p:sp>
        <p:nvSpPr>
          <p:cNvPr id="3" name="Text Placeholder 2">
            <a:extLst>
              <a:ext uri="{FF2B5EF4-FFF2-40B4-BE49-F238E27FC236}">
                <a16:creationId xmlns:a16="http://schemas.microsoft.com/office/drawing/2014/main" id="{A3FD4880-5044-345A-4F00-0A640FBDCA0A}"/>
              </a:ext>
            </a:extLst>
          </p:cNvPr>
          <p:cNvSpPr>
            <a:spLocks noGrp="1"/>
          </p:cNvSpPr>
          <p:nvPr>
            <p:ph type="body" idx="14"/>
          </p:nvPr>
        </p:nvSpPr>
        <p:spPr>
          <a:xfrm>
            <a:off x="365760" y="1769834"/>
            <a:ext cx="5504873" cy="3610240"/>
          </a:xfrm>
        </p:spPr>
        <p:txBody>
          <a:bodyPr lIns="0" tIns="0" rIns="0" bIns="0" anchor="t">
            <a:noAutofit/>
          </a:bodyPr>
          <a:lstStyle/>
          <a:p>
            <a:r>
              <a:rPr lang="en-US" sz="1800" b="1"/>
              <a:t>Increased analyzable time = Increased diagnostic yield</a:t>
            </a:r>
          </a:p>
          <a:p>
            <a:pPr marL="342900" indent="-342900" algn="l">
              <a:buFont typeface="Arial" pitchFamily="34" charset="0"/>
              <a:buChar char="•"/>
            </a:pPr>
            <a:r>
              <a:rPr lang="en-US" sz="1600" b="1">
                <a:solidFill>
                  <a:schemeClr val="accent6"/>
                </a:solidFill>
              </a:rPr>
              <a:t>Increase wear time: </a:t>
            </a:r>
            <a:r>
              <a:rPr lang="en-US" sz="1600">
                <a:solidFill>
                  <a:schemeClr val="accent6"/>
                </a:solidFill>
              </a:rPr>
              <a:t>Improve patient compliance/Utilize monitors that require less from patient</a:t>
            </a:r>
          </a:p>
          <a:p>
            <a:pPr marL="342900" indent="-342900" algn="l">
              <a:buFont typeface="Arial" pitchFamily="34" charset="0"/>
              <a:buChar char="•"/>
            </a:pPr>
            <a:r>
              <a:rPr lang="en-US" sz="1600" b="1">
                <a:solidFill>
                  <a:schemeClr val="accent6"/>
                </a:solidFill>
              </a:rPr>
              <a:t>Prevent data loss: </a:t>
            </a:r>
            <a:r>
              <a:rPr lang="en-US" sz="1600">
                <a:solidFill>
                  <a:schemeClr val="accent6"/>
                </a:solidFill>
              </a:rPr>
              <a:t>Utilize monitors with less artifact and less patch/battery changes</a:t>
            </a:r>
          </a:p>
          <a:p>
            <a:pPr marL="342900" indent="-342900" algn="l">
              <a:buFont typeface="Arial" pitchFamily="34" charset="0"/>
              <a:buChar char="•"/>
            </a:pPr>
            <a:r>
              <a:rPr lang="en-US" sz="1600" b="1">
                <a:solidFill>
                  <a:schemeClr val="accent6"/>
                </a:solidFill>
              </a:rPr>
              <a:t>Reduce clinic burden: </a:t>
            </a:r>
            <a:r>
              <a:rPr lang="en-US" sz="1600">
                <a:solidFill>
                  <a:schemeClr val="accent6"/>
                </a:solidFill>
              </a:rPr>
              <a:t>Utilize monitors with AI and an IDTF to review the data</a:t>
            </a:r>
          </a:p>
          <a:p>
            <a:pPr marL="342900" indent="-342900" algn="l">
              <a:buFont typeface="Arial" pitchFamily="34" charset="0"/>
              <a:buChar char="•"/>
            </a:pPr>
            <a:endParaRPr lang="en-US">
              <a:solidFill>
                <a:schemeClr val="accent6"/>
              </a:solidFill>
            </a:endParaRPr>
          </a:p>
          <a:p>
            <a:r>
              <a:rPr lang="en-US" sz="1800"/>
              <a:t>Monitors vary by manufacturer. </a:t>
            </a:r>
            <a:br>
              <a:rPr lang="en-US" sz="1800"/>
            </a:br>
            <a:r>
              <a:rPr lang="en-US" sz="1800"/>
              <a:t>Learn about the differences and chose </a:t>
            </a:r>
            <a:br>
              <a:rPr lang="en-US" sz="1800"/>
            </a:br>
            <a:r>
              <a:rPr lang="en-US" sz="1800"/>
              <a:t>one with the patient in mind. </a:t>
            </a:r>
          </a:p>
          <a:p>
            <a:pPr marL="342900" indent="-342900" algn="l">
              <a:buFont typeface="Arial" pitchFamily="34" charset="0"/>
              <a:buChar char="•"/>
            </a:pPr>
            <a:endParaRPr lang="en-US">
              <a:solidFill>
                <a:schemeClr val="accent6"/>
              </a:solidFill>
            </a:endParaRPr>
          </a:p>
          <a:p>
            <a:r>
              <a:rPr lang="en-US"/>
              <a:t> </a:t>
            </a:r>
          </a:p>
        </p:txBody>
      </p:sp>
      <p:sp>
        <p:nvSpPr>
          <p:cNvPr id="4" name="Text Placeholder 3">
            <a:extLst>
              <a:ext uri="{FF2B5EF4-FFF2-40B4-BE49-F238E27FC236}">
                <a16:creationId xmlns:a16="http://schemas.microsoft.com/office/drawing/2014/main" id="{EE83DBE5-537F-6780-361F-7FD457E03712}"/>
              </a:ext>
            </a:extLst>
          </p:cNvPr>
          <p:cNvSpPr>
            <a:spLocks noGrp="1"/>
          </p:cNvSpPr>
          <p:nvPr>
            <p:ph type="body" idx="16"/>
          </p:nvPr>
        </p:nvSpPr>
        <p:spPr>
          <a:xfrm>
            <a:off x="990600" y="6417365"/>
            <a:ext cx="4663440" cy="365760"/>
          </a:xfrm>
        </p:spPr>
        <p:txBody>
          <a:bodyPr/>
          <a:lstStyle/>
          <a:p>
            <a:pPr marL="0" indent="0">
              <a:buNone/>
            </a:pPr>
            <a:r>
              <a:rPr lang="en-US"/>
              <a:t>Reynolds et al. Comparative effectiveness and healthcare utilization for ambulatory cardiac monitoring strategies in Medicare beneficiaries. Am Heart J. 2024;269:25–34. Accessed January 2, 2024. https://doi.org/10.1016/j.ahj.2023.12.002</a:t>
            </a:r>
          </a:p>
        </p:txBody>
      </p:sp>
      <p:sp>
        <p:nvSpPr>
          <p:cNvPr id="5" name="Text Placeholder 4">
            <a:extLst>
              <a:ext uri="{FF2B5EF4-FFF2-40B4-BE49-F238E27FC236}">
                <a16:creationId xmlns:a16="http://schemas.microsoft.com/office/drawing/2014/main" id="{84DE2080-DD9D-BF27-C620-E7C4F9E3154B}"/>
              </a:ext>
            </a:extLst>
          </p:cNvPr>
          <p:cNvSpPr>
            <a:spLocks noGrp="1"/>
          </p:cNvSpPr>
          <p:nvPr>
            <p:ph type="body" sz="quarter" idx="35"/>
          </p:nvPr>
        </p:nvSpPr>
        <p:spPr/>
        <p:txBody>
          <a:bodyPr/>
          <a:lstStyle/>
          <a:p>
            <a:r>
              <a:rPr lang="en-US"/>
              <a:t>Solutions and Recommendations</a:t>
            </a:r>
          </a:p>
        </p:txBody>
      </p:sp>
    </p:spTree>
    <p:custDataLst>
      <p:tags r:id="rId1"/>
    </p:custDataLst>
    <p:extLst>
      <p:ext uri="{BB962C8B-B14F-4D97-AF65-F5344CB8AC3E}">
        <p14:creationId xmlns:p14="http://schemas.microsoft.com/office/powerpoint/2010/main" val="1011666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EC99E-9338-E9D1-6EEE-4D2A27C33B1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3F2109C-6E7C-2F64-F15C-3824B5892D9B}"/>
              </a:ext>
            </a:extLst>
          </p:cNvPr>
          <p:cNvSpPr>
            <a:spLocks noGrp="1"/>
          </p:cNvSpPr>
          <p:nvPr>
            <p:ph type="body" sz="quarter" idx="11"/>
          </p:nvPr>
        </p:nvSpPr>
        <p:spPr/>
        <p:txBody>
          <a:bodyPr/>
          <a:lstStyle/>
          <a:p>
            <a:r>
              <a:rPr lang="en-US"/>
              <a:t>During-Wear Transmission Monitors</a:t>
            </a:r>
          </a:p>
        </p:txBody>
      </p:sp>
      <p:pic>
        <p:nvPicPr>
          <p:cNvPr id="9" name="Picture Placeholder 8" descr="A group of pregnant women sitting on yoga mats&#10;&#10;AI-generated content may be incorrect.">
            <a:extLst>
              <a:ext uri="{FF2B5EF4-FFF2-40B4-BE49-F238E27FC236}">
                <a16:creationId xmlns:a16="http://schemas.microsoft.com/office/drawing/2014/main" id="{4BE31FE5-B344-217A-26F3-ADEEAB03EFE6}"/>
              </a:ext>
            </a:extLst>
          </p:cNvPr>
          <p:cNvPicPr>
            <a:picLocks noGrp="1" noChangeAspect="1"/>
          </p:cNvPicPr>
          <p:nvPr>
            <p:ph type="pic" sz="quarter" idx="10"/>
          </p:nvPr>
        </p:nvPicPr>
        <p:blipFill>
          <a:blip r:embed="rId3"/>
          <a:srcRect l="26563" r="26563"/>
          <a:stretch/>
        </p:blipFill>
        <p:spPr/>
      </p:pic>
    </p:spTree>
    <p:custDataLst>
      <p:tags r:id="rId1"/>
    </p:custDataLst>
    <p:extLst>
      <p:ext uri="{BB962C8B-B14F-4D97-AF65-F5344CB8AC3E}">
        <p14:creationId xmlns:p14="http://schemas.microsoft.com/office/powerpoint/2010/main" val="33112819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8EB60-F0D8-87E9-F22C-A4C8C5249AF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C11C2E7-CF2B-EE53-CE50-6726773C4394}"/>
              </a:ext>
            </a:extLst>
          </p:cNvPr>
          <p:cNvSpPr>
            <a:spLocks noGrp="1"/>
          </p:cNvSpPr>
          <p:nvPr>
            <p:ph type="ctrTitle"/>
          </p:nvPr>
        </p:nvSpPr>
        <p:spPr>
          <a:xfrm>
            <a:off x="608013" y="1600200"/>
            <a:ext cx="5487987" cy="3124200"/>
          </a:xfrm>
        </p:spPr>
        <p:txBody>
          <a:bodyPr/>
          <a:lstStyle/>
          <a:p>
            <a:pPr algn="l"/>
            <a:r>
              <a:rPr lang="en-US" sz="4400"/>
              <a:t>Event Recorders</a:t>
            </a:r>
          </a:p>
        </p:txBody>
      </p:sp>
      <p:cxnSp>
        <p:nvCxnSpPr>
          <p:cNvPr id="2" name="Straight Arrow Connector 1">
            <a:extLst>
              <a:ext uri="{FF2B5EF4-FFF2-40B4-BE49-F238E27FC236}">
                <a16:creationId xmlns:a16="http://schemas.microsoft.com/office/drawing/2014/main" id="{5F0A17FC-B722-A306-ACAD-FEF59A9B105A}"/>
              </a:ext>
            </a:extLst>
          </p:cNvPr>
          <p:cNvCxnSpPr>
            <a:cxnSpLocks/>
          </p:cNvCxnSpPr>
          <p:nvPr/>
        </p:nvCxnSpPr>
        <p:spPr>
          <a:xfrm flipV="1">
            <a:off x="2876" y="3871821"/>
            <a:ext cx="7096424" cy="34507"/>
          </a:xfrm>
          <a:prstGeom prst="straightConnector1">
            <a:avLst/>
          </a:prstGeom>
          <a:ln w="571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CCF00929-1595-9557-FB3B-AB4272E3FF6F}"/>
              </a:ext>
            </a:extLst>
          </p:cNvPr>
          <p:cNvCxnSpPr>
            <a:cxnSpLocks/>
          </p:cNvCxnSpPr>
          <p:nvPr/>
        </p:nvCxnSpPr>
        <p:spPr>
          <a:xfrm flipV="1">
            <a:off x="10888757" y="3889074"/>
            <a:ext cx="1300367" cy="4274"/>
          </a:xfrm>
          <a:prstGeom prst="straightConnector1">
            <a:avLst/>
          </a:prstGeom>
          <a:ln w="571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7" name="Text Placeholder 49">
            <a:extLst>
              <a:ext uri="{FF2B5EF4-FFF2-40B4-BE49-F238E27FC236}">
                <a16:creationId xmlns:a16="http://schemas.microsoft.com/office/drawing/2014/main" id="{1649BE20-0BA3-B4C7-2C6F-09B31FB9E995}"/>
              </a:ext>
            </a:extLst>
          </p:cNvPr>
          <p:cNvSpPr txBox="1">
            <a:spLocks/>
          </p:cNvSpPr>
          <p:nvPr/>
        </p:nvSpPr>
        <p:spPr>
          <a:xfrm>
            <a:off x="2692105" y="4259111"/>
            <a:ext cx="2552700" cy="930730"/>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1"/>
                </a:solidFill>
                <a:latin typeface="+mn-lt"/>
                <a:ea typeface="+mn-ea"/>
                <a:cs typeface="+mn-cs"/>
              </a:defRPr>
            </a:lvl1pPr>
            <a:lvl2pPr marL="628650" indent="-171450" algn="l" defTabSz="914400" rtl="0" eaLnBrk="1" latinLnBrk="0" hangingPunct="1">
              <a:lnSpc>
                <a:spcPct val="90000"/>
              </a:lnSpc>
              <a:spcBef>
                <a:spcPts val="500"/>
              </a:spcBef>
              <a:buClr>
                <a:schemeClr val="accent1"/>
              </a:buClr>
              <a:buSzPct val="80000"/>
              <a:buFont typeface="Arial" panose="020B0604020202020204" pitchFamily="34" charset="0"/>
              <a:buChar char="•"/>
              <a:tabLst/>
              <a:defRPr sz="1800" kern="1200">
                <a:solidFill>
                  <a:schemeClr val="accent6"/>
                </a:solidFill>
                <a:latin typeface="+mn-lt"/>
                <a:ea typeface="+mn-ea"/>
                <a:cs typeface="+mn-cs"/>
              </a:defRPr>
            </a:lvl2pPr>
            <a:lvl3pPr marL="1087438" indent="-173038" algn="l" defTabSz="914400" rtl="0" eaLnBrk="1" latinLnBrk="0" hangingPunct="1">
              <a:lnSpc>
                <a:spcPct val="90000"/>
              </a:lnSpc>
              <a:spcBef>
                <a:spcPts val="500"/>
              </a:spcBef>
              <a:buFont typeface="System Font Regular"/>
              <a:buChar char="-"/>
              <a:tabLst/>
              <a:defRPr sz="1800" kern="1200">
                <a:solidFill>
                  <a:schemeClr val="accent6"/>
                </a:solidFill>
                <a:latin typeface="+mn-lt"/>
                <a:ea typeface="+mn-ea"/>
                <a:cs typeface="+mn-cs"/>
              </a:defRPr>
            </a:lvl3pPr>
            <a:lvl4pPr marL="1546225" indent="-174625" algn="l" defTabSz="914400" rtl="0" eaLnBrk="1" latinLnBrk="0" hangingPunct="1">
              <a:lnSpc>
                <a:spcPct val="90000"/>
              </a:lnSpc>
              <a:spcBef>
                <a:spcPts val="500"/>
              </a:spcBef>
              <a:buSzPct val="80000"/>
              <a:buFont typeface="Courier New" panose="02070309020205020404" pitchFamily="49" charset="0"/>
              <a:buChar char="o"/>
              <a:tabLst/>
              <a:defRPr sz="1600" kern="1200">
                <a:solidFill>
                  <a:schemeClr val="accent6"/>
                </a:solidFill>
                <a:latin typeface="+mn-lt"/>
                <a:ea typeface="+mn-ea"/>
                <a:cs typeface="+mn-cs"/>
              </a:defRPr>
            </a:lvl4pPr>
            <a:lvl5pPr marL="1952625" indent="-123825" algn="l" defTabSz="914400" rtl="0" eaLnBrk="1" latinLnBrk="0" hangingPunct="1">
              <a:lnSpc>
                <a:spcPct val="90000"/>
              </a:lnSpc>
              <a:spcBef>
                <a:spcPts val="500"/>
              </a:spcBef>
              <a:buSzPct val="75000"/>
              <a:buFont typeface="System Font Regular"/>
              <a:buChar char="»"/>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solidFill>
                  <a:schemeClr val="bg1"/>
                </a:solidFill>
              </a:rPr>
              <a:t>1990</a:t>
            </a:r>
          </a:p>
        </p:txBody>
      </p:sp>
      <p:pic>
        <p:nvPicPr>
          <p:cNvPr id="9" name="Picture 8" descr="A person with a device connected to their chest&#10;&#10;Description automatically generated">
            <a:extLst>
              <a:ext uri="{FF2B5EF4-FFF2-40B4-BE49-F238E27FC236}">
                <a16:creationId xmlns:a16="http://schemas.microsoft.com/office/drawing/2014/main" id="{44AC978E-4E3D-BCA9-F491-89B9DE25A801}"/>
              </a:ext>
            </a:extLst>
          </p:cNvPr>
          <p:cNvPicPr>
            <a:picLocks noChangeAspect="1"/>
          </p:cNvPicPr>
          <p:nvPr/>
        </p:nvPicPr>
        <p:blipFill>
          <a:blip r:embed="rId4"/>
          <a:stretch>
            <a:fillRect/>
          </a:stretch>
        </p:blipFill>
        <p:spPr>
          <a:xfrm>
            <a:off x="7099299" y="1839713"/>
            <a:ext cx="3789457" cy="3663142"/>
          </a:xfrm>
          <a:prstGeom prst="rect">
            <a:avLst/>
          </a:prstGeom>
        </p:spPr>
      </p:pic>
      <p:sp>
        <p:nvSpPr>
          <p:cNvPr id="6" name="Oval 5">
            <a:extLst>
              <a:ext uri="{FF2B5EF4-FFF2-40B4-BE49-F238E27FC236}">
                <a16:creationId xmlns:a16="http://schemas.microsoft.com/office/drawing/2014/main" id="{93BD3043-C2DA-E5F8-4569-36C7311CBBF5}"/>
              </a:ext>
            </a:extLst>
          </p:cNvPr>
          <p:cNvSpPr/>
          <p:nvPr/>
        </p:nvSpPr>
        <p:spPr>
          <a:xfrm>
            <a:off x="3065172" y="3674565"/>
            <a:ext cx="438912" cy="442823"/>
          </a:xfrm>
          <a:prstGeom prst="ellipse">
            <a:avLst/>
          </a:prstGeom>
          <a:solidFill>
            <a:schemeClr val="accent5"/>
          </a:solid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val="1062616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2168198-F889-C30D-F719-9BFB39A1F609}"/>
            </a:ext>
          </a:extLst>
        </p:cNvPr>
        <p:cNvGrpSpPr/>
        <p:nvPr/>
      </p:nvGrpSpPr>
      <p:grpSpPr>
        <a:xfrm>
          <a:off x="0" y="0"/>
          <a:ext cx="0" cy="0"/>
          <a:chOff x="0" y="0"/>
          <a:chExt cx="0" cy="0"/>
        </a:xfrm>
      </p:grpSpPr>
      <p:pic>
        <p:nvPicPr>
          <p:cNvPr id="7" name="Content Placeholder 6" descr="A doctor checking a patient's chest&#10;&#10;AI-generated content may be incorrect.">
            <a:extLst>
              <a:ext uri="{FF2B5EF4-FFF2-40B4-BE49-F238E27FC236}">
                <a16:creationId xmlns:a16="http://schemas.microsoft.com/office/drawing/2014/main" id="{E9CEB122-149F-0341-E391-DAC12452D4B5}"/>
              </a:ext>
            </a:extLst>
          </p:cNvPr>
          <p:cNvPicPr>
            <a:picLocks noGrp="1" noChangeAspect="1"/>
          </p:cNvPicPr>
          <p:nvPr>
            <p:ph idx="1"/>
          </p:nvPr>
        </p:nvPicPr>
        <p:blipFill>
          <a:blip r:embed="rId4"/>
          <a:srcRect l="5490" r="35181"/>
          <a:stretch/>
        </p:blipFill>
        <p:spPr>
          <a:xfrm>
            <a:off x="6096000" y="0"/>
            <a:ext cx="6096000" cy="6858000"/>
          </a:xfrm>
        </p:spPr>
      </p:pic>
      <p:sp>
        <p:nvSpPr>
          <p:cNvPr id="48" name="Text Placeholder 47">
            <a:extLst>
              <a:ext uri="{FF2B5EF4-FFF2-40B4-BE49-F238E27FC236}">
                <a16:creationId xmlns:a16="http://schemas.microsoft.com/office/drawing/2014/main" id="{289FDD82-BDF3-40EF-ABB1-D180447AD19A}"/>
              </a:ext>
            </a:extLst>
          </p:cNvPr>
          <p:cNvSpPr>
            <a:spLocks noGrp="1"/>
          </p:cNvSpPr>
          <p:nvPr>
            <p:ph type="body" idx="14"/>
          </p:nvPr>
        </p:nvSpPr>
        <p:spPr>
          <a:xfrm>
            <a:off x="268941" y="1368061"/>
            <a:ext cx="5665694" cy="4173767"/>
          </a:xfrm>
        </p:spPr>
        <p:txBody>
          <a:bodyPr lIns="0" tIns="0" rIns="0" bIns="0" anchor="t">
            <a:noAutofit/>
          </a:bodyPr>
          <a:lstStyle/>
          <a:p>
            <a:pPr marL="628650" lvl="1" indent="-171450">
              <a:lnSpc>
                <a:spcPct val="110000"/>
              </a:lnSpc>
              <a:spcBef>
                <a:spcPts val="1100"/>
              </a:spcBef>
              <a:buClr>
                <a:srgbClr val="3738C0"/>
              </a:buClr>
              <a:buFont typeface="Arial" panose="020B0604020202020204" pitchFamily="34" charset="0"/>
              <a:buChar char="•"/>
              <a:defRPr/>
            </a:pPr>
            <a:r>
              <a:rPr kumimoji="0" lang="en-US" sz="1800" b="0" i="0" u="none" strike="noStrike" kern="1200" cap="none" spc="0" normalizeH="0" baseline="0" noProof="0">
                <a:ln>
                  <a:noFill/>
                </a:ln>
                <a:solidFill>
                  <a:schemeClr val="accent6">
                    <a:lumMod val="50000"/>
                  </a:schemeClr>
                </a:solidFill>
                <a:effectLst/>
                <a:uLnTx/>
                <a:uFillTx/>
                <a:latin typeface="Franklin Gothic Book" panose="020B0503020102020204"/>
                <a:ea typeface="+mn-ea"/>
                <a:cs typeface="+mn-cs"/>
              </a:rPr>
              <a:t>Staff applies in clinic</a:t>
            </a:r>
            <a:r>
              <a:rPr lang="en-US" sz="1800">
                <a:solidFill>
                  <a:schemeClr val="accent6">
                    <a:lumMod val="50000"/>
                  </a:schemeClr>
                </a:solidFill>
                <a:latin typeface="Franklin Gothic Book" panose="020B0503020102020204"/>
              </a:rPr>
              <a:t> and teaches patient how to place electrodes and transmit data *</a:t>
            </a:r>
            <a:endParaRPr lang="en-US" sz="1800" b="0" i="0" u="none" strike="noStrike" kern="1200" cap="none" spc="0" normalizeH="0" baseline="0" noProof="0">
              <a:ln>
                <a:noFill/>
              </a:ln>
              <a:solidFill>
                <a:schemeClr val="accent6">
                  <a:lumMod val="50000"/>
                </a:schemeClr>
              </a:solidFill>
              <a:effectLst/>
              <a:uLnTx/>
              <a:uFillTx/>
              <a:latin typeface="Franklin Gothic Book" panose="020B0503020102020204"/>
            </a:endParaRPr>
          </a:p>
          <a:p>
            <a:pPr marL="628650" marR="0" lvl="1" indent="-171450" algn="l" defTabSz="914400" rtl="0" eaLnBrk="1" fontAlgn="auto" latinLnBrk="0" hangingPunct="1">
              <a:lnSpc>
                <a:spcPct val="110000"/>
              </a:lnSpc>
              <a:spcBef>
                <a:spcPts val="1100"/>
              </a:spcBef>
              <a:spcAft>
                <a:spcPts val="0"/>
              </a:spcAft>
              <a:buClr>
                <a:srgbClr val="3738C0"/>
              </a:buClr>
              <a:buSzPct val="80000"/>
              <a:buFont typeface="Arial" panose="020B0604020202020204" pitchFamily="34" charset="0"/>
              <a:buChar char="•"/>
              <a:tabLst/>
              <a:defRPr/>
            </a:pPr>
            <a:r>
              <a:rPr kumimoji="0" lang="en-US" sz="1800" b="0" i="0" u="none" strike="noStrike" kern="1200" cap="none" spc="0" normalizeH="0" baseline="0" noProof="0">
                <a:ln>
                  <a:noFill/>
                </a:ln>
                <a:solidFill>
                  <a:schemeClr val="accent6">
                    <a:lumMod val="50000"/>
                  </a:schemeClr>
                </a:solidFill>
                <a:effectLst/>
                <a:uLnTx/>
                <a:uFillTx/>
                <a:latin typeface="Franklin Gothic Book" panose="020B0503020102020204"/>
                <a:ea typeface="+mn-ea"/>
                <a:cs typeface="+mn-cs"/>
              </a:rPr>
              <a:t>Patient wears device for up to 30 days</a:t>
            </a:r>
            <a:endParaRPr lang="en-US" sz="1800" b="0" i="0" u="none" strike="noStrike" kern="1200" cap="none" spc="0" normalizeH="0" baseline="0" noProof="0">
              <a:ln>
                <a:noFill/>
              </a:ln>
              <a:solidFill>
                <a:schemeClr val="accent6">
                  <a:lumMod val="50000"/>
                </a:schemeClr>
              </a:solidFill>
              <a:effectLst/>
              <a:uLnTx/>
              <a:uFillTx/>
              <a:latin typeface="Franklin Gothic Book" panose="020B0503020102020204"/>
            </a:endParaRPr>
          </a:p>
          <a:p>
            <a:pPr marL="628650" lvl="1" indent="-171450">
              <a:lnSpc>
                <a:spcPct val="110000"/>
              </a:lnSpc>
              <a:spcBef>
                <a:spcPts val="1100"/>
              </a:spcBef>
              <a:buClr>
                <a:srgbClr val="3738C0"/>
              </a:buClr>
              <a:buFont typeface="Arial" panose="020B0604020202020204" pitchFamily="34" charset="0"/>
              <a:buChar char="•"/>
              <a:defRPr/>
            </a:pPr>
            <a:r>
              <a:rPr lang="en-US" sz="1800" b="1">
                <a:solidFill>
                  <a:schemeClr val="accent6">
                    <a:lumMod val="50000"/>
                  </a:schemeClr>
                </a:solidFill>
                <a:latin typeface="Franklin Gothic Book" panose="020B0503020102020204"/>
              </a:rPr>
              <a:t>Symptomatic:</a:t>
            </a:r>
            <a:r>
              <a:rPr lang="en-US" sz="1800">
                <a:solidFill>
                  <a:schemeClr val="accent6">
                    <a:lumMod val="50000"/>
                  </a:schemeClr>
                </a:solidFill>
                <a:latin typeface="Franklin Gothic Book" panose="020B0503020102020204"/>
              </a:rPr>
              <a:t> ECG</a:t>
            </a:r>
            <a:r>
              <a:rPr kumimoji="0" lang="en-US" sz="1800" b="0" i="0" u="none" strike="noStrike" kern="1200" cap="none" spc="0" normalizeH="0" baseline="0" noProof="0">
                <a:ln>
                  <a:noFill/>
                </a:ln>
                <a:solidFill>
                  <a:schemeClr val="accent6">
                    <a:lumMod val="50000"/>
                  </a:schemeClr>
                </a:solidFill>
                <a:effectLst/>
                <a:uLnTx/>
                <a:uFillTx/>
                <a:latin typeface="Franklin Gothic Book" panose="020B0503020102020204"/>
                <a:ea typeface="+mn-ea"/>
                <a:cs typeface="+mn-cs"/>
              </a:rPr>
              <a:t> recorded when patient initiates symptom trigger; auto-trigger for preset thresholds​</a:t>
            </a:r>
            <a:endParaRPr lang="en-US" sz="1800" b="0" i="0" u="none" strike="noStrike" kern="1200" cap="none" spc="0" normalizeH="0" baseline="0" noProof="0">
              <a:ln>
                <a:noFill/>
              </a:ln>
              <a:solidFill>
                <a:schemeClr val="accent6">
                  <a:lumMod val="50000"/>
                </a:schemeClr>
              </a:solidFill>
              <a:effectLst/>
              <a:uLnTx/>
              <a:uFillTx/>
              <a:latin typeface="Franklin Gothic Book" panose="020B0503020102020204"/>
            </a:endParaRPr>
          </a:p>
          <a:p>
            <a:pPr marL="1137920" lvl="2" indent="-171450">
              <a:lnSpc>
                <a:spcPct val="110000"/>
              </a:lnSpc>
              <a:spcBef>
                <a:spcPts val="1100"/>
              </a:spcBef>
              <a:buFont typeface="Wingdings" panose="020B0604020202020204" pitchFamily="34" charset="0"/>
              <a:buChar char="§"/>
              <a:defRPr/>
            </a:pPr>
            <a:r>
              <a:rPr lang="en-US" sz="1600">
                <a:solidFill>
                  <a:schemeClr val="accent6">
                    <a:lumMod val="50000"/>
                  </a:schemeClr>
                </a:solidFill>
                <a:latin typeface="Franklin Gothic Book" panose="020B0503020102020204"/>
              </a:rPr>
              <a:t>Symptoms recorded in </a:t>
            </a:r>
            <a:r>
              <a:rPr kumimoji="0" lang="en-US" sz="1600" b="0" i="0" u="none" strike="noStrike" kern="1200" cap="none" spc="0" normalizeH="0" baseline="0" noProof="0">
                <a:ln>
                  <a:noFill/>
                </a:ln>
                <a:solidFill>
                  <a:schemeClr val="accent6">
                    <a:lumMod val="50000"/>
                  </a:schemeClr>
                </a:solidFill>
                <a:effectLst/>
                <a:uLnTx/>
                <a:uFillTx/>
                <a:latin typeface="Franklin Gothic Book" panose="020B0503020102020204"/>
                <a:ea typeface="+mn-ea"/>
                <a:cs typeface="+mn-cs"/>
              </a:rPr>
              <a:t>paper diary or</a:t>
            </a:r>
            <a:r>
              <a:rPr lang="en-US" sz="1600">
                <a:solidFill>
                  <a:schemeClr val="accent6">
                    <a:lumMod val="50000"/>
                  </a:schemeClr>
                </a:solidFill>
                <a:latin typeface="Franklin Gothic Book" panose="020B0503020102020204"/>
              </a:rPr>
              <a:t> </a:t>
            </a:r>
            <a:r>
              <a:rPr kumimoji="0" lang="en-US" sz="1600" b="0" i="0" u="none" strike="noStrike" kern="1200" cap="none" spc="0" normalizeH="0" baseline="0" noProof="0">
                <a:ln>
                  <a:noFill/>
                </a:ln>
                <a:solidFill>
                  <a:schemeClr val="accent6">
                    <a:lumMod val="50000"/>
                  </a:schemeClr>
                </a:solidFill>
                <a:effectLst/>
                <a:uLnTx/>
                <a:uFillTx/>
                <a:latin typeface="Franklin Gothic Book" panose="020B0503020102020204"/>
                <a:ea typeface="+mn-ea"/>
                <a:cs typeface="+mn-cs"/>
              </a:rPr>
              <a:t>app</a:t>
            </a:r>
            <a:endParaRPr lang="en-US" sz="1600">
              <a:solidFill>
                <a:schemeClr val="accent6">
                  <a:lumMod val="50000"/>
                </a:schemeClr>
              </a:solidFill>
            </a:endParaRPr>
          </a:p>
          <a:p>
            <a:pPr marL="628650" lvl="1" indent="-171450">
              <a:lnSpc>
                <a:spcPct val="110000"/>
              </a:lnSpc>
              <a:spcBef>
                <a:spcPts val="1100"/>
              </a:spcBef>
              <a:buClr>
                <a:srgbClr val="3738C0"/>
              </a:buClr>
              <a:buFont typeface="Arial" panose="020B0604020202020204" pitchFamily="34" charset="0"/>
              <a:buChar char="•"/>
              <a:defRPr/>
            </a:pPr>
            <a:r>
              <a:rPr lang="en-US" sz="1800">
                <a:solidFill>
                  <a:schemeClr val="accent6">
                    <a:lumMod val="50000"/>
                  </a:schemeClr>
                </a:solidFill>
                <a:latin typeface="Franklin Gothic Book" panose="020B0503020102020204"/>
              </a:rPr>
              <a:t>Patient initiates data transmission periodically*</a:t>
            </a:r>
            <a:endParaRPr lang="en-US" sz="1800" b="0" i="0" u="none" strike="noStrike" kern="1200" cap="none" spc="0" normalizeH="0" baseline="0" noProof="0">
              <a:ln>
                <a:noFill/>
              </a:ln>
              <a:solidFill>
                <a:schemeClr val="accent6">
                  <a:lumMod val="50000"/>
                </a:schemeClr>
              </a:solidFill>
              <a:effectLst/>
              <a:uLnTx/>
              <a:uFillTx/>
              <a:latin typeface="Franklin Gothic Book" panose="020B0503020102020204"/>
            </a:endParaRPr>
          </a:p>
          <a:p>
            <a:pPr marL="628650" marR="0" lvl="1" indent="-171450" algn="l" defTabSz="914400" rtl="0" eaLnBrk="1" fontAlgn="auto" latinLnBrk="0" hangingPunct="1">
              <a:lnSpc>
                <a:spcPct val="110000"/>
              </a:lnSpc>
              <a:spcBef>
                <a:spcPts val="1100"/>
              </a:spcBef>
              <a:spcAft>
                <a:spcPts val="0"/>
              </a:spcAft>
              <a:buClr>
                <a:srgbClr val="3738C0"/>
              </a:buClr>
              <a:buSzPct val="80000"/>
              <a:buFont typeface="Arial" panose="020B0604020202020204" pitchFamily="34" charset="0"/>
              <a:buChar char="•"/>
              <a:tabLst/>
              <a:defRPr/>
            </a:pPr>
            <a:r>
              <a:rPr kumimoji="0" lang="en-US" sz="1800" b="0" i="0" u="none" strike="noStrike" kern="1200" cap="none" spc="0" normalizeH="0" baseline="0" noProof="0">
                <a:ln>
                  <a:noFill/>
                </a:ln>
                <a:solidFill>
                  <a:schemeClr val="accent6">
                    <a:lumMod val="50000"/>
                  </a:schemeClr>
                </a:solidFill>
                <a:effectLst/>
                <a:uLnTx/>
                <a:uFillTx/>
                <a:latin typeface="Franklin Gothic Book" panose="020B0503020102020204"/>
                <a:ea typeface="+mn-ea"/>
                <a:cs typeface="+mn-cs"/>
              </a:rPr>
              <a:t>Patient returns device to clinic*</a:t>
            </a:r>
            <a:endParaRPr lang="en-US" sz="1800" b="0" i="0" u="none" strike="noStrike" kern="1200" cap="none" spc="0" normalizeH="0" baseline="0" noProof="0">
              <a:ln>
                <a:noFill/>
              </a:ln>
              <a:solidFill>
                <a:schemeClr val="accent6">
                  <a:lumMod val="50000"/>
                </a:schemeClr>
              </a:solidFill>
              <a:effectLst/>
              <a:uLnTx/>
              <a:uFillTx/>
              <a:latin typeface="Franklin Gothic Book" panose="020B0503020102020204"/>
            </a:endParaRPr>
          </a:p>
          <a:p>
            <a:pPr marL="628650" marR="0" lvl="1" indent="-171450" algn="l" defTabSz="914400" rtl="0" eaLnBrk="1" fontAlgn="auto" latinLnBrk="0" hangingPunct="1">
              <a:lnSpc>
                <a:spcPct val="110000"/>
              </a:lnSpc>
              <a:spcBef>
                <a:spcPts val="1100"/>
              </a:spcBef>
              <a:spcAft>
                <a:spcPts val="0"/>
              </a:spcAft>
              <a:buClr>
                <a:srgbClr val="3738C0"/>
              </a:buClr>
              <a:buSzPct val="80000"/>
              <a:buFont typeface="Arial" panose="020B0604020202020204" pitchFamily="34" charset="0"/>
              <a:buChar char="•"/>
              <a:tabLst/>
              <a:defRPr/>
            </a:pPr>
            <a:r>
              <a:rPr lang="en-US" sz="1800">
                <a:solidFill>
                  <a:schemeClr val="accent6">
                    <a:lumMod val="50000"/>
                  </a:schemeClr>
                </a:solidFill>
                <a:latin typeface="Franklin Gothic Book" panose="020B0503020102020204"/>
              </a:rPr>
              <a:t>Clinic staff or central validation site review data*</a:t>
            </a:r>
            <a:endParaRPr lang="en-US" sz="1800" b="0" i="0" u="none" strike="noStrike" kern="1200" cap="none" spc="0" normalizeH="0" baseline="0" noProof="0">
              <a:ln>
                <a:noFill/>
              </a:ln>
              <a:solidFill>
                <a:schemeClr val="accent6">
                  <a:lumMod val="50000"/>
                </a:schemeClr>
              </a:solidFill>
              <a:effectLst/>
              <a:uLnTx/>
              <a:uFillTx/>
              <a:latin typeface="Franklin Gothic Book" panose="020B0503020102020204"/>
            </a:endParaRPr>
          </a:p>
          <a:p>
            <a:pPr marL="628650" marR="0" lvl="1" indent="-171450" algn="l" defTabSz="914400" rtl="0" eaLnBrk="1" fontAlgn="auto" latinLnBrk="0" hangingPunct="1">
              <a:lnSpc>
                <a:spcPct val="110000"/>
              </a:lnSpc>
              <a:spcBef>
                <a:spcPts val="1100"/>
              </a:spcBef>
              <a:spcAft>
                <a:spcPts val="0"/>
              </a:spcAft>
              <a:buClr>
                <a:srgbClr val="3738C0"/>
              </a:buClr>
              <a:buSzPct val="80000"/>
              <a:buFont typeface="Arial" panose="020B0604020202020204" pitchFamily="34" charset="0"/>
              <a:buChar char="•"/>
              <a:tabLst/>
              <a:defRPr/>
            </a:pPr>
            <a:endParaRPr kumimoji="0" lang="en-US" b="0" i="0" u="none" strike="noStrike" kern="1200" cap="none" spc="0" normalizeH="0" baseline="0" noProof="0">
              <a:ln>
                <a:noFill/>
              </a:ln>
              <a:solidFill>
                <a:schemeClr val="accent6">
                  <a:lumMod val="50000"/>
                </a:schemeClr>
              </a:solidFill>
              <a:effectLst/>
              <a:uLnTx/>
              <a:uFillTx/>
              <a:latin typeface="Franklin Gothic Book" panose="020B0503020102020204"/>
              <a:ea typeface="+mn-ea"/>
              <a:cs typeface="+mn-cs"/>
            </a:endParaRPr>
          </a:p>
        </p:txBody>
      </p:sp>
      <p:sp>
        <p:nvSpPr>
          <p:cNvPr id="9" name="Text Placeholder 8">
            <a:extLst>
              <a:ext uri="{FF2B5EF4-FFF2-40B4-BE49-F238E27FC236}">
                <a16:creationId xmlns:a16="http://schemas.microsoft.com/office/drawing/2014/main" id="{5B4CC1D2-D997-5BF2-1632-E325025B0F9E}"/>
              </a:ext>
            </a:extLst>
          </p:cNvPr>
          <p:cNvSpPr>
            <a:spLocks noGrp="1"/>
          </p:cNvSpPr>
          <p:nvPr>
            <p:ph type="body" sz="quarter" idx="35"/>
          </p:nvPr>
        </p:nvSpPr>
        <p:spPr/>
        <p:txBody>
          <a:bodyPr/>
          <a:lstStyle/>
          <a:p>
            <a:r>
              <a:rPr lang="en-US"/>
              <a:t>How They Work</a:t>
            </a:r>
          </a:p>
        </p:txBody>
      </p:sp>
      <p:sp>
        <p:nvSpPr>
          <p:cNvPr id="5" name="TextBox 4">
            <a:extLst>
              <a:ext uri="{FF2B5EF4-FFF2-40B4-BE49-F238E27FC236}">
                <a16:creationId xmlns:a16="http://schemas.microsoft.com/office/drawing/2014/main" id="{0F2B4F12-F60A-E6FE-D0F0-9B82775DBED5}"/>
              </a:ext>
            </a:extLst>
          </p:cNvPr>
          <p:cNvSpPr txBox="1"/>
          <p:nvPr/>
        </p:nvSpPr>
        <p:spPr>
          <a:xfrm>
            <a:off x="2026447" y="0"/>
            <a:ext cx="2062153" cy="369332"/>
          </a:xfrm>
          <a:prstGeom prst="rect">
            <a:avLst/>
          </a:prstGeom>
          <a:noFill/>
        </p:spPr>
        <p:txBody>
          <a:bodyPr wrap="square" lIns="0" tIns="182880" rIns="91440" bIns="45720" rtlCol="0" anchor="t">
            <a:spAutoFit/>
          </a:bodyPr>
          <a:lstStyle/>
          <a:p>
            <a:pPr algn="ctr"/>
            <a:r>
              <a:rPr lang="en-US" sz="900" spc="100">
                <a:solidFill>
                  <a:schemeClr val="accent6"/>
                </a:solidFill>
              </a:rPr>
              <a:t>EVENT RECORDERS</a:t>
            </a:r>
            <a:endParaRPr lang="en-US" sz="900" spc="100" baseline="30000">
              <a:solidFill>
                <a:schemeClr val="accent6"/>
              </a:solidFill>
            </a:endParaRPr>
          </a:p>
        </p:txBody>
      </p:sp>
      <p:sp>
        <p:nvSpPr>
          <p:cNvPr id="2" name="Text Placeholder 16">
            <a:extLst>
              <a:ext uri="{FF2B5EF4-FFF2-40B4-BE49-F238E27FC236}">
                <a16:creationId xmlns:a16="http://schemas.microsoft.com/office/drawing/2014/main" id="{0F463E88-7B71-0F44-C179-985220CAE5F1}"/>
              </a:ext>
            </a:extLst>
          </p:cNvPr>
          <p:cNvSpPr txBox="1">
            <a:spLocks/>
          </p:cNvSpPr>
          <p:nvPr/>
        </p:nvSpPr>
        <p:spPr>
          <a:xfrm>
            <a:off x="9977341" y="6316240"/>
            <a:ext cx="2026510" cy="298315"/>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kern="1200" spc="0" baseline="0">
                <a:solidFill>
                  <a:schemeClr val="accent6"/>
                </a:solidFill>
                <a:latin typeface="+mn-lt"/>
                <a:ea typeface="+mn-ea"/>
                <a:cs typeface="Calibri"/>
              </a:defRPr>
            </a:lvl1pPr>
            <a:lvl2pPr marL="509412" indent="0" algn="l" defTabSz="914400" rtl="0" eaLnBrk="1" latinLnBrk="0" hangingPunct="1">
              <a:lnSpc>
                <a:spcPct val="90000"/>
              </a:lnSpc>
              <a:spcBef>
                <a:spcPts val="500"/>
              </a:spcBef>
              <a:buClr>
                <a:schemeClr val="accent1"/>
              </a:buClr>
              <a:buSzPct val="80000"/>
              <a:buFont typeface="Arial" panose="020B0604020202020204" pitchFamily="34" charset="0"/>
              <a:buNone/>
              <a:tabLst/>
              <a:defRPr sz="2000" kern="1200">
                <a:solidFill>
                  <a:schemeClr val="tx1">
                    <a:tint val="75000"/>
                  </a:schemeClr>
                </a:solidFill>
                <a:latin typeface="+mn-lt"/>
                <a:ea typeface="+mn-ea"/>
                <a:cs typeface="+mn-cs"/>
              </a:defRPr>
            </a:lvl2pPr>
            <a:lvl3pPr marL="1018824" indent="0" algn="l" defTabSz="914400" rtl="0" eaLnBrk="1" latinLnBrk="0" hangingPunct="1">
              <a:lnSpc>
                <a:spcPct val="90000"/>
              </a:lnSpc>
              <a:spcBef>
                <a:spcPts val="500"/>
              </a:spcBef>
              <a:buFont typeface="System Font Regular"/>
              <a:buNone/>
              <a:tabLst/>
              <a:defRPr sz="1800" kern="1200">
                <a:solidFill>
                  <a:schemeClr val="tx1">
                    <a:tint val="75000"/>
                  </a:schemeClr>
                </a:solidFill>
                <a:latin typeface="+mn-lt"/>
                <a:ea typeface="+mn-ea"/>
                <a:cs typeface="+mn-cs"/>
              </a:defRPr>
            </a:lvl3pPr>
            <a:lvl4pPr marL="1528237" indent="0" algn="l" defTabSz="914400" rtl="0" eaLnBrk="1" latinLnBrk="0" hangingPunct="1">
              <a:lnSpc>
                <a:spcPct val="90000"/>
              </a:lnSpc>
              <a:spcBef>
                <a:spcPts val="500"/>
              </a:spcBef>
              <a:buSzPct val="80000"/>
              <a:buFont typeface="Courier New" panose="02070309020205020404" pitchFamily="49" charset="0"/>
              <a:buNone/>
              <a:tabLst/>
              <a:defRPr sz="1600" kern="1200">
                <a:solidFill>
                  <a:schemeClr val="tx1">
                    <a:tint val="75000"/>
                  </a:schemeClr>
                </a:solidFill>
                <a:latin typeface="+mn-lt"/>
                <a:ea typeface="+mn-ea"/>
                <a:cs typeface="+mn-cs"/>
              </a:defRPr>
            </a:lvl4pPr>
            <a:lvl5pPr marL="2037649" indent="0" algn="l" defTabSz="914400" rtl="0" eaLnBrk="1" latinLnBrk="0" hangingPunct="1">
              <a:lnSpc>
                <a:spcPct val="90000"/>
              </a:lnSpc>
              <a:spcBef>
                <a:spcPts val="500"/>
              </a:spcBef>
              <a:buSzPct val="75000"/>
              <a:buFont typeface="System Font Regular"/>
              <a:buNone/>
              <a:tabLst/>
              <a:defRPr sz="1600" kern="1200">
                <a:solidFill>
                  <a:schemeClr val="tx1">
                    <a:tint val="75000"/>
                  </a:schemeClr>
                </a:solidFill>
                <a:latin typeface="+mn-lt"/>
                <a:ea typeface="+mn-ea"/>
                <a:cs typeface="+mn-cs"/>
              </a:defRPr>
            </a:lvl5pPr>
            <a:lvl6pPr marL="254706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indent="0">
              <a:buNone/>
            </a:pPr>
            <a:r>
              <a:rPr lang="en-US" sz="1400">
                <a:solidFill>
                  <a:schemeClr val="bg1"/>
                </a:solidFill>
              </a:rPr>
              <a:t>*Varies by Manufacturer</a:t>
            </a:r>
          </a:p>
        </p:txBody>
      </p:sp>
    </p:spTree>
    <p:custDataLst>
      <p:tags r:id="rId1"/>
    </p:custDataLst>
    <p:extLst>
      <p:ext uri="{BB962C8B-B14F-4D97-AF65-F5344CB8AC3E}">
        <p14:creationId xmlns:p14="http://schemas.microsoft.com/office/powerpoint/2010/main" val="24563937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D710986-419B-A42C-69F7-255057FFBA6C}"/>
            </a:ext>
          </a:extLst>
        </p:cNvPr>
        <p:cNvGrpSpPr/>
        <p:nvPr/>
      </p:nvGrpSpPr>
      <p:grpSpPr>
        <a:xfrm>
          <a:off x="0" y="0"/>
          <a:ext cx="0" cy="0"/>
          <a:chOff x="0" y="0"/>
          <a:chExt cx="0" cy="0"/>
        </a:xfrm>
      </p:grpSpPr>
      <p:pic>
        <p:nvPicPr>
          <p:cNvPr id="10" name="Content Placeholder 9" descr="A person with a device on his chest&#10;&#10;AI-generated content may be incorrect.">
            <a:extLst>
              <a:ext uri="{FF2B5EF4-FFF2-40B4-BE49-F238E27FC236}">
                <a16:creationId xmlns:a16="http://schemas.microsoft.com/office/drawing/2014/main" id="{DECEC4BA-01C8-03C0-8245-80AEF5D94383}"/>
              </a:ext>
            </a:extLst>
          </p:cNvPr>
          <p:cNvPicPr>
            <a:picLocks noGrp="1" noChangeAspect="1"/>
          </p:cNvPicPr>
          <p:nvPr>
            <p:ph idx="1"/>
          </p:nvPr>
        </p:nvPicPr>
        <p:blipFill>
          <a:blip r:embed="rId4"/>
          <a:srcRect l="12368" r="28373"/>
          <a:stretch/>
        </p:blipFill>
        <p:spPr>
          <a:xfrm>
            <a:off x="6096000" y="0"/>
            <a:ext cx="6096000" cy="6858000"/>
          </a:xfrm>
        </p:spPr>
      </p:pic>
      <p:sp>
        <p:nvSpPr>
          <p:cNvPr id="48" name="Text Placeholder 47">
            <a:extLst>
              <a:ext uri="{FF2B5EF4-FFF2-40B4-BE49-F238E27FC236}">
                <a16:creationId xmlns:a16="http://schemas.microsoft.com/office/drawing/2014/main" id="{82EF0B70-18B1-A5B5-2F9F-91E29290D0C3}"/>
              </a:ext>
            </a:extLst>
          </p:cNvPr>
          <p:cNvSpPr>
            <a:spLocks noGrp="1"/>
          </p:cNvSpPr>
          <p:nvPr>
            <p:ph type="body" idx="14"/>
          </p:nvPr>
        </p:nvSpPr>
        <p:spPr>
          <a:xfrm>
            <a:off x="412375" y="1368061"/>
            <a:ext cx="5342965" cy="4173767"/>
          </a:xfrm>
        </p:spPr>
        <p:txBody>
          <a:bodyPr lIns="0" tIns="0" rIns="0" bIns="0" anchor="t">
            <a:noAutofit/>
          </a:bodyPr>
          <a:lstStyle/>
          <a:p>
            <a:pPr marL="628650" marR="0" lvl="1" indent="-171450" fontAlgn="auto">
              <a:lnSpc>
                <a:spcPct val="110000"/>
              </a:lnSpc>
              <a:spcBef>
                <a:spcPts val="1100"/>
              </a:spcBef>
              <a:spcAft>
                <a:spcPts val="0"/>
              </a:spcAft>
              <a:buClr>
                <a:srgbClr val="3738C0"/>
              </a:buClr>
              <a:buFont typeface="Arial" panose="020B0604020202020204" pitchFamily="34" charset="0"/>
              <a:buChar char="•"/>
              <a:defRPr/>
            </a:pPr>
            <a:r>
              <a:rPr lang="en-US">
                <a:solidFill>
                  <a:schemeClr val="accent6">
                    <a:lumMod val="50000"/>
                  </a:schemeClr>
                </a:solidFill>
                <a:latin typeface="Franklin Gothic Book" panose="020B0503020102020204"/>
              </a:rPr>
              <a:t>Clinic staff reads data OR data sent wirelessly to central validation site*</a:t>
            </a:r>
          </a:p>
          <a:p>
            <a:pPr marL="628650" lvl="1" indent="-171450">
              <a:lnSpc>
                <a:spcPct val="110000"/>
              </a:lnSpc>
              <a:spcBef>
                <a:spcPts val="1100"/>
              </a:spcBef>
              <a:buClr>
                <a:srgbClr val="3738C0"/>
              </a:buClr>
              <a:buFont typeface="Arial" panose="020B0604020202020204" pitchFamily="34" charset="0"/>
              <a:buChar char="•"/>
              <a:defRPr/>
            </a:pPr>
            <a:r>
              <a:rPr lang="en-US">
                <a:solidFill>
                  <a:schemeClr val="accent6">
                    <a:lumMod val="50000"/>
                  </a:schemeClr>
                </a:solidFill>
                <a:latin typeface="Franklin Gothic Book" panose="020B0503020102020204"/>
              </a:rPr>
              <a:t>Final report details rhythm during symptoms to correlate rhythm-symptom correlation</a:t>
            </a:r>
          </a:p>
          <a:p>
            <a:pPr indent="-52070" algn="l">
              <a:spcBef>
                <a:spcPts val="1100"/>
              </a:spcBef>
              <a:buClr>
                <a:srgbClr val="3738C0"/>
              </a:buClr>
              <a:defRPr/>
            </a:pPr>
            <a:endParaRPr lang="en-US">
              <a:solidFill>
                <a:schemeClr val="accent6">
                  <a:lumMod val="50000"/>
                </a:schemeClr>
              </a:solidFill>
              <a:latin typeface="Franklin Gothic Book" panose="020B0503020102020204"/>
            </a:endParaRPr>
          </a:p>
          <a:p>
            <a:pPr indent="-52070" algn="l">
              <a:spcBef>
                <a:spcPts val="1100"/>
              </a:spcBef>
              <a:buClr>
                <a:srgbClr val="3738C0"/>
              </a:buClr>
              <a:defRPr/>
            </a:pPr>
            <a:endParaRPr lang="en-US">
              <a:solidFill>
                <a:schemeClr val="accent6">
                  <a:lumMod val="50000"/>
                </a:schemeClr>
              </a:solidFill>
              <a:latin typeface="Franklin Gothic Book" panose="020B0503020102020204"/>
            </a:endParaRPr>
          </a:p>
          <a:p>
            <a:pPr marL="1018540" lvl="2">
              <a:lnSpc>
                <a:spcPct val="100000"/>
              </a:lnSpc>
              <a:spcBef>
                <a:spcPts val="0"/>
              </a:spcBef>
              <a:buClr>
                <a:srgbClr val="3738C0"/>
              </a:buClr>
              <a:defRPr/>
            </a:pPr>
            <a:r>
              <a:rPr lang="en-US" sz="1600">
                <a:solidFill>
                  <a:schemeClr val="tx2"/>
                </a:solidFill>
                <a:latin typeface="Franklin Gothic Book" panose="020B0503020102020204"/>
              </a:rPr>
              <a:t>Limitations: </a:t>
            </a:r>
          </a:p>
          <a:p>
            <a:pPr marL="1304290" lvl="2" indent="-285750">
              <a:lnSpc>
                <a:spcPct val="100000"/>
              </a:lnSpc>
              <a:spcBef>
                <a:spcPts val="0"/>
              </a:spcBef>
              <a:buClr>
                <a:srgbClr val="3738C0"/>
              </a:buClr>
              <a:buFont typeface="Arial" panose="020B0604020202020204" pitchFamily="34" charset="0"/>
              <a:buChar char="•"/>
              <a:defRPr/>
            </a:pPr>
            <a:r>
              <a:rPr lang="en-US" sz="1600">
                <a:solidFill>
                  <a:schemeClr val="tx2"/>
                </a:solidFill>
                <a:latin typeface="Franklin Gothic Book" panose="020B0503020102020204"/>
              </a:rPr>
              <a:t>No information on asymptomatic episodes*</a:t>
            </a:r>
          </a:p>
          <a:p>
            <a:pPr marL="1304290" lvl="2" indent="-285750">
              <a:lnSpc>
                <a:spcPct val="100000"/>
              </a:lnSpc>
              <a:spcBef>
                <a:spcPts val="0"/>
              </a:spcBef>
              <a:buClr>
                <a:srgbClr val="3738C0"/>
              </a:buClr>
              <a:buFont typeface="Arial" panose="020B0604020202020204" pitchFamily="34" charset="0"/>
              <a:buChar char="•"/>
              <a:defRPr/>
            </a:pPr>
            <a:r>
              <a:rPr lang="en-US" sz="1600">
                <a:solidFill>
                  <a:schemeClr val="tx2"/>
                </a:solidFill>
                <a:latin typeface="Franklin Gothic Book" panose="020B0503020102020204"/>
              </a:rPr>
              <a:t>Limited storage, data can be lost if not periodically transmitted </a:t>
            </a:r>
          </a:p>
        </p:txBody>
      </p:sp>
      <p:sp>
        <p:nvSpPr>
          <p:cNvPr id="9" name="Text Placeholder 8">
            <a:extLst>
              <a:ext uri="{FF2B5EF4-FFF2-40B4-BE49-F238E27FC236}">
                <a16:creationId xmlns:a16="http://schemas.microsoft.com/office/drawing/2014/main" id="{47B12B89-377F-89D9-5F9F-ADDFEC33A5B2}"/>
              </a:ext>
            </a:extLst>
          </p:cNvPr>
          <p:cNvSpPr>
            <a:spLocks noGrp="1"/>
          </p:cNvSpPr>
          <p:nvPr>
            <p:ph type="body" sz="quarter" idx="35"/>
          </p:nvPr>
        </p:nvSpPr>
        <p:spPr/>
        <p:txBody>
          <a:bodyPr/>
          <a:lstStyle/>
          <a:p>
            <a:r>
              <a:rPr lang="en-US"/>
              <a:t>Data Outputs</a:t>
            </a:r>
          </a:p>
        </p:txBody>
      </p:sp>
      <p:sp>
        <p:nvSpPr>
          <p:cNvPr id="5" name="TextBox 4">
            <a:extLst>
              <a:ext uri="{FF2B5EF4-FFF2-40B4-BE49-F238E27FC236}">
                <a16:creationId xmlns:a16="http://schemas.microsoft.com/office/drawing/2014/main" id="{465406E5-E499-1364-6F1F-F0B81619A001}"/>
              </a:ext>
            </a:extLst>
          </p:cNvPr>
          <p:cNvSpPr txBox="1"/>
          <p:nvPr/>
        </p:nvSpPr>
        <p:spPr>
          <a:xfrm>
            <a:off x="2026447" y="0"/>
            <a:ext cx="2062153" cy="369332"/>
          </a:xfrm>
          <a:prstGeom prst="rect">
            <a:avLst/>
          </a:prstGeom>
          <a:noFill/>
        </p:spPr>
        <p:txBody>
          <a:bodyPr wrap="square" lIns="0" tIns="182880" rIns="91440" bIns="45720" rtlCol="0" anchor="t">
            <a:spAutoFit/>
          </a:bodyPr>
          <a:lstStyle/>
          <a:p>
            <a:pPr algn="ctr"/>
            <a:r>
              <a:rPr lang="en-US" sz="900" spc="100">
                <a:solidFill>
                  <a:schemeClr val="accent6"/>
                </a:solidFill>
              </a:rPr>
              <a:t>EVENT RECORDERS</a:t>
            </a:r>
            <a:endParaRPr lang="en-US" sz="900" spc="100" baseline="30000">
              <a:solidFill>
                <a:schemeClr val="accent6"/>
              </a:solidFill>
            </a:endParaRPr>
          </a:p>
        </p:txBody>
      </p:sp>
      <p:sp>
        <p:nvSpPr>
          <p:cNvPr id="2" name="Text Placeholder 16">
            <a:extLst>
              <a:ext uri="{FF2B5EF4-FFF2-40B4-BE49-F238E27FC236}">
                <a16:creationId xmlns:a16="http://schemas.microsoft.com/office/drawing/2014/main" id="{9826E4BC-BA93-2D94-A841-D1BA4CA39717}"/>
              </a:ext>
            </a:extLst>
          </p:cNvPr>
          <p:cNvSpPr txBox="1">
            <a:spLocks/>
          </p:cNvSpPr>
          <p:nvPr/>
        </p:nvSpPr>
        <p:spPr>
          <a:xfrm>
            <a:off x="10166639" y="6287079"/>
            <a:ext cx="2026510" cy="298315"/>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kern="1200" spc="0" baseline="0">
                <a:solidFill>
                  <a:schemeClr val="accent6"/>
                </a:solidFill>
                <a:latin typeface="+mn-lt"/>
                <a:ea typeface="+mn-ea"/>
                <a:cs typeface="Calibri"/>
              </a:defRPr>
            </a:lvl1pPr>
            <a:lvl2pPr marL="509412" indent="0" algn="l" defTabSz="914400" rtl="0" eaLnBrk="1" latinLnBrk="0" hangingPunct="1">
              <a:lnSpc>
                <a:spcPct val="90000"/>
              </a:lnSpc>
              <a:spcBef>
                <a:spcPts val="500"/>
              </a:spcBef>
              <a:buClr>
                <a:schemeClr val="accent1"/>
              </a:buClr>
              <a:buSzPct val="80000"/>
              <a:buFont typeface="Arial" panose="020B0604020202020204" pitchFamily="34" charset="0"/>
              <a:buNone/>
              <a:tabLst/>
              <a:defRPr sz="2000" kern="1200">
                <a:solidFill>
                  <a:schemeClr val="tx1">
                    <a:tint val="75000"/>
                  </a:schemeClr>
                </a:solidFill>
                <a:latin typeface="+mn-lt"/>
                <a:ea typeface="+mn-ea"/>
                <a:cs typeface="+mn-cs"/>
              </a:defRPr>
            </a:lvl2pPr>
            <a:lvl3pPr marL="1018824" indent="0" algn="l" defTabSz="914400" rtl="0" eaLnBrk="1" latinLnBrk="0" hangingPunct="1">
              <a:lnSpc>
                <a:spcPct val="90000"/>
              </a:lnSpc>
              <a:spcBef>
                <a:spcPts val="500"/>
              </a:spcBef>
              <a:buFont typeface="System Font Regular"/>
              <a:buNone/>
              <a:tabLst/>
              <a:defRPr sz="1800" kern="1200">
                <a:solidFill>
                  <a:schemeClr val="tx1">
                    <a:tint val="75000"/>
                  </a:schemeClr>
                </a:solidFill>
                <a:latin typeface="+mn-lt"/>
                <a:ea typeface="+mn-ea"/>
                <a:cs typeface="+mn-cs"/>
              </a:defRPr>
            </a:lvl3pPr>
            <a:lvl4pPr marL="1528237" indent="0" algn="l" defTabSz="914400" rtl="0" eaLnBrk="1" latinLnBrk="0" hangingPunct="1">
              <a:lnSpc>
                <a:spcPct val="90000"/>
              </a:lnSpc>
              <a:spcBef>
                <a:spcPts val="500"/>
              </a:spcBef>
              <a:buSzPct val="80000"/>
              <a:buFont typeface="Courier New" panose="02070309020205020404" pitchFamily="49" charset="0"/>
              <a:buNone/>
              <a:tabLst/>
              <a:defRPr sz="1600" kern="1200">
                <a:solidFill>
                  <a:schemeClr val="tx1">
                    <a:tint val="75000"/>
                  </a:schemeClr>
                </a:solidFill>
                <a:latin typeface="+mn-lt"/>
                <a:ea typeface="+mn-ea"/>
                <a:cs typeface="+mn-cs"/>
              </a:defRPr>
            </a:lvl4pPr>
            <a:lvl5pPr marL="2037649" indent="0" algn="l" defTabSz="914400" rtl="0" eaLnBrk="1" latinLnBrk="0" hangingPunct="1">
              <a:lnSpc>
                <a:spcPct val="90000"/>
              </a:lnSpc>
              <a:spcBef>
                <a:spcPts val="500"/>
              </a:spcBef>
              <a:buSzPct val="75000"/>
              <a:buFont typeface="System Font Regular"/>
              <a:buNone/>
              <a:tabLst/>
              <a:defRPr sz="1600" kern="1200">
                <a:solidFill>
                  <a:schemeClr val="tx1">
                    <a:tint val="75000"/>
                  </a:schemeClr>
                </a:solidFill>
                <a:latin typeface="+mn-lt"/>
                <a:ea typeface="+mn-ea"/>
                <a:cs typeface="+mn-cs"/>
              </a:defRPr>
            </a:lvl5pPr>
            <a:lvl6pPr marL="254706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indent="0">
              <a:buNone/>
            </a:pPr>
            <a:r>
              <a:rPr lang="en-US" sz="1400">
                <a:solidFill>
                  <a:schemeClr val="bg1"/>
                </a:solidFill>
              </a:rPr>
              <a:t>*Varies by Manufacturer</a:t>
            </a:r>
          </a:p>
        </p:txBody>
      </p:sp>
      <p:pic>
        <p:nvPicPr>
          <p:cNvPr id="4" name="Graphic 3">
            <a:extLst>
              <a:ext uri="{FF2B5EF4-FFF2-40B4-BE49-F238E27FC236}">
                <a16:creationId xmlns:a16="http://schemas.microsoft.com/office/drawing/2014/main" id="{B97C98B6-7171-14B3-B86C-4A927F5742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2375" y="3848078"/>
            <a:ext cx="1056822" cy="1056822"/>
          </a:xfrm>
          <a:prstGeom prst="rect">
            <a:avLst/>
          </a:prstGeom>
        </p:spPr>
      </p:pic>
    </p:spTree>
    <p:custDataLst>
      <p:tags r:id="rId1"/>
    </p:custDataLst>
    <p:extLst>
      <p:ext uri="{BB962C8B-B14F-4D97-AF65-F5344CB8AC3E}">
        <p14:creationId xmlns:p14="http://schemas.microsoft.com/office/powerpoint/2010/main" val="26780296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815AB0B-2F61-E38A-38F9-832496E0DAE3}"/>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B1EC6AF2-22AD-45C6-39D0-A310C44F20EE}"/>
              </a:ext>
            </a:extLst>
          </p:cNvPr>
          <p:cNvSpPr/>
          <p:nvPr/>
        </p:nvSpPr>
        <p:spPr>
          <a:xfrm>
            <a:off x="3896032" y="1056967"/>
            <a:ext cx="7681451" cy="5297129"/>
          </a:xfrm>
          <a:prstGeom prst="rect">
            <a:avLst/>
          </a:prstGeom>
          <a:solidFill>
            <a:srgbClr val="F6F7F7"/>
          </a:solidFill>
          <a:ln>
            <a:solidFill>
              <a:srgbClr val="F6F7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2CFEC5D-4629-C33C-2F69-B28CCB30CAA7}"/>
              </a:ext>
            </a:extLst>
          </p:cNvPr>
          <p:cNvSpPr/>
          <p:nvPr/>
        </p:nvSpPr>
        <p:spPr>
          <a:xfrm>
            <a:off x="5401094" y="5208638"/>
            <a:ext cx="268514" cy="350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4F367298-3A10-6E57-AF5B-CB2DBA862A9D}"/>
              </a:ext>
            </a:extLst>
          </p:cNvPr>
          <p:cNvSpPr>
            <a:spLocks noGrp="1"/>
          </p:cNvSpPr>
          <p:nvPr>
            <p:ph type="body" sz="quarter" idx="13"/>
          </p:nvPr>
        </p:nvSpPr>
        <p:spPr>
          <a:xfrm>
            <a:off x="560439" y="2721560"/>
            <a:ext cx="3345426" cy="3402793"/>
          </a:xfrm>
        </p:spPr>
        <p:txBody>
          <a:bodyPr lIns="274320" tIns="91440" rIns="274320" bIns="45720" anchor="t">
            <a:noAutofit/>
          </a:bodyPr>
          <a:lstStyle/>
          <a:p>
            <a:r>
              <a:rPr lang="en-US" sz="2400">
                <a:solidFill>
                  <a:schemeClr val="accent6">
                    <a:lumMod val="50000"/>
                  </a:schemeClr>
                </a:solidFill>
                <a:latin typeface="Franklin Gothic Book"/>
              </a:rPr>
              <a:t>4-week Event Recorder diagnostic yield was </a:t>
            </a:r>
            <a:br>
              <a:rPr lang="en-US" sz="2400">
                <a:solidFill>
                  <a:schemeClr val="accent6">
                    <a:lumMod val="50000"/>
                  </a:schemeClr>
                </a:solidFill>
                <a:latin typeface="Franklin Gothic Book"/>
              </a:rPr>
            </a:br>
            <a:r>
              <a:rPr lang="en-US" sz="4400" b="1">
                <a:solidFill>
                  <a:schemeClr val="tx2"/>
                </a:solidFill>
                <a:latin typeface="Franklin Gothic Book"/>
              </a:rPr>
              <a:t>30%</a:t>
            </a:r>
          </a:p>
          <a:p>
            <a:endParaRPr lang="en-US" sz="2400">
              <a:latin typeface="Franklin Gothic Book"/>
            </a:endParaRPr>
          </a:p>
        </p:txBody>
      </p:sp>
      <p:sp>
        <p:nvSpPr>
          <p:cNvPr id="3" name="Text Placeholder 2">
            <a:extLst>
              <a:ext uri="{FF2B5EF4-FFF2-40B4-BE49-F238E27FC236}">
                <a16:creationId xmlns:a16="http://schemas.microsoft.com/office/drawing/2014/main" id="{293DC6C2-FDD7-D6C0-04A9-B12B2F67F079}"/>
              </a:ext>
            </a:extLst>
          </p:cNvPr>
          <p:cNvSpPr>
            <a:spLocks noGrp="1"/>
          </p:cNvSpPr>
          <p:nvPr>
            <p:ph type="body" sz="quarter" idx="16"/>
          </p:nvPr>
        </p:nvSpPr>
        <p:spPr>
          <a:xfrm>
            <a:off x="560280" y="2058066"/>
            <a:ext cx="3345426" cy="917666"/>
          </a:xfrm>
        </p:spPr>
        <p:txBody>
          <a:bodyPr lIns="91440" tIns="45720" rIns="91440" bIns="0" anchor="ctr" anchorCtr="0"/>
          <a:lstStyle/>
          <a:p>
            <a:r>
              <a:rPr lang="en-US" sz="2400" b="1"/>
              <a:t>SYNARR-Flash study: </a:t>
            </a:r>
          </a:p>
        </p:txBody>
      </p:sp>
      <p:sp>
        <p:nvSpPr>
          <p:cNvPr id="4" name="Text Placeholder 3">
            <a:extLst>
              <a:ext uri="{FF2B5EF4-FFF2-40B4-BE49-F238E27FC236}">
                <a16:creationId xmlns:a16="http://schemas.microsoft.com/office/drawing/2014/main" id="{63649F9F-8549-1979-1779-AC4DCC353781}"/>
              </a:ext>
            </a:extLst>
          </p:cNvPr>
          <p:cNvSpPr>
            <a:spLocks noGrp="1"/>
          </p:cNvSpPr>
          <p:nvPr>
            <p:ph type="body" idx="21"/>
          </p:nvPr>
        </p:nvSpPr>
        <p:spPr/>
        <p:txBody>
          <a:bodyPr/>
          <a:lstStyle/>
          <a:p>
            <a:pPr marL="0" indent="0">
              <a:buNone/>
            </a:pPr>
            <a:r>
              <a:rPr lang="en-US" dirty="0"/>
              <a:t>Locati ET, Moya A, Oliveira M, et al. External prolonged electrocardiogram monitoring in unexplained syncope and palpitations: results of the SYNARR-Flash study. EP </a:t>
            </a:r>
            <a:r>
              <a:rPr lang="en-US" dirty="0" err="1"/>
              <a:t>Europace</a:t>
            </a:r>
            <a:r>
              <a:rPr lang="en-US" dirty="0"/>
              <a:t>. 2015;18(8):1265-1272. doi:10.1093/</a:t>
            </a:r>
            <a:r>
              <a:rPr lang="en-US" dirty="0" err="1"/>
              <a:t>europace</a:t>
            </a:r>
            <a:r>
              <a:rPr lang="en-US" dirty="0"/>
              <a:t>/euv311</a:t>
            </a:r>
          </a:p>
        </p:txBody>
      </p:sp>
      <p:sp>
        <p:nvSpPr>
          <p:cNvPr id="14" name="Title 13">
            <a:extLst>
              <a:ext uri="{FF2B5EF4-FFF2-40B4-BE49-F238E27FC236}">
                <a16:creationId xmlns:a16="http://schemas.microsoft.com/office/drawing/2014/main" id="{A114B578-6D71-65DB-F129-50EF4C3B3549}"/>
              </a:ext>
            </a:extLst>
          </p:cNvPr>
          <p:cNvSpPr>
            <a:spLocks noGrp="1"/>
          </p:cNvSpPr>
          <p:nvPr>
            <p:ph type="title"/>
          </p:nvPr>
        </p:nvSpPr>
        <p:spPr/>
        <p:txBody>
          <a:bodyPr/>
          <a:lstStyle/>
          <a:p>
            <a:r>
              <a:rPr lang="en-US"/>
              <a:t>Diagnostic Yield Outperforms Holter Monitors</a:t>
            </a:r>
          </a:p>
        </p:txBody>
      </p:sp>
      <p:sp>
        <p:nvSpPr>
          <p:cNvPr id="16" name="TextBox 15">
            <a:extLst>
              <a:ext uri="{FF2B5EF4-FFF2-40B4-BE49-F238E27FC236}">
                <a16:creationId xmlns:a16="http://schemas.microsoft.com/office/drawing/2014/main" id="{DB6F23B2-4441-F126-6ABF-9403212B39FE}"/>
              </a:ext>
            </a:extLst>
          </p:cNvPr>
          <p:cNvSpPr txBox="1"/>
          <p:nvPr/>
        </p:nvSpPr>
        <p:spPr>
          <a:xfrm>
            <a:off x="5009954" y="0"/>
            <a:ext cx="2062153" cy="369332"/>
          </a:xfrm>
          <a:prstGeom prst="rect">
            <a:avLst/>
          </a:prstGeom>
          <a:noFill/>
        </p:spPr>
        <p:txBody>
          <a:bodyPr wrap="square" lIns="0" tIns="182880" rtlCol="0">
            <a:spAutoFit/>
          </a:bodyPr>
          <a:lstStyle/>
          <a:p>
            <a:pPr algn="ctr"/>
            <a:r>
              <a:rPr lang="en-US" sz="900" spc="100">
                <a:solidFill>
                  <a:schemeClr val="accent6"/>
                </a:solidFill>
              </a:rPr>
              <a:t>EVENT RECORDERS</a:t>
            </a:r>
          </a:p>
        </p:txBody>
      </p:sp>
      <p:pic>
        <p:nvPicPr>
          <p:cNvPr id="15" name="Graphic 14">
            <a:extLst>
              <a:ext uri="{FF2B5EF4-FFF2-40B4-BE49-F238E27FC236}">
                <a16:creationId xmlns:a16="http://schemas.microsoft.com/office/drawing/2014/main" id="{C4573791-DF35-6C16-A624-7AB64575B4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94355" y="1155729"/>
            <a:ext cx="7570838" cy="4964412"/>
          </a:xfrm>
          <a:prstGeom prst="rect">
            <a:avLst/>
          </a:prstGeom>
        </p:spPr>
      </p:pic>
      <p:sp>
        <p:nvSpPr>
          <p:cNvPr id="18" name="Rectangle 17">
            <a:extLst>
              <a:ext uri="{FF2B5EF4-FFF2-40B4-BE49-F238E27FC236}">
                <a16:creationId xmlns:a16="http://schemas.microsoft.com/office/drawing/2014/main" id="{A0B05BDD-C996-5558-BCDA-68943C77F187}"/>
              </a:ext>
            </a:extLst>
          </p:cNvPr>
          <p:cNvSpPr/>
          <p:nvPr/>
        </p:nvSpPr>
        <p:spPr>
          <a:xfrm>
            <a:off x="5272548" y="5125064"/>
            <a:ext cx="503903" cy="553064"/>
          </a:xfrm>
          <a:prstGeom prst="rect">
            <a:avLst/>
          </a:prstGeom>
          <a:solidFill>
            <a:srgbClr val="F6F7F7"/>
          </a:solidFill>
          <a:ln>
            <a:solidFill>
              <a:srgbClr val="F6F7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150210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4593A8C4-4E37-7916-E923-2B0091A4B834}"/>
              </a:ext>
            </a:extLst>
          </p:cNvPr>
          <p:cNvSpPr/>
          <p:nvPr/>
        </p:nvSpPr>
        <p:spPr>
          <a:xfrm>
            <a:off x="6357881" y="5105644"/>
            <a:ext cx="813985" cy="81398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34">
            <a:extLst>
              <a:ext uri="{FF2B5EF4-FFF2-40B4-BE49-F238E27FC236}">
                <a16:creationId xmlns:a16="http://schemas.microsoft.com/office/drawing/2014/main" id="{CCDB3938-AF4D-B12B-D954-75E7888CD2DE}"/>
              </a:ext>
            </a:extLst>
          </p:cNvPr>
          <p:cNvSpPr>
            <a:spLocks noGrp="1"/>
          </p:cNvSpPr>
          <p:nvPr>
            <p:ph type="body" idx="16"/>
          </p:nvPr>
        </p:nvSpPr>
        <p:spPr>
          <a:xfrm>
            <a:off x="974035" y="6433930"/>
            <a:ext cx="4663440" cy="365760"/>
          </a:xfrm>
        </p:spPr>
        <p:txBody>
          <a:bodyPr lIns="0" tIns="0" rIns="0" bIns="45720" anchor="b" anchorCtr="0"/>
          <a:lstStyle/>
          <a:p>
            <a:pPr marL="0" indent="0">
              <a:buNone/>
            </a:pPr>
            <a:r>
              <a:rPr lang="en-US"/>
              <a:t>Francisco-Pascual J, Cantalapiedra-Romero J, Pérez-Rodon J, et al. Cardiac monitoring for patients with palpitations. </a:t>
            </a:r>
            <a:r>
              <a:rPr lang="en-US" i="1"/>
              <a:t>World Journal of Cardiology</a:t>
            </a:r>
            <a:r>
              <a:rPr lang="en-US"/>
              <a:t>. 2021;13(11):608-627. doi:10.4330/wjc.v13.i11.608</a:t>
            </a:r>
          </a:p>
        </p:txBody>
      </p:sp>
      <p:sp>
        <p:nvSpPr>
          <p:cNvPr id="18" name="Text Placeholder 17">
            <a:extLst>
              <a:ext uri="{FF2B5EF4-FFF2-40B4-BE49-F238E27FC236}">
                <a16:creationId xmlns:a16="http://schemas.microsoft.com/office/drawing/2014/main" id="{723D2555-5C0B-A8E1-0CB4-93F7384D342C}"/>
              </a:ext>
            </a:extLst>
          </p:cNvPr>
          <p:cNvSpPr>
            <a:spLocks noGrp="1"/>
          </p:cNvSpPr>
          <p:nvPr>
            <p:ph type="body" sz="quarter" idx="35"/>
          </p:nvPr>
        </p:nvSpPr>
        <p:spPr/>
        <p:txBody>
          <a:bodyPr lIns="91440" tIns="45720" rIns="91440" bIns="45720" anchor="t"/>
          <a:lstStyle/>
          <a:p>
            <a:r>
              <a:rPr lang="en-US"/>
              <a:t>Limitations of Event Recorders</a:t>
            </a:r>
          </a:p>
        </p:txBody>
      </p:sp>
      <p:sp>
        <p:nvSpPr>
          <p:cNvPr id="23" name="TextBox 22">
            <a:extLst>
              <a:ext uri="{FF2B5EF4-FFF2-40B4-BE49-F238E27FC236}">
                <a16:creationId xmlns:a16="http://schemas.microsoft.com/office/drawing/2014/main" id="{E69AEF77-4610-D9FB-83B2-4F120F140E44}"/>
              </a:ext>
            </a:extLst>
          </p:cNvPr>
          <p:cNvSpPr txBox="1"/>
          <p:nvPr/>
        </p:nvSpPr>
        <p:spPr>
          <a:xfrm>
            <a:off x="2115043" y="-94657"/>
            <a:ext cx="2062153" cy="369332"/>
          </a:xfrm>
          <a:prstGeom prst="rect">
            <a:avLst/>
          </a:prstGeom>
          <a:noFill/>
        </p:spPr>
        <p:txBody>
          <a:bodyPr wrap="square" lIns="0" tIns="182880" rIns="91440" bIns="45720" rtlCol="0" anchor="t">
            <a:spAutoFit/>
          </a:bodyPr>
          <a:lstStyle/>
          <a:p>
            <a:pPr algn="ctr"/>
            <a:r>
              <a:rPr lang="en-US" sz="900" spc="100">
                <a:solidFill>
                  <a:schemeClr val="accent6"/>
                </a:solidFill>
              </a:rPr>
              <a:t>EVENT RECORDERS</a:t>
            </a:r>
          </a:p>
        </p:txBody>
      </p:sp>
      <p:sp>
        <p:nvSpPr>
          <p:cNvPr id="46" name="Oval 45">
            <a:extLst>
              <a:ext uri="{FF2B5EF4-FFF2-40B4-BE49-F238E27FC236}">
                <a16:creationId xmlns:a16="http://schemas.microsoft.com/office/drawing/2014/main" id="{9C5661DB-78C0-D1C2-616A-C9F73AF0F7FC}"/>
              </a:ext>
            </a:extLst>
          </p:cNvPr>
          <p:cNvSpPr/>
          <p:nvPr/>
        </p:nvSpPr>
        <p:spPr>
          <a:xfrm>
            <a:off x="6357881" y="4135417"/>
            <a:ext cx="813985" cy="81398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Placeholder 36">
            <a:extLst>
              <a:ext uri="{FF2B5EF4-FFF2-40B4-BE49-F238E27FC236}">
                <a16:creationId xmlns:a16="http://schemas.microsoft.com/office/drawing/2014/main" id="{AD252AD2-0185-93BA-DBA6-EBC6DE1DCE10}"/>
              </a:ext>
            </a:extLst>
          </p:cNvPr>
          <p:cNvSpPr txBox="1">
            <a:spLocks/>
          </p:cNvSpPr>
          <p:nvPr/>
        </p:nvSpPr>
        <p:spPr>
          <a:xfrm>
            <a:off x="7449020" y="3154075"/>
            <a:ext cx="4047868" cy="813986"/>
          </a:xfrm>
          <a:prstGeom prst="rect">
            <a:avLst/>
          </a:prstGeom>
        </p:spPr>
        <p:txBody>
          <a:bodyPr lIns="0" tIns="0" rIns="0" bIns="0" anchor="ctr">
            <a:noAutofit/>
          </a:bodyPr>
          <a:lstStyle>
            <a:lvl1pPr marL="0" marR="0" indent="0" algn="ctr" defTabSz="1018824" rtl="0" eaLnBrk="1" fontAlgn="auto" latinLnBrk="0" hangingPunct="1">
              <a:lnSpc>
                <a:spcPct val="110000"/>
              </a:lnSpc>
              <a:spcBef>
                <a:spcPts val="1000"/>
              </a:spcBef>
              <a:spcAft>
                <a:spcPts val="0"/>
              </a:spcAft>
              <a:buClrTx/>
              <a:buSzTx/>
              <a:buFont typeface="Arial" pitchFamily="34" charset="0"/>
              <a:buNone/>
              <a:tabLst/>
              <a:defRPr sz="1400" b="0" kern="1200" spc="0" baseline="0">
                <a:solidFill>
                  <a:schemeClr val="tx2"/>
                </a:solidFill>
                <a:latin typeface="+mn-lt"/>
                <a:ea typeface="+mn-ea"/>
                <a:cs typeface="Calibri"/>
              </a:defRPr>
            </a:lvl1pPr>
            <a:lvl2pPr marL="509412" indent="0" algn="l" defTabSz="914400" rtl="0" eaLnBrk="1" latinLnBrk="0" hangingPunct="1">
              <a:lnSpc>
                <a:spcPct val="90000"/>
              </a:lnSpc>
              <a:spcBef>
                <a:spcPts val="500"/>
              </a:spcBef>
              <a:buClr>
                <a:schemeClr val="accent1"/>
              </a:buClr>
              <a:buSzPct val="80000"/>
              <a:buFont typeface="Arial" panose="020B0604020202020204" pitchFamily="34" charset="0"/>
              <a:buNone/>
              <a:tabLst/>
              <a:defRPr sz="2000" kern="1200">
                <a:solidFill>
                  <a:schemeClr val="tx1">
                    <a:tint val="75000"/>
                  </a:schemeClr>
                </a:solidFill>
                <a:latin typeface="+mn-lt"/>
                <a:ea typeface="+mn-ea"/>
                <a:cs typeface="+mn-cs"/>
              </a:defRPr>
            </a:lvl2pPr>
            <a:lvl3pPr marL="1018824" indent="0" algn="l" defTabSz="914400" rtl="0" eaLnBrk="1" latinLnBrk="0" hangingPunct="1">
              <a:lnSpc>
                <a:spcPct val="90000"/>
              </a:lnSpc>
              <a:spcBef>
                <a:spcPts val="500"/>
              </a:spcBef>
              <a:buFont typeface="System Font Regular"/>
              <a:buNone/>
              <a:tabLst/>
              <a:defRPr sz="1800" kern="1200">
                <a:solidFill>
                  <a:schemeClr val="tx1">
                    <a:tint val="75000"/>
                  </a:schemeClr>
                </a:solidFill>
                <a:latin typeface="+mn-lt"/>
                <a:ea typeface="+mn-ea"/>
                <a:cs typeface="+mn-cs"/>
              </a:defRPr>
            </a:lvl3pPr>
            <a:lvl4pPr marL="1528237" indent="0" algn="l" defTabSz="914400" rtl="0" eaLnBrk="1" latinLnBrk="0" hangingPunct="1">
              <a:lnSpc>
                <a:spcPct val="90000"/>
              </a:lnSpc>
              <a:spcBef>
                <a:spcPts val="500"/>
              </a:spcBef>
              <a:buSzPct val="80000"/>
              <a:buFont typeface="Courier New" panose="02070309020205020404" pitchFamily="49" charset="0"/>
              <a:buNone/>
              <a:tabLst/>
              <a:defRPr sz="1600" kern="1200">
                <a:solidFill>
                  <a:schemeClr val="tx1">
                    <a:tint val="75000"/>
                  </a:schemeClr>
                </a:solidFill>
                <a:latin typeface="+mn-lt"/>
                <a:ea typeface="+mn-ea"/>
                <a:cs typeface="+mn-cs"/>
              </a:defRPr>
            </a:lvl4pPr>
            <a:lvl5pPr marL="2037649" indent="0" algn="l" defTabSz="914400" rtl="0" eaLnBrk="1" latinLnBrk="0" hangingPunct="1">
              <a:lnSpc>
                <a:spcPct val="90000"/>
              </a:lnSpc>
              <a:spcBef>
                <a:spcPts val="500"/>
              </a:spcBef>
              <a:buSzPct val="75000"/>
              <a:buFont typeface="System Font Regular"/>
              <a:buNone/>
              <a:tabLst/>
              <a:defRPr sz="1600" kern="1200">
                <a:solidFill>
                  <a:schemeClr val="tx1">
                    <a:tint val="75000"/>
                  </a:schemeClr>
                </a:solidFill>
                <a:latin typeface="+mn-lt"/>
                <a:ea typeface="+mn-ea"/>
                <a:cs typeface="+mn-cs"/>
              </a:defRPr>
            </a:lvl5pPr>
            <a:lvl6pPr marL="254706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00000"/>
              </a:lnSpc>
              <a:spcAft>
                <a:spcPts val="4200"/>
              </a:spcAft>
            </a:pPr>
            <a:r>
              <a:rPr lang="en-US" sz="2400">
                <a:solidFill>
                  <a:schemeClr val="accent6">
                    <a:lumMod val="50000"/>
                  </a:schemeClr>
                </a:solidFill>
              </a:rPr>
              <a:t>Lead placement is dependent on patient</a:t>
            </a:r>
          </a:p>
        </p:txBody>
      </p:sp>
      <p:sp>
        <p:nvSpPr>
          <p:cNvPr id="51" name="Text Placeholder 36">
            <a:extLst>
              <a:ext uri="{FF2B5EF4-FFF2-40B4-BE49-F238E27FC236}">
                <a16:creationId xmlns:a16="http://schemas.microsoft.com/office/drawing/2014/main" id="{B2E6EEFE-A63D-E402-6E94-3B1A29943AD2}"/>
              </a:ext>
            </a:extLst>
          </p:cNvPr>
          <p:cNvSpPr txBox="1">
            <a:spLocks/>
          </p:cNvSpPr>
          <p:nvPr/>
        </p:nvSpPr>
        <p:spPr>
          <a:xfrm>
            <a:off x="7441763" y="4132843"/>
            <a:ext cx="4047868" cy="813986"/>
          </a:xfrm>
          <a:prstGeom prst="rect">
            <a:avLst/>
          </a:prstGeom>
        </p:spPr>
        <p:txBody>
          <a:bodyPr lIns="0" tIns="0" rIns="0" bIns="0" anchor="ctr">
            <a:noAutofit/>
          </a:bodyPr>
          <a:lstStyle>
            <a:lvl1pPr marL="0" marR="0" indent="0" algn="ctr" defTabSz="1018824" rtl="0" eaLnBrk="1" fontAlgn="auto" latinLnBrk="0" hangingPunct="1">
              <a:lnSpc>
                <a:spcPct val="110000"/>
              </a:lnSpc>
              <a:spcBef>
                <a:spcPts val="1000"/>
              </a:spcBef>
              <a:spcAft>
                <a:spcPts val="0"/>
              </a:spcAft>
              <a:buClrTx/>
              <a:buSzTx/>
              <a:buFont typeface="Arial" pitchFamily="34" charset="0"/>
              <a:buNone/>
              <a:tabLst/>
              <a:defRPr sz="1400" b="0" kern="1200" spc="0" baseline="0">
                <a:solidFill>
                  <a:schemeClr val="tx2"/>
                </a:solidFill>
                <a:latin typeface="+mn-lt"/>
                <a:ea typeface="+mn-ea"/>
                <a:cs typeface="Calibri"/>
              </a:defRPr>
            </a:lvl1pPr>
            <a:lvl2pPr marL="509412" indent="0" algn="l" defTabSz="914400" rtl="0" eaLnBrk="1" latinLnBrk="0" hangingPunct="1">
              <a:lnSpc>
                <a:spcPct val="90000"/>
              </a:lnSpc>
              <a:spcBef>
                <a:spcPts val="500"/>
              </a:spcBef>
              <a:buClr>
                <a:schemeClr val="accent1"/>
              </a:buClr>
              <a:buSzPct val="80000"/>
              <a:buFont typeface="Arial" panose="020B0604020202020204" pitchFamily="34" charset="0"/>
              <a:buNone/>
              <a:tabLst/>
              <a:defRPr sz="2000" kern="1200">
                <a:solidFill>
                  <a:schemeClr val="tx1">
                    <a:tint val="75000"/>
                  </a:schemeClr>
                </a:solidFill>
                <a:latin typeface="+mn-lt"/>
                <a:ea typeface="+mn-ea"/>
                <a:cs typeface="+mn-cs"/>
              </a:defRPr>
            </a:lvl2pPr>
            <a:lvl3pPr marL="1018824" indent="0" algn="l" defTabSz="914400" rtl="0" eaLnBrk="1" latinLnBrk="0" hangingPunct="1">
              <a:lnSpc>
                <a:spcPct val="90000"/>
              </a:lnSpc>
              <a:spcBef>
                <a:spcPts val="500"/>
              </a:spcBef>
              <a:buFont typeface="System Font Regular"/>
              <a:buNone/>
              <a:tabLst/>
              <a:defRPr sz="1800" kern="1200">
                <a:solidFill>
                  <a:schemeClr val="tx1">
                    <a:tint val="75000"/>
                  </a:schemeClr>
                </a:solidFill>
                <a:latin typeface="+mn-lt"/>
                <a:ea typeface="+mn-ea"/>
                <a:cs typeface="+mn-cs"/>
              </a:defRPr>
            </a:lvl3pPr>
            <a:lvl4pPr marL="1528237" indent="0" algn="l" defTabSz="914400" rtl="0" eaLnBrk="1" latinLnBrk="0" hangingPunct="1">
              <a:lnSpc>
                <a:spcPct val="90000"/>
              </a:lnSpc>
              <a:spcBef>
                <a:spcPts val="500"/>
              </a:spcBef>
              <a:buSzPct val="80000"/>
              <a:buFont typeface="Courier New" panose="02070309020205020404" pitchFamily="49" charset="0"/>
              <a:buNone/>
              <a:tabLst/>
              <a:defRPr sz="1600" kern="1200">
                <a:solidFill>
                  <a:schemeClr val="tx1">
                    <a:tint val="75000"/>
                  </a:schemeClr>
                </a:solidFill>
                <a:latin typeface="+mn-lt"/>
                <a:ea typeface="+mn-ea"/>
                <a:cs typeface="+mn-cs"/>
              </a:defRPr>
            </a:lvl4pPr>
            <a:lvl5pPr marL="2037649" indent="0" algn="l" defTabSz="914400" rtl="0" eaLnBrk="1" latinLnBrk="0" hangingPunct="1">
              <a:lnSpc>
                <a:spcPct val="90000"/>
              </a:lnSpc>
              <a:spcBef>
                <a:spcPts val="500"/>
              </a:spcBef>
              <a:buSzPct val="75000"/>
              <a:buFont typeface="System Font Regular"/>
              <a:buNone/>
              <a:tabLst/>
              <a:defRPr sz="1600" kern="1200">
                <a:solidFill>
                  <a:schemeClr val="tx1">
                    <a:tint val="75000"/>
                  </a:schemeClr>
                </a:solidFill>
                <a:latin typeface="+mn-lt"/>
                <a:ea typeface="+mn-ea"/>
                <a:cs typeface="+mn-cs"/>
              </a:defRPr>
            </a:lvl5pPr>
            <a:lvl6pPr marL="254706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00000"/>
              </a:lnSpc>
              <a:spcBef>
                <a:spcPts val="0"/>
              </a:spcBef>
              <a:spcAft>
                <a:spcPts val="4200"/>
              </a:spcAft>
            </a:pPr>
            <a:r>
              <a:rPr lang="en-US" sz="2400">
                <a:solidFill>
                  <a:schemeClr val="accent6">
                    <a:lumMod val="50000"/>
                  </a:schemeClr>
                </a:solidFill>
              </a:rPr>
              <a:t>Artifact</a:t>
            </a:r>
            <a:endParaRPr lang="en-US" sz="2400"/>
          </a:p>
        </p:txBody>
      </p:sp>
      <p:sp>
        <p:nvSpPr>
          <p:cNvPr id="4" name="Oval 3">
            <a:extLst>
              <a:ext uri="{FF2B5EF4-FFF2-40B4-BE49-F238E27FC236}">
                <a16:creationId xmlns:a16="http://schemas.microsoft.com/office/drawing/2014/main" id="{8486C93C-13B2-ED33-E110-44F45231216B}"/>
              </a:ext>
            </a:extLst>
          </p:cNvPr>
          <p:cNvSpPr/>
          <p:nvPr/>
        </p:nvSpPr>
        <p:spPr>
          <a:xfrm>
            <a:off x="6357880" y="1968327"/>
            <a:ext cx="813985" cy="81398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6">
            <a:extLst>
              <a:ext uri="{FF2B5EF4-FFF2-40B4-BE49-F238E27FC236}">
                <a16:creationId xmlns:a16="http://schemas.microsoft.com/office/drawing/2014/main" id="{7701132F-0043-7B5B-9C77-72CE76E37A7C}"/>
              </a:ext>
            </a:extLst>
          </p:cNvPr>
          <p:cNvSpPr txBox="1">
            <a:spLocks/>
          </p:cNvSpPr>
          <p:nvPr/>
        </p:nvSpPr>
        <p:spPr>
          <a:xfrm>
            <a:off x="7434909" y="1878974"/>
            <a:ext cx="4047868" cy="940986"/>
          </a:xfrm>
          <a:prstGeom prst="rect">
            <a:avLst/>
          </a:prstGeom>
        </p:spPr>
        <p:txBody>
          <a:bodyPr lIns="0" tIns="0" rIns="0" bIns="0" anchor="ctr">
            <a:noAutofit/>
          </a:bodyPr>
          <a:lstStyle>
            <a:lvl1pPr marL="0" marR="0" indent="0" algn="ctr" defTabSz="1018824" rtl="0" eaLnBrk="1" fontAlgn="auto" latinLnBrk="0" hangingPunct="1">
              <a:lnSpc>
                <a:spcPct val="110000"/>
              </a:lnSpc>
              <a:spcBef>
                <a:spcPts val="1000"/>
              </a:spcBef>
              <a:spcAft>
                <a:spcPts val="0"/>
              </a:spcAft>
              <a:buClrTx/>
              <a:buSzTx/>
              <a:buFont typeface="Arial" pitchFamily="34" charset="0"/>
              <a:buNone/>
              <a:tabLst/>
              <a:defRPr sz="1400" b="0" kern="1200" spc="0" baseline="0">
                <a:solidFill>
                  <a:schemeClr val="tx2"/>
                </a:solidFill>
                <a:latin typeface="+mn-lt"/>
                <a:ea typeface="+mn-ea"/>
                <a:cs typeface="Calibri"/>
              </a:defRPr>
            </a:lvl1pPr>
            <a:lvl2pPr marL="509412" indent="0" algn="l" defTabSz="914400" rtl="0" eaLnBrk="1" latinLnBrk="0" hangingPunct="1">
              <a:lnSpc>
                <a:spcPct val="90000"/>
              </a:lnSpc>
              <a:spcBef>
                <a:spcPts val="500"/>
              </a:spcBef>
              <a:buClr>
                <a:schemeClr val="accent1"/>
              </a:buClr>
              <a:buSzPct val="80000"/>
              <a:buFont typeface="Arial" panose="020B0604020202020204" pitchFamily="34" charset="0"/>
              <a:buNone/>
              <a:tabLst/>
              <a:defRPr sz="2000" kern="1200">
                <a:solidFill>
                  <a:schemeClr val="tx1">
                    <a:tint val="75000"/>
                  </a:schemeClr>
                </a:solidFill>
                <a:latin typeface="+mn-lt"/>
                <a:ea typeface="+mn-ea"/>
                <a:cs typeface="+mn-cs"/>
              </a:defRPr>
            </a:lvl2pPr>
            <a:lvl3pPr marL="1018824" indent="0" algn="l" defTabSz="914400" rtl="0" eaLnBrk="1" latinLnBrk="0" hangingPunct="1">
              <a:lnSpc>
                <a:spcPct val="90000"/>
              </a:lnSpc>
              <a:spcBef>
                <a:spcPts val="500"/>
              </a:spcBef>
              <a:buFont typeface="System Font Regular"/>
              <a:buNone/>
              <a:tabLst/>
              <a:defRPr sz="1800" kern="1200">
                <a:solidFill>
                  <a:schemeClr val="tx1">
                    <a:tint val="75000"/>
                  </a:schemeClr>
                </a:solidFill>
                <a:latin typeface="+mn-lt"/>
                <a:ea typeface="+mn-ea"/>
                <a:cs typeface="+mn-cs"/>
              </a:defRPr>
            </a:lvl3pPr>
            <a:lvl4pPr marL="1528237" indent="0" algn="l" defTabSz="914400" rtl="0" eaLnBrk="1" latinLnBrk="0" hangingPunct="1">
              <a:lnSpc>
                <a:spcPct val="90000"/>
              </a:lnSpc>
              <a:spcBef>
                <a:spcPts val="500"/>
              </a:spcBef>
              <a:buSzPct val="80000"/>
              <a:buFont typeface="Courier New" panose="02070309020205020404" pitchFamily="49" charset="0"/>
              <a:buNone/>
              <a:tabLst/>
              <a:defRPr sz="1600" kern="1200">
                <a:solidFill>
                  <a:schemeClr val="tx1">
                    <a:tint val="75000"/>
                  </a:schemeClr>
                </a:solidFill>
                <a:latin typeface="+mn-lt"/>
                <a:ea typeface="+mn-ea"/>
                <a:cs typeface="+mn-cs"/>
              </a:defRPr>
            </a:lvl4pPr>
            <a:lvl5pPr marL="2037649" indent="0" algn="l" defTabSz="914400" rtl="0" eaLnBrk="1" latinLnBrk="0" hangingPunct="1">
              <a:lnSpc>
                <a:spcPct val="90000"/>
              </a:lnSpc>
              <a:spcBef>
                <a:spcPts val="500"/>
              </a:spcBef>
              <a:buSzPct val="75000"/>
              <a:buFont typeface="System Font Regular"/>
              <a:buNone/>
              <a:tabLst/>
              <a:defRPr sz="1600" kern="1200">
                <a:solidFill>
                  <a:schemeClr val="tx1">
                    <a:tint val="75000"/>
                  </a:schemeClr>
                </a:solidFill>
                <a:latin typeface="+mn-lt"/>
                <a:ea typeface="+mn-ea"/>
                <a:cs typeface="+mn-cs"/>
              </a:defRPr>
            </a:lvl5pPr>
            <a:lvl6pPr marL="254706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00000"/>
              </a:lnSpc>
              <a:spcAft>
                <a:spcPts val="4200"/>
              </a:spcAft>
            </a:pPr>
            <a:r>
              <a:rPr lang="en-US" sz="2400">
                <a:solidFill>
                  <a:schemeClr val="accent6">
                    <a:lumMod val="50000"/>
                  </a:schemeClr>
                </a:solidFill>
              </a:rPr>
              <a:t>Not suitable for assessment of channelopathies or cardiomyopathies</a:t>
            </a:r>
          </a:p>
        </p:txBody>
      </p:sp>
      <p:sp>
        <p:nvSpPr>
          <p:cNvPr id="8" name="Oval 7">
            <a:extLst>
              <a:ext uri="{FF2B5EF4-FFF2-40B4-BE49-F238E27FC236}">
                <a16:creationId xmlns:a16="http://schemas.microsoft.com/office/drawing/2014/main" id="{3B924156-9CF0-4884-1367-F093326C7D8D}"/>
              </a:ext>
            </a:extLst>
          </p:cNvPr>
          <p:cNvSpPr/>
          <p:nvPr/>
        </p:nvSpPr>
        <p:spPr>
          <a:xfrm>
            <a:off x="6357881" y="786500"/>
            <a:ext cx="813985" cy="81398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6">
            <a:extLst>
              <a:ext uri="{FF2B5EF4-FFF2-40B4-BE49-F238E27FC236}">
                <a16:creationId xmlns:a16="http://schemas.microsoft.com/office/drawing/2014/main" id="{269B90F4-B8AB-15E1-B8C9-8D3EDA1D48EB}"/>
              </a:ext>
            </a:extLst>
          </p:cNvPr>
          <p:cNvSpPr txBox="1">
            <a:spLocks/>
          </p:cNvSpPr>
          <p:nvPr/>
        </p:nvSpPr>
        <p:spPr>
          <a:xfrm>
            <a:off x="7438058" y="5135953"/>
            <a:ext cx="4037109" cy="813986"/>
          </a:xfrm>
          <a:prstGeom prst="rect">
            <a:avLst/>
          </a:prstGeom>
        </p:spPr>
        <p:txBody>
          <a:bodyPr lIns="0" tIns="0" rIns="0" bIns="0" anchor="ctr">
            <a:noAutofit/>
          </a:bodyPr>
          <a:lstStyle>
            <a:lvl1pPr marL="0" marR="0" indent="0" algn="ctr" defTabSz="1018824" rtl="0" eaLnBrk="1" fontAlgn="auto" latinLnBrk="0" hangingPunct="1">
              <a:lnSpc>
                <a:spcPct val="110000"/>
              </a:lnSpc>
              <a:spcBef>
                <a:spcPts val="1000"/>
              </a:spcBef>
              <a:spcAft>
                <a:spcPts val="0"/>
              </a:spcAft>
              <a:buClrTx/>
              <a:buSzTx/>
              <a:buFont typeface="Arial" pitchFamily="34" charset="0"/>
              <a:buNone/>
              <a:tabLst/>
              <a:defRPr sz="1400" b="0" kern="1200" spc="0" baseline="0">
                <a:solidFill>
                  <a:schemeClr val="tx2"/>
                </a:solidFill>
                <a:latin typeface="+mn-lt"/>
                <a:ea typeface="+mn-ea"/>
                <a:cs typeface="Calibri"/>
              </a:defRPr>
            </a:lvl1pPr>
            <a:lvl2pPr marL="509412" indent="0" algn="l" defTabSz="914400" rtl="0" eaLnBrk="1" latinLnBrk="0" hangingPunct="1">
              <a:lnSpc>
                <a:spcPct val="90000"/>
              </a:lnSpc>
              <a:spcBef>
                <a:spcPts val="500"/>
              </a:spcBef>
              <a:buClr>
                <a:schemeClr val="accent1"/>
              </a:buClr>
              <a:buSzPct val="80000"/>
              <a:buFont typeface="Arial" panose="020B0604020202020204" pitchFamily="34" charset="0"/>
              <a:buNone/>
              <a:tabLst/>
              <a:defRPr sz="2000" kern="1200">
                <a:solidFill>
                  <a:schemeClr val="tx1">
                    <a:tint val="75000"/>
                  </a:schemeClr>
                </a:solidFill>
                <a:latin typeface="+mn-lt"/>
                <a:ea typeface="+mn-ea"/>
                <a:cs typeface="+mn-cs"/>
              </a:defRPr>
            </a:lvl2pPr>
            <a:lvl3pPr marL="1018824" indent="0" algn="l" defTabSz="914400" rtl="0" eaLnBrk="1" latinLnBrk="0" hangingPunct="1">
              <a:lnSpc>
                <a:spcPct val="90000"/>
              </a:lnSpc>
              <a:spcBef>
                <a:spcPts val="500"/>
              </a:spcBef>
              <a:buFont typeface="System Font Regular"/>
              <a:buNone/>
              <a:tabLst/>
              <a:defRPr sz="1800" kern="1200">
                <a:solidFill>
                  <a:schemeClr val="tx1">
                    <a:tint val="75000"/>
                  </a:schemeClr>
                </a:solidFill>
                <a:latin typeface="+mn-lt"/>
                <a:ea typeface="+mn-ea"/>
                <a:cs typeface="+mn-cs"/>
              </a:defRPr>
            </a:lvl3pPr>
            <a:lvl4pPr marL="1528237" indent="0" algn="l" defTabSz="914400" rtl="0" eaLnBrk="1" latinLnBrk="0" hangingPunct="1">
              <a:lnSpc>
                <a:spcPct val="90000"/>
              </a:lnSpc>
              <a:spcBef>
                <a:spcPts val="500"/>
              </a:spcBef>
              <a:buSzPct val="80000"/>
              <a:buFont typeface="Courier New" panose="02070309020205020404" pitchFamily="49" charset="0"/>
              <a:buNone/>
              <a:tabLst/>
              <a:defRPr sz="1600" kern="1200">
                <a:solidFill>
                  <a:schemeClr val="tx1">
                    <a:tint val="75000"/>
                  </a:schemeClr>
                </a:solidFill>
                <a:latin typeface="+mn-lt"/>
                <a:ea typeface="+mn-ea"/>
                <a:cs typeface="+mn-cs"/>
              </a:defRPr>
            </a:lvl4pPr>
            <a:lvl5pPr marL="2037649" indent="0" algn="l" defTabSz="914400" rtl="0" eaLnBrk="1" latinLnBrk="0" hangingPunct="1">
              <a:lnSpc>
                <a:spcPct val="90000"/>
              </a:lnSpc>
              <a:spcBef>
                <a:spcPts val="500"/>
              </a:spcBef>
              <a:buSzPct val="75000"/>
              <a:buFont typeface="System Font Regular"/>
              <a:buNone/>
              <a:tabLst/>
              <a:defRPr sz="1600" kern="1200">
                <a:solidFill>
                  <a:schemeClr val="tx1">
                    <a:tint val="75000"/>
                  </a:schemeClr>
                </a:solidFill>
                <a:latin typeface="+mn-lt"/>
                <a:ea typeface="+mn-ea"/>
                <a:cs typeface="+mn-cs"/>
              </a:defRPr>
            </a:lvl5pPr>
            <a:lvl6pPr marL="254706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00000"/>
              </a:lnSpc>
              <a:spcAft>
                <a:spcPts val="4200"/>
              </a:spcAft>
            </a:pPr>
            <a:r>
              <a:rPr lang="en-US" sz="2400">
                <a:solidFill>
                  <a:schemeClr val="accent6">
                    <a:lumMod val="50000"/>
                  </a:schemeClr>
                </a:solidFill>
              </a:rPr>
              <a:t>Recording limitations</a:t>
            </a:r>
          </a:p>
        </p:txBody>
      </p:sp>
      <p:grpSp>
        <p:nvGrpSpPr>
          <p:cNvPr id="10" name="Group 9">
            <a:extLst>
              <a:ext uri="{FF2B5EF4-FFF2-40B4-BE49-F238E27FC236}">
                <a16:creationId xmlns:a16="http://schemas.microsoft.com/office/drawing/2014/main" id="{BF43E2A2-5A46-3285-E6E3-8590AB759DCB}"/>
              </a:ext>
            </a:extLst>
          </p:cNvPr>
          <p:cNvGrpSpPr/>
          <p:nvPr/>
        </p:nvGrpSpPr>
        <p:grpSpPr>
          <a:xfrm>
            <a:off x="243554" y="1057545"/>
            <a:ext cx="5906400" cy="4965224"/>
            <a:chOff x="6284902" y="1439300"/>
            <a:chExt cx="5327845" cy="4302002"/>
          </a:xfrm>
        </p:grpSpPr>
        <p:pic>
          <p:nvPicPr>
            <p:cNvPr id="14" name="Picture 13">
              <a:extLst>
                <a:ext uri="{FF2B5EF4-FFF2-40B4-BE49-F238E27FC236}">
                  <a16:creationId xmlns:a16="http://schemas.microsoft.com/office/drawing/2014/main" id="{5006AC02-4FA5-DF54-BCAD-AA46443D3301}"/>
                </a:ext>
              </a:extLst>
            </p:cNvPr>
            <p:cNvPicPr>
              <a:picLocks noChangeAspect="1"/>
            </p:cNvPicPr>
            <p:nvPr/>
          </p:nvPicPr>
          <p:blipFill>
            <a:blip r:embed="rId4"/>
            <a:stretch>
              <a:fillRect/>
            </a:stretch>
          </p:blipFill>
          <p:spPr>
            <a:xfrm>
              <a:off x="6284902" y="1439300"/>
              <a:ext cx="5294484" cy="4302002"/>
            </a:xfrm>
            <a:prstGeom prst="rect">
              <a:avLst/>
            </a:prstGeom>
            <a:ln>
              <a:noFill/>
            </a:ln>
            <a:effectLst>
              <a:softEdge rad="112500"/>
            </a:effectLst>
          </p:spPr>
        </p:pic>
        <p:sp>
          <p:nvSpPr>
            <p:cNvPr id="15" name="TextBox 10">
              <a:extLst>
                <a:ext uri="{FF2B5EF4-FFF2-40B4-BE49-F238E27FC236}">
                  <a16:creationId xmlns:a16="http://schemas.microsoft.com/office/drawing/2014/main" id="{00F04188-E90F-31F0-FC45-24B08CF2F057}"/>
                </a:ext>
              </a:extLst>
            </p:cNvPr>
            <p:cNvSpPr txBox="1"/>
            <p:nvPr/>
          </p:nvSpPr>
          <p:spPr>
            <a:xfrm>
              <a:off x="9833229" y="3224308"/>
              <a:ext cx="1779518"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a:ln>
                    <a:noFill/>
                  </a:ln>
                  <a:solidFill>
                    <a:schemeClr val="accent1"/>
                  </a:solidFill>
                  <a:effectLst/>
                  <a:uLnTx/>
                  <a:uFillTx/>
                  <a:latin typeface="Franklin Gothic Book"/>
                  <a:ea typeface="+mn-ea"/>
                  <a:cs typeface="Calibri"/>
                </a:rPr>
                <a:t>Multiple leads needed to help understand artifact</a:t>
              </a:r>
              <a:endParaRPr kumimoji="0" lang="en-US" i="0" u="none" strike="noStrike" kern="1200" cap="none" spc="0" normalizeH="0" baseline="0" noProof="0">
                <a:ln>
                  <a:noFill/>
                </a:ln>
                <a:solidFill>
                  <a:schemeClr val="accent1"/>
                </a:solidFill>
                <a:effectLst/>
                <a:uLnTx/>
                <a:uFillTx/>
                <a:latin typeface="Calibri" panose="020F0502020204030204"/>
                <a:ea typeface="+mn-ea"/>
                <a:cs typeface="Calibri" panose="020F0502020204030204"/>
              </a:endParaRPr>
            </a:p>
          </p:txBody>
        </p:sp>
        <p:cxnSp>
          <p:nvCxnSpPr>
            <p:cNvPr id="16" name="Straight Connector 15">
              <a:extLst>
                <a:ext uri="{FF2B5EF4-FFF2-40B4-BE49-F238E27FC236}">
                  <a16:creationId xmlns:a16="http://schemas.microsoft.com/office/drawing/2014/main" id="{BAFD2848-299C-335A-577F-562905D82223}"/>
                </a:ext>
              </a:extLst>
            </p:cNvPr>
            <p:cNvCxnSpPr>
              <a:cxnSpLocks/>
            </p:cNvCxnSpPr>
            <p:nvPr/>
          </p:nvCxnSpPr>
          <p:spPr>
            <a:xfrm flipV="1">
              <a:off x="8973438" y="3428998"/>
              <a:ext cx="859791" cy="790951"/>
            </a:xfrm>
            <a:prstGeom prst="line">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grpSp>
      <p:sp>
        <p:nvSpPr>
          <p:cNvPr id="19" name="Text Placeholder 36">
            <a:extLst>
              <a:ext uri="{FF2B5EF4-FFF2-40B4-BE49-F238E27FC236}">
                <a16:creationId xmlns:a16="http://schemas.microsoft.com/office/drawing/2014/main" id="{229A9F54-73BF-B363-3BD9-A1B694AC03B5}"/>
              </a:ext>
            </a:extLst>
          </p:cNvPr>
          <p:cNvSpPr txBox="1">
            <a:spLocks/>
          </p:cNvSpPr>
          <p:nvPr/>
        </p:nvSpPr>
        <p:spPr>
          <a:xfrm>
            <a:off x="7449020" y="764196"/>
            <a:ext cx="4047868" cy="813986"/>
          </a:xfrm>
          <a:prstGeom prst="rect">
            <a:avLst/>
          </a:prstGeom>
        </p:spPr>
        <p:txBody>
          <a:bodyPr lIns="0" tIns="0" rIns="0" bIns="0" anchor="ctr">
            <a:noAutofit/>
          </a:bodyPr>
          <a:lstStyle>
            <a:lvl1pPr marL="0" marR="0" indent="0" algn="ctr" defTabSz="1018824" rtl="0" eaLnBrk="1" fontAlgn="auto" latinLnBrk="0" hangingPunct="1">
              <a:lnSpc>
                <a:spcPct val="110000"/>
              </a:lnSpc>
              <a:spcBef>
                <a:spcPts val="1000"/>
              </a:spcBef>
              <a:spcAft>
                <a:spcPts val="0"/>
              </a:spcAft>
              <a:buClrTx/>
              <a:buSzTx/>
              <a:buFont typeface="Arial" pitchFamily="34" charset="0"/>
              <a:buNone/>
              <a:tabLst/>
              <a:defRPr sz="1400" b="0" kern="1200" spc="0" baseline="0">
                <a:solidFill>
                  <a:schemeClr val="tx2"/>
                </a:solidFill>
                <a:latin typeface="+mn-lt"/>
                <a:ea typeface="+mn-ea"/>
                <a:cs typeface="Calibri"/>
              </a:defRPr>
            </a:lvl1pPr>
            <a:lvl2pPr marL="509412" indent="0" algn="l" defTabSz="914400" rtl="0" eaLnBrk="1" latinLnBrk="0" hangingPunct="1">
              <a:lnSpc>
                <a:spcPct val="90000"/>
              </a:lnSpc>
              <a:spcBef>
                <a:spcPts val="500"/>
              </a:spcBef>
              <a:buClr>
                <a:schemeClr val="accent1"/>
              </a:buClr>
              <a:buSzPct val="80000"/>
              <a:buFont typeface="Arial" panose="020B0604020202020204" pitchFamily="34" charset="0"/>
              <a:buNone/>
              <a:tabLst/>
              <a:defRPr sz="2000" kern="1200">
                <a:solidFill>
                  <a:schemeClr val="tx1">
                    <a:tint val="75000"/>
                  </a:schemeClr>
                </a:solidFill>
                <a:latin typeface="+mn-lt"/>
                <a:ea typeface="+mn-ea"/>
                <a:cs typeface="+mn-cs"/>
              </a:defRPr>
            </a:lvl2pPr>
            <a:lvl3pPr marL="1018824" indent="0" algn="l" defTabSz="914400" rtl="0" eaLnBrk="1" latinLnBrk="0" hangingPunct="1">
              <a:lnSpc>
                <a:spcPct val="90000"/>
              </a:lnSpc>
              <a:spcBef>
                <a:spcPts val="500"/>
              </a:spcBef>
              <a:buFont typeface="System Font Regular"/>
              <a:buNone/>
              <a:tabLst/>
              <a:defRPr sz="1800" kern="1200">
                <a:solidFill>
                  <a:schemeClr val="tx1">
                    <a:tint val="75000"/>
                  </a:schemeClr>
                </a:solidFill>
                <a:latin typeface="+mn-lt"/>
                <a:ea typeface="+mn-ea"/>
                <a:cs typeface="+mn-cs"/>
              </a:defRPr>
            </a:lvl3pPr>
            <a:lvl4pPr marL="1528237" indent="0" algn="l" defTabSz="914400" rtl="0" eaLnBrk="1" latinLnBrk="0" hangingPunct="1">
              <a:lnSpc>
                <a:spcPct val="90000"/>
              </a:lnSpc>
              <a:spcBef>
                <a:spcPts val="500"/>
              </a:spcBef>
              <a:buSzPct val="80000"/>
              <a:buFont typeface="Courier New" panose="02070309020205020404" pitchFamily="49" charset="0"/>
              <a:buNone/>
              <a:tabLst/>
              <a:defRPr sz="1600" kern="1200">
                <a:solidFill>
                  <a:schemeClr val="tx1">
                    <a:tint val="75000"/>
                  </a:schemeClr>
                </a:solidFill>
                <a:latin typeface="+mn-lt"/>
                <a:ea typeface="+mn-ea"/>
                <a:cs typeface="+mn-cs"/>
              </a:defRPr>
            </a:lvl4pPr>
            <a:lvl5pPr marL="2037649" indent="0" algn="l" defTabSz="914400" rtl="0" eaLnBrk="1" latinLnBrk="0" hangingPunct="1">
              <a:lnSpc>
                <a:spcPct val="90000"/>
              </a:lnSpc>
              <a:spcBef>
                <a:spcPts val="500"/>
              </a:spcBef>
              <a:buSzPct val="75000"/>
              <a:buFont typeface="System Font Regular"/>
              <a:buNone/>
              <a:tabLst/>
              <a:defRPr sz="1600" kern="1200">
                <a:solidFill>
                  <a:schemeClr val="tx1">
                    <a:tint val="75000"/>
                  </a:schemeClr>
                </a:solidFill>
                <a:latin typeface="+mn-lt"/>
                <a:ea typeface="+mn-ea"/>
                <a:cs typeface="+mn-cs"/>
              </a:defRPr>
            </a:lvl5pPr>
            <a:lvl6pPr marL="254706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lnSpc>
                <a:spcPct val="100000"/>
              </a:lnSpc>
              <a:spcAft>
                <a:spcPts val="4200"/>
              </a:spcAft>
            </a:pPr>
            <a:r>
              <a:rPr lang="en-US" sz="2400">
                <a:solidFill>
                  <a:schemeClr val="accent6">
                    <a:lumMod val="50000"/>
                  </a:schemeClr>
                </a:solidFill>
              </a:rPr>
              <a:t>No data on asymptomatic arrhythmias</a:t>
            </a:r>
          </a:p>
        </p:txBody>
      </p:sp>
      <p:sp>
        <p:nvSpPr>
          <p:cNvPr id="2" name="Oval 1">
            <a:extLst>
              <a:ext uri="{FF2B5EF4-FFF2-40B4-BE49-F238E27FC236}">
                <a16:creationId xmlns:a16="http://schemas.microsoft.com/office/drawing/2014/main" id="{5DAE24DD-E8E6-0E51-DA2A-33E222BA3D88}"/>
              </a:ext>
            </a:extLst>
          </p:cNvPr>
          <p:cNvSpPr/>
          <p:nvPr/>
        </p:nvSpPr>
        <p:spPr>
          <a:xfrm>
            <a:off x="6357881" y="3145435"/>
            <a:ext cx="813985" cy="81398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heart with a line of heartbeat&#10;&#10;AI-generated content may be incorrect.">
            <a:extLst>
              <a:ext uri="{FF2B5EF4-FFF2-40B4-BE49-F238E27FC236}">
                <a16:creationId xmlns:a16="http://schemas.microsoft.com/office/drawing/2014/main" id="{31797A02-6152-A120-37B2-E49F9F737581}"/>
              </a:ext>
            </a:extLst>
          </p:cNvPr>
          <p:cNvPicPr>
            <a:picLocks noChangeAspect="1"/>
          </p:cNvPicPr>
          <p:nvPr/>
        </p:nvPicPr>
        <p:blipFill>
          <a:blip r:embed="rId5"/>
          <a:stretch>
            <a:fillRect/>
          </a:stretch>
        </p:blipFill>
        <p:spPr>
          <a:xfrm>
            <a:off x="6467094" y="935775"/>
            <a:ext cx="618067" cy="553862"/>
          </a:xfrm>
          <a:prstGeom prst="rect">
            <a:avLst/>
          </a:prstGeom>
        </p:spPr>
      </p:pic>
      <p:pic>
        <p:nvPicPr>
          <p:cNvPr id="9" name="Picture 8" descr="A blue line with a heartbeat line&#10;&#10;AI-generated content may be incorrect.">
            <a:extLst>
              <a:ext uri="{FF2B5EF4-FFF2-40B4-BE49-F238E27FC236}">
                <a16:creationId xmlns:a16="http://schemas.microsoft.com/office/drawing/2014/main" id="{163ACC82-1739-6740-4914-69B9A498A40C}"/>
              </a:ext>
            </a:extLst>
          </p:cNvPr>
          <p:cNvPicPr>
            <a:picLocks noChangeAspect="1"/>
          </p:cNvPicPr>
          <p:nvPr/>
        </p:nvPicPr>
        <p:blipFill>
          <a:blip r:embed="rId6"/>
          <a:stretch>
            <a:fillRect/>
          </a:stretch>
        </p:blipFill>
        <p:spPr>
          <a:xfrm>
            <a:off x="6408887" y="5166550"/>
            <a:ext cx="735806" cy="700088"/>
          </a:xfrm>
          <a:prstGeom prst="rect">
            <a:avLst/>
          </a:prstGeom>
        </p:spPr>
      </p:pic>
      <p:pic>
        <p:nvPicPr>
          <p:cNvPr id="11" name="Picture 10" descr="A blue dna strand on a black background&#10;&#10;AI-generated content may be incorrect.">
            <a:extLst>
              <a:ext uri="{FF2B5EF4-FFF2-40B4-BE49-F238E27FC236}">
                <a16:creationId xmlns:a16="http://schemas.microsoft.com/office/drawing/2014/main" id="{2E2A9C65-3825-A032-06CC-7F04B52E6A92}"/>
              </a:ext>
            </a:extLst>
          </p:cNvPr>
          <p:cNvPicPr>
            <a:picLocks noChangeAspect="1"/>
          </p:cNvPicPr>
          <p:nvPr/>
        </p:nvPicPr>
        <p:blipFill>
          <a:blip r:embed="rId7"/>
          <a:stretch>
            <a:fillRect/>
          </a:stretch>
        </p:blipFill>
        <p:spPr>
          <a:xfrm>
            <a:off x="6425555" y="2016157"/>
            <a:ext cx="702469" cy="702469"/>
          </a:xfrm>
          <a:prstGeom prst="rect">
            <a:avLst/>
          </a:prstGeom>
        </p:spPr>
      </p:pic>
      <p:pic>
        <p:nvPicPr>
          <p:cNvPr id="17" name="Picture 16" descr="A person running in a blue shirt&#10;&#10;AI-generated content may be incorrect.">
            <a:extLst>
              <a:ext uri="{FF2B5EF4-FFF2-40B4-BE49-F238E27FC236}">
                <a16:creationId xmlns:a16="http://schemas.microsoft.com/office/drawing/2014/main" id="{083092CB-36D5-6256-07A3-8EFABA0A738E}"/>
              </a:ext>
            </a:extLst>
          </p:cNvPr>
          <p:cNvPicPr>
            <a:picLocks noChangeAspect="1"/>
          </p:cNvPicPr>
          <p:nvPr/>
        </p:nvPicPr>
        <p:blipFill>
          <a:blip r:embed="rId8"/>
          <a:stretch>
            <a:fillRect/>
          </a:stretch>
        </p:blipFill>
        <p:spPr>
          <a:xfrm>
            <a:off x="6432698" y="4154520"/>
            <a:ext cx="676276" cy="711995"/>
          </a:xfrm>
          <a:prstGeom prst="rect">
            <a:avLst/>
          </a:prstGeom>
        </p:spPr>
      </p:pic>
      <p:pic>
        <p:nvPicPr>
          <p:cNvPr id="22" name="Picture 21" descr="A blue line drawing of a person&#10;&#10;AI-generated content may be incorrect.">
            <a:extLst>
              <a:ext uri="{FF2B5EF4-FFF2-40B4-BE49-F238E27FC236}">
                <a16:creationId xmlns:a16="http://schemas.microsoft.com/office/drawing/2014/main" id="{1D27AD1A-1EEE-2CA8-A8DE-25FA54CF7346}"/>
              </a:ext>
            </a:extLst>
          </p:cNvPr>
          <p:cNvPicPr>
            <a:picLocks noChangeAspect="1"/>
          </p:cNvPicPr>
          <p:nvPr/>
        </p:nvPicPr>
        <p:blipFill>
          <a:blip r:embed="rId9"/>
          <a:stretch>
            <a:fillRect/>
          </a:stretch>
        </p:blipFill>
        <p:spPr>
          <a:xfrm>
            <a:off x="6432698" y="3178207"/>
            <a:ext cx="652463" cy="723900"/>
          </a:xfrm>
          <a:prstGeom prst="rect">
            <a:avLst/>
          </a:prstGeom>
        </p:spPr>
      </p:pic>
    </p:spTree>
    <p:custDataLst>
      <p:tags r:id="rId1"/>
    </p:custDataLst>
    <p:extLst>
      <p:ext uri="{BB962C8B-B14F-4D97-AF65-F5344CB8AC3E}">
        <p14:creationId xmlns:p14="http://schemas.microsoft.com/office/powerpoint/2010/main" val="9998032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30F963-88AC-5F5C-75F8-4D5BC0A5F2A5}"/>
            </a:ext>
          </a:extLst>
        </p:cNvPr>
        <p:cNvGrpSpPr/>
        <p:nvPr/>
      </p:nvGrpSpPr>
      <p:grpSpPr>
        <a:xfrm>
          <a:off x="0" y="0"/>
          <a:ext cx="0" cy="0"/>
          <a:chOff x="0" y="0"/>
          <a:chExt cx="0" cy="0"/>
        </a:xfrm>
      </p:grpSpPr>
      <p:sp>
        <p:nvSpPr>
          <p:cNvPr id="47" name="Trapezoid 46">
            <a:extLst>
              <a:ext uri="{FF2B5EF4-FFF2-40B4-BE49-F238E27FC236}">
                <a16:creationId xmlns:a16="http://schemas.microsoft.com/office/drawing/2014/main" id="{BEC47409-9958-3607-4C00-B69229A3E1CB}"/>
              </a:ext>
            </a:extLst>
          </p:cNvPr>
          <p:cNvSpPr/>
          <p:nvPr/>
        </p:nvSpPr>
        <p:spPr>
          <a:xfrm rot="14425630">
            <a:off x="4457624" y="2052788"/>
            <a:ext cx="1597061" cy="2817014"/>
          </a:xfrm>
          <a:prstGeom prst="trapezoid">
            <a:avLst>
              <a:gd name="adj" fmla="val 44962"/>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78FB127-AB70-E5C3-8793-A3F6F1AB41A1}"/>
              </a:ext>
            </a:extLst>
          </p:cNvPr>
          <p:cNvSpPr txBox="1"/>
          <p:nvPr/>
        </p:nvSpPr>
        <p:spPr>
          <a:xfrm>
            <a:off x="9240335" y="5257883"/>
            <a:ext cx="2499785" cy="307777"/>
          </a:xfrm>
          <a:prstGeom prst="rect">
            <a:avLst/>
          </a:prstGeom>
          <a:noFill/>
        </p:spPr>
        <p:txBody>
          <a:bodyPr wrap="square" rtlCol="0">
            <a:spAutoFit/>
          </a:bodyPr>
          <a:lstStyle/>
          <a:p>
            <a:r>
              <a:rPr lang="en-US" sz="1400" spc="100">
                <a:solidFill>
                  <a:srgbClr val="274168"/>
                </a:solidFill>
                <a:latin typeface="Franklin Gothic Medium" panose="020B0603020102020204"/>
              </a:rPr>
              <a:t>SYMPTOM FREQUENCY</a:t>
            </a:r>
          </a:p>
        </p:txBody>
      </p:sp>
      <p:sp>
        <p:nvSpPr>
          <p:cNvPr id="26" name="TextBox 25">
            <a:extLst>
              <a:ext uri="{FF2B5EF4-FFF2-40B4-BE49-F238E27FC236}">
                <a16:creationId xmlns:a16="http://schemas.microsoft.com/office/drawing/2014/main" id="{3F2DE2B1-EB58-0EE1-134D-C98CB9EBFA04}"/>
              </a:ext>
            </a:extLst>
          </p:cNvPr>
          <p:cNvSpPr txBox="1"/>
          <p:nvPr/>
        </p:nvSpPr>
        <p:spPr>
          <a:xfrm>
            <a:off x="9240335" y="5579509"/>
            <a:ext cx="2743770" cy="307777"/>
          </a:xfrm>
          <a:prstGeom prst="rect">
            <a:avLst/>
          </a:prstGeom>
          <a:noFill/>
        </p:spPr>
        <p:txBody>
          <a:bodyPr wrap="square" rtlCol="0">
            <a:spAutoFit/>
          </a:bodyPr>
          <a:lstStyle/>
          <a:p>
            <a:r>
              <a:rPr lang="en-US" sz="1400" spc="100">
                <a:solidFill>
                  <a:srgbClr val="274168"/>
                </a:solidFill>
                <a:latin typeface="Franklin Gothic Medium" panose="020B0603020102020204"/>
              </a:rPr>
              <a:t>MONITORING DURATION</a:t>
            </a:r>
          </a:p>
        </p:txBody>
      </p:sp>
      <p:grpSp>
        <p:nvGrpSpPr>
          <p:cNvPr id="27" name="Group 26">
            <a:extLst>
              <a:ext uri="{FF2B5EF4-FFF2-40B4-BE49-F238E27FC236}">
                <a16:creationId xmlns:a16="http://schemas.microsoft.com/office/drawing/2014/main" id="{44DF6A0F-2C25-05D9-432E-094AC04AE8DC}"/>
              </a:ext>
            </a:extLst>
          </p:cNvPr>
          <p:cNvGrpSpPr/>
          <p:nvPr/>
        </p:nvGrpSpPr>
        <p:grpSpPr>
          <a:xfrm>
            <a:off x="1209041" y="5486139"/>
            <a:ext cx="8013416" cy="246497"/>
            <a:chOff x="1317923" y="5486139"/>
            <a:chExt cx="5242619" cy="246497"/>
          </a:xfrm>
        </p:grpSpPr>
        <p:cxnSp>
          <p:nvCxnSpPr>
            <p:cNvPr id="28" name="Straight Arrow Connector 27">
              <a:extLst>
                <a:ext uri="{FF2B5EF4-FFF2-40B4-BE49-F238E27FC236}">
                  <a16:creationId xmlns:a16="http://schemas.microsoft.com/office/drawing/2014/main" id="{CD7D3DC2-47AB-827C-79E8-DF5646A85603}"/>
                </a:ext>
              </a:extLst>
            </p:cNvPr>
            <p:cNvCxnSpPr>
              <a:cxnSpLocks/>
            </p:cNvCxnSpPr>
            <p:nvPr/>
          </p:nvCxnSpPr>
          <p:spPr>
            <a:xfrm flipH="1">
              <a:off x="1325374" y="5486139"/>
              <a:ext cx="5227717" cy="0"/>
            </a:xfrm>
            <a:prstGeom prst="straightConnector1">
              <a:avLst/>
            </a:prstGeom>
            <a:noFill/>
            <a:ln w="101600" cap="flat" cmpd="sng" algn="ctr">
              <a:gradFill flip="none" rotWithShape="1">
                <a:gsLst>
                  <a:gs pos="0">
                    <a:srgbClr val="FFFFFF"/>
                  </a:gs>
                  <a:gs pos="71000">
                    <a:srgbClr val="3738C0">
                      <a:lumMod val="100000"/>
                    </a:srgbClr>
                  </a:gs>
                </a:gsLst>
                <a:lin ang="0" scaled="0"/>
                <a:tileRect/>
              </a:gradFill>
              <a:prstDash val="solid"/>
              <a:miter lim="800000"/>
              <a:tailEnd type="triangle" w="med" len="sm"/>
            </a:ln>
            <a:effectLst/>
          </p:spPr>
        </p:cxnSp>
        <p:cxnSp>
          <p:nvCxnSpPr>
            <p:cNvPr id="30" name="Straight Arrow Connector 29">
              <a:extLst>
                <a:ext uri="{FF2B5EF4-FFF2-40B4-BE49-F238E27FC236}">
                  <a16:creationId xmlns:a16="http://schemas.microsoft.com/office/drawing/2014/main" id="{41DE53A2-5584-19E4-CF9D-DF1D98E9C5E6}"/>
                </a:ext>
              </a:extLst>
            </p:cNvPr>
            <p:cNvCxnSpPr>
              <a:cxnSpLocks/>
            </p:cNvCxnSpPr>
            <p:nvPr/>
          </p:nvCxnSpPr>
          <p:spPr>
            <a:xfrm>
              <a:off x="1317923" y="5718306"/>
              <a:ext cx="5242619" cy="14330"/>
            </a:xfrm>
            <a:prstGeom prst="straightConnector1">
              <a:avLst/>
            </a:prstGeom>
            <a:noFill/>
            <a:ln w="101600" cap="flat" cmpd="sng" algn="ctr">
              <a:gradFill flip="none" rotWithShape="1">
                <a:gsLst>
                  <a:gs pos="0">
                    <a:srgbClr val="FFFFFF"/>
                  </a:gs>
                  <a:gs pos="71000">
                    <a:srgbClr val="274168"/>
                  </a:gs>
                </a:gsLst>
                <a:lin ang="0" scaled="0"/>
                <a:tileRect/>
              </a:gradFill>
              <a:prstDash val="solid"/>
              <a:miter lim="800000"/>
              <a:tailEnd type="triangle" w="med" len="sm"/>
            </a:ln>
            <a:effectLst/>
          </p:spPr>
        </p:cxnSp>
      </p:grpSp>
      <p:cxnSp>
        <p:nvCxnSpPr>
          <p:cNvPr id="33" name="Straight Arrow Connector 32">
            <a:extLst>
              <a:ext uri="{FF2B5EF4-FFF2-40B4-BE49-F238E27FC236}">
                <a16:creationId xmlns:a16="http://schemas.microsoft.com/office/drawing/2014/main" id="{264E5412-04DD-6BF8-7F04-00FA6748C6F2}"/>
              </a:ext>
            </a:extLst>
          </p:cNvPr>
          <p:cNvCxnSpPr>
            <a:cxnSpLocks/>
          </p:cNvCxnSpPr>
          <p:nvPr/>
        </p:nvCxnSpPr>
        <p:spPr>
          <a:xfrm flipV="1">
            <a:off x="999203" y="1238596"/>
            <a:ext cx="0" cy="4479710"/>
          </a:xfrm>
          <a:prstGeom prst="straightConnector1">
            <a:avLst/>
          </a:prstGeom>
          <a:noFill/>
          <a:ln w="101600" cap="flat" cmpd="sng" algn="ctr">
            <a:gradFill flip="none" rotWithShape="1">
              <a:gsLst>
                <a:gs pos="0">
                  <a:srgbClr val="FFFFFF"/>
                </a:gs>
                <a:gs pos="74000">
                  <a:srgbClr val="F3BACB">
                    <a:lumMod val="50000"/>
                  </a:srgbClr>
                </a:gs>
              </a:gsLst>
              <a:lin ang="5400000" scaled="0"/>
              <a:tileRect/>
            </a:gradFill>
            <a:prstDash val="solid"/>
            <a:miter lim="800000"/>
            <a:tailEnd type="triangle" w="med" len="sm"/>
          </a:ln>
          <a:effectLst/>
        </p:spPr>
      </p:cxnSp>
      <p:sp>
        <p:nvSpPr>
          <p:cNvPr id="36" name="TextBox 35">
            <a:extLst>
              <a:ext uri="{FF2B5EF4-FFF2-40B4-BE49-F238E27FC236}">
                <a16:creationId xmlns:a16="http://schemas.microsoft.com/office/drawing/2014/main" id="{44AF297C-4235-E47D-B729-A482B9274BE3}"/>
              </a:ext>
            </a:extLst>
          </p:cNvPr>
          <p:cNvSpPr txBox="1"/>
          <p:nvPr/>
        </p:nvSpPr>
        <p:spPr>
          <a:xfrm>
            <a:off x="4935526" y="0"/>
            <a:ext cx="2062153" cy="369332"/>
          </a:xfrm>
          <a:prstGeom prst="rect">
            <a:avLst/>
          </a:prstGeom>
          <a:noFill/>
        </p:spPr>
        <p:txBody>
          <a:bodyPr wrap="square" lIns="0" tIns="182880" rtlCol="0">
            <a:spAutoFit/>
          </a:bodyPr>
          <a:lstStyle/>
          <a:p>
            <a:pPr algn="ctr"/>
            <a:r>
              <a:rPr lang="en-US" sz="900" spc="100">
                <a:solidFill>
                  <a:schemeClr val="accent6"/>
                </a:solidFill>
              </a:rPr>
              <a:t>EVENT RECORDERS</a:t>
            </a:r>
          </a:p>
        </p:txBody>
      </p:sp>
      <p:sp>
        <p:nvSpPr>
          <p:cNvPr id="46" name="Oval 45">
            <a:extLst>
              <a:ext uri="{FF2B5EF4-FFF2-40B4-BE49-F238E27FC236}">
                <a16:creationId xmlns:a16="http://schemas.microsoft.com/office/drawing/2014/main" id="{D19DD58E-FBAE-04CF-9FFE-67C4D335CD58}"/>
              </a:ext>
            </a:extLst>
          </p:cNvPr>
          <p:cNvSpPr/>
          <p:nvPr/>
        </p:nvSpPr>
        <p:spPr>
          <a:xfrm>
            <a:off x="5809501" y="1877371"/>
            <a:ext cx="1609531" cy="1609531"/>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47875C3-01B6-BB4E-A865-1F5FFDAA3190}"/>
              </a:ext>
            </a:extLst>
          </p:cNvPr>
          <p:cNvSpPr>
            <a:spLocks noGrp="1"/>
          </p:cNvSpPr>
          <p:nvPr>
            <p:ph type="title"/>
          </p:nvPr>
        </p:nvSpPr>
        <p:spPr/>
        <p:txBody>
          <a:bodyPr lIns="0" tIns="45720" rIns="91440" bIns="45720" anchor="t">
            <a:noAutofit/>
          </a:bodyPr>
          <a:lstStyle/>
          <a:p>
            <a:r>
              <a:rPr lang="en-US"/>
              <a:t>When to Consider an Event Recorder</a:t>
            </a:r>
          </a:p>
        </p:txBody>
      </p:sp>
      <p:sp>
        <p:nvSpPr>
          <p:cNvPr id="5" name="TextBox 4">
            <a:extLst>
              <a:ext uri="{FF2B5EF4-FFF2-40B4-BE49-F238E27FC236}">
                <a16:creationId xmlns:a16="http://schemas.microsoft.com/office/drawing/2014/main" id="{4B6AC4A3-DAE4-E368-E3F7-77E37A1E0853}"/>
              </a:ext>
            </a:extLst>
          </p:cNvPr>
          <p:cNvSpPr txBox="1"/>
          <p:nvPr/>
        </p:nvSpPr>
        <p:spPr>
          <a:xfrm>
            <a:off x="3202084" y="3821377"/>
            <a:ext cx="1594783" cy="477054"/>
          </a:xfrm>
          <a:prstGeom prst="rect">
            <a:avLst/>
          </a:prstGeom>
          <a:noFill/>
        </p:spPr>
        <p:txBody>
          <a:bodyPr wrap="square" lIns="91440" tIns="45720" rIns="91440" bIns="45720" rtlCol="0" anchor="t">
            <a:spAutoFit/>
          </a:bodyPr>
          <a:lstStyle/>
          <a:p>
            <a:pPr algn="ctr"/>
            <a:r>
              <a:rPr lang="en-US" sz="1400">
                <a:solidFill>
                  <a:schemeClr val="accent1"/>
                </a:solidFill>
                <a:latin typeface="+mj-lt"/>
              </a:rPr>
              <a:t>Event Recorder</a:t>
            </a:r>
          </a:p>
          <a:p>
            <a:pPr algn="ctr"/>
            <a:endParaRPr lang="en-US" sz="1100">
              <a:solidFill>
                <a:schemeClr val="accent6">
                  <a:lumMod val="50000"/>
                </a:schemeClr>
              </a:solidFill>
            </a:endParaRPr>
          </a:p>
        </p:txBody>
      </p:sp>
      <p:cxnSp>
        <p:nvCxnSpPr>
          <p:cNvPr id="6" name="Straight Connector 5">
            <a:extLst>
              <a:ext uri="{FF2B5EF4-FFF2-40B4-BE49-F238E27FC236}">
                <a16:creationId xmlns:a16="http://schemas.microsoft.com/office/drawing/2014/main" id="{C9A9ED8A-02DD-F359-6B2D-F4DC1B4B7FF7}"/>
              </a:ext>
            </a:extLst>
          </p:cNvPr>
          <p:cNvCxnSpPr>
            <a:cxnSpLocks/>
            <a:endCxn id="8" idx="2"/>
          </p:cNvCxnSpPr>
          <p:nvPr/>
        </p:nvCxnSpPr>
        <p:spPr>
          <a:xfrm>
            <a:off x="1055765" y="4185882"/>
            <a:ext cx="2853504" cy="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F7CE9B0-7FEE-8068-4228-689F6AA90366}"/>
              </a:ext>
            </a:extLst>
          </p:cNvPr>
          <p:cNvCxnSpPr>
            <a:cxnSpLocks/>
            <a:stCxn id="8" idx="4"/>
          </p:cNvCxnSpPr>
          <p:nvPr/>
        </p:nvCxnSpPr>
        <p:spPr>
          <a:xfrm>
            <a:off x="4000709" y="4277322"/>
            <a:ext cx="3893" cy="127815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F2039B6E-BF02-5315-588E-1BEC8A289EA1}"/>
              </a:ext>
            </a:extLst>
          </p:cNvPr>
          <p:cNvSpPr>
            <a:spLocks noChangeAspect="1"/>
          </p:cNvSpPr>
          <p:nvPr/>
        </p:nvSpPr>
        <p:spPr>
          <a:xfrm>
            <a:off x="3909269" y="4094442"/>
            <a:ext cx="182880" cy="18288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aphic of a person&amp;#39;s chest with a device connected to it&#10;&#10;Description automatically generated">
            <a:extLst>
              <a:ext uri="{FF2B5EF4-FFF2-40B4-BE49-F238E27FC236}">
                <a16:creationId xmlns:a16="http://schemas.microsoft.com/office/drawing/2014/main" id="{8EDEF099-DFC2-C7A3-4537-14B8C0A30AB5}"/>
              </a:ext>
            </a:extLst>
          </p:cNvPr>
          <p:cNvPicPr>
            <a:picLocks noChangeAspect="1"/>
          </p:cNvPicPr>
          <p:nvPr/>
        </p:nvPicPr>
        <p:blipFill>
          <a:blip r:embed="rId4"/>
          <a:stretch>
            <a:fillRect/>
          </a:stretch>
        </p:blipFill>
        <p:spPr>
          <a:xfrm>
            <a:off x="6096000" y="2115657"/>
            <a:ext cx="1069999" cy="1058299"/>
          </a:xfrm>
          <a:prstGeom prst="rect">
            <a:avLst/>
          </a:prstGeom>
          <a:ln>
            <a:noFill/>
          </a:ln>
        </p:spPr>
      </p:pic>
      <p:sp>
        <p:nvSpPr>
          <p:cNvPr id="2" name="TextBox 1">
            <a:extLst>
              <a:ext uri="{FF2B5EF4-FFF2-40B4-BE49-F238E27FC236}">
                <a16:creationId xmlns:a16="http://schemas.microsoft.com/office/drawing/2014/main" id="{319767CA-FFB1-F9E8-BFC0-31AF68E5B6EC}"/>
              </a:ext>
            </a:extLst>
          </p:cNvPr>
          <p:cNvSpPr txBox="1"/>
          <p:nvPr/>
        </p:nvSpPr>
        <p:spPr>
          <a:xfrm>
            <a:off x="7184164" y="1699647"/>
            <a:ext cx="4288501" cy="3164969"/>
          </a:xfrm>
          <a:prstGeom prst="rect">
            <a:avLst/>
          </a:prstGeom>
          <a:noFill/>
        </p:spPr>
        <p:txBody>
          <a:bodyPr wrap="square" lIns="91440" tIns="45720" rIns="91440" bIns="45720" rtlCol="0" anchor="t">
            <a:spAutoFit/>
          </a:bodyPr>
          <a:lstStyle/>
          <a:p>
            <a:pPr marL="457200" lvl="1" indent="0" defTabSz="914400">
              <a:lnSpc>
                <a:spcPct val="110000"/>
              </a:lnSpc>
              <a:spcBef>
                <a:spcPts val="500"/>
              </a:spcBef>
              <a:buClr>
                <a:srgbClr val="3738C0"/>
              </a:buClr>
              <a:buSzPct val="80000"/>
              <a:buNone/>
              <a:tabLst/>
              <a:defRPr/>
            </a:pPr>
            <a:r>
              <a:rPr lang="en-US">
                <a:solidFill>
                  <a:schemeClr val="accent1"/>
                </a:solidFill>
                <a:latin typeface="+mj-lt"/>
                <a:ea typeface="+mn-ea"/>
                <a:cs typeface="+mn-cs"/>
              </a:rPr>
              <a:t>When symptoms are: </a:t>
            </a:r>
            <a:endParaRPr lang="en-US">
              <a:solidFill>
                <a:schemeClr val="accent1"/>
              </a:solidFill>
              <a:latin typeface="+mj-lt"/>
            </a:endParaRPr>
          </a:p>
          <a:p>
            <a:pPr marL="950595" lvl="3" indent="-171450">
              <a:lnSpc>
                <a:spcPct val="110000"/>
              </a:lnSpc>
              <a:spcBef>
                <a:spcPts val="500"/>
              </a:spcBef>
              <a:buClr>
                <a:srgbClr val="3738C0"/>
              </a:buClr>
              <a:buSzPct val="80000"/>
              <a:buFont typeface="Arial" panose="020B0604020202020204" pitchFamily="34" charset="0"/>
              <a:buChar char="•"/>
              <a:defRPr/>
            </a:pPr>
            <a:r>
              <a:rPr lang="en-US">
                <a:solidFill>
                  <a:schemeClr val="accent6">
                    <a:lumMod val="50000"/>
                  </a:schemeClr>
                </a:solidFill>
                <a:ea typeface="+mn-ea"/>
                <a:cs typeface="+mn-cs"/>
              </a:rPr>
              <a:t>Less frequent </a:t>
            </a:r>
            <a:r>
              <a:rPr lang="en-US">
                <a:solidFill>
                  <a:schemeClr val="accent6">
                    <a:lumMod val="50000"/>
                  </a:schemeClr>
                </a:solidFill>
              </a:rPr>
              <a:t>(</a:t>
            </a:r>
            <a:r>
              <a:rPr lang="en-US">
                <a:solidFill>
                  <a:schemeClr val="accent6">
                    <a:lumMod val="50000"/>
                  </a:schemeClr>
                </a:solidFill>
                <a:ea typeface="+mn-ea"/>
                <a:cs typeface="+mn-cs"/>
              </a:rPr>
              <a:t>14</a:t>
            </a:r>
            <a:r>
              <a:rPr lang="en-US">
                <a:solidFill>
                  <a:schemeClr val="accent6">
                    <a:lumMod val="50000"/>
                  </a:schemeClr>
                </a:solidFill>
              </a:rPr>
              <a:t>+</a:t>
            </a:r>
            <a:r>
              <a:rPr lang="en-US">
                <a:solidFill>
                  <a:schemeClr val="accent6">
                    <a:lumMod val="50000"/>
                  </a:schemeClr>
                </a:solidFill>
                <a:ea typeface="+mn-ea"/>
                <a:cs typeface="+mn-cs"/>
              </a:rPr>
              <a:t> days)</a:t>
            </a:r>
            <a:endParaRPr lang="en-US">
              <a:solidFill>
                <a:schemeClr val="accent6">
                  <a:lumMod val="50000"/>
                </a:schemeClr>
              </a:solidFill>
            </a:endParaRPr>
          </a:p>
          <a:p>
            <a:pPr marL="950595" lvl="3" indent="-171450">
              <a:lnSpc>
                <a:spcPct val="110000"/>
              </a:lnSpc>
              <a:spcBef>
                <a:spcPts val="500"/>
              </a:spcBef>
              <a:buClr>
                <a:srgbClr val="3738C0"/>
              </a:buClr>
              <a:buSzPct val="80000"/>
              <a:buFont typeface="Arial" panose="020B0604020202020204" pitchFamily="34" charset="0"/>
              <a:buChar char="•"/>
              <a:defRPr/>
            </a:pPr>
            <a:r>
              <a:rPr lang="en-US">
                <a:solidFill>
                  <a:schemeClr val="accent6">
                    <a:lumMod val="50000"/>
                  </a:schemeClr>
                </a:solidFill>
                <a:ea typeface="+mn-ea"/>
                <a:cs typeface="+mn-cs"/>
              </a:rPr>
              <a:t>Low severity</a:t>
            </a:r>
            <a:endParaRPr lang="en-US">
              <a:solidFill>
                <a:schemeClr val="accent6">
                  <a:lumMod val="50000"/>
                </a:schemeClr>
              </a:solidFill>
            </a:endParaRPr>
          </a:p>
          <a:p>
            <a:pPr marL="950595" lvl="3" indent="-171450">
              <a:lnSpc>
                <a:spcPct val="110000"/>
              </a:lnSpc>
              <a:spcBef>
                <a:spcPts val="500"/>
              </a:spcBef>
              <a:buClr>
                <a:srgbClr val="3738C0"/>
              </a:buClr>
              <a:buSzPct val="80000"/>
              <a:buFont typeface="Arial" panose="020B0604020202020204" pitchFamily="34" charset="0"/>
              <a:buChar char="•"/>
              <a:defRPr/>
            </a:pPr>
            <a:r>
              <a:rPr lang="en-US">
                <a:solidFill>
                  <a:schemeClr val="accent6">
                    <a:lumMod val="50000"/>
                  </a:schemeClr>
                </a:solidFill>
                <a:ea typeface="+mn-ea"/>
                <a:cs typeface="+mn-cs"/>
              </a:rPr>
              <a:t>Long-lasting </a:t>
            </a:r>
            <a:endParaRPr lang="en-US">
              <a:solidFill>
                <a:schemeClr val="accent6">
                  <a:lumMod val="50000"/>
                </a:schemeClr>
              </a:solidFill>
            </a:endParaRPr>
          </a:p>
          <a:p>
            <a:pPr marL="457200" lvl="1" indent="0" defTabSz="914400">
              <a:lnSpc>
                <a:spcPct val="110000"/>
              </a:lnSpc>
              <a:spcBef>
                <a:spcPts val="500"/>
              </a:spcBef>
              <a:buClr>
                <a:srgbClr val="3738C0"/>
              </a:buClr>
              <a:buSzPct val="80000"/>
              <a:buNone/>
              <a:tabLst/>
              <a:defRPr/>
            </a:pPr>
            <a:r>
              <a:rPr lang="en-US">
                <a:solidFill>
                  <a:schemeClr val="accent1"/>
                </a:solidFill>
                <a:latin typeface="+mj-lt"/>
                <a:ea typeface="+mn-ea"/>
                <a:cs typeface="+mn-cs"/>
              </a:rPr>
              <a:t>When patients:</a:t>
            </a:r>
            <a:endParaRPr lang="en-US">
              <a:solidFill>
                <a:schemeClr val="accent1"/>
              </a:solidFill>
              <a:latin typeface="+mj-lt"/>
            </a:endParaRPr>
          </a:p>
          <a:p>
            <a:pPr marL="950595" lvl="3" indent="-171450">
              <a:lnSpc>
                <a:spcPct val="110000"/>
              </a:lnSpc>
              <a:spcBef>
                <a:spcPts val="500"/>
              </a:spcBef>
              <a:buClr>
                <a:srgbClr val="3738C0"/>
              </a:buClr>
              <a:buSzPct val="80000"/>
              <a:buFont typeface="Arial" panose="020B0604020202020204" pitchFamily="34" charset="0"/>
              <a:buChar char="•"/>
              <a:defRPr/>
            </a:pPr>
            <a:r>
              <a:rPr lang="en-US">
                <a:solidFill>
                  <a:schemeClr val="accent6">
                    <a:lumMod val="50000"/>
                  </a:schemeClr>
                </a:solidFill>
              </a:rPr>
              <a:t>Are capable of recording, charging device, and sending recordings</a:t>
            </a:r>
          </a:p>
          <a:p>
            <a:pPr marL="950595" lvl="3" indent="-171450">
              <a:lnSpc>
                <a:spcPct val="110000"/>
              </a:lnSpc>
              <a:spcBef>
                <a:spcPts val="500"/>
              </a:spcBef>
              <a:buClr>
                <a:srgbClr val="3738C0"/>
              </a:buClr>
              <a:buSzPct val="80000"/>
              <a:buFont typeface="Arial" panose="020B0604020202020204" pitchFamily="34" charset="0"/>
              <a:buChar char="•"/>
              <a:defRPr/>
            </a:pPr>
            <a:endParaRPr lang="en-US" sz="1600">
              <a:solidFill>
                <a:schemeClr val="accent6">
                  <a:lumMod val="50000"/>
                </a:schemeClr>
              </a:solidFill>
            </a:endParaRPr>
          </a:p>
        </p:txBody>
      </p:sp>
      <p:sp>
        <p:nvSpPr>
          <p:cNvPr id="11" name="TextBox 10">
            <a:extLst>
              <a:ext uri="{FF2B5EF4-FFF2-40B4-BE49-F238E27FC236}">
                <a16:creationId xmlns:a16="http://schemas.microsoft.com/office/drawing/2014/main" id="{8F50987F-B098-790B-0F99-A69C911A8DE5}"/>
              </a:ext>
            </a:extLst>
          </p:cNvPr>
          <p:cNvSpPr txBox="1"/>
          <p:nvPr/>
        </p:nvSpPr>
        <p:spPr>
          <a:xfrm rot="16200000">
            <a:off x="-77171" y="2120687"/>
            <a:ext cx="1703407" cy="307777"/>
          </a:xfrm>
          <a:prstGeom prst="rect">
            <a:avLst/>
          </a:prstGeom>
          <a:noFill/>
        </p:spPr>
        <p:txBody>
          <a:bodyPr wrap="square" lIns="91440" tIns="45720" rIns="91440" bIns="45720" rtlCol="0" anchor="t">
            <a:spAutoFit/>
          </a:bodyPr>
          <a:lstStyle/>
          <a:p>
            <a:pPr algn="r"/>
            <a:r>
              <a:rPr lang="en-US" sz="1400" spc="100">
                <a:latin typeface="+mj-lt"/>
              </a:rPr>
              <a:t>DATA URGENCY</a:t>
            </a:r>
          </a:p>
        </p:txBody>
      </p:sp>
    </p:spTree>
    <p:custDataLst>
      <p:tags r:id="rId1"/>
    </p:custDataLst>
    <p:extLst>
      <p:ext uri="{BB962C8B-B14F-4D97-AF65-F5344CB8AC3E}">
        <p14:creationId xmlns:p14="http://schemas.microsoft.com/office/powerpoint/2010/main" val="23005263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61102-57A4-CF30-9947-59C54E93E36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0AD30A1-4F30-327E-19AD-51DF5CF020CA}"/>
              </a:ext>
            </a:extLst>
          </p:cNvPr>
          <p:cNvSpPr/>
          <p:nvPr/>
        </p:nvSpPr>
        <p:spPr>
          <a:xfrm>
            <a:off x="999203" y="1278052"/>
            <a:ext cx="10583032" cy="166419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F32BA73-D826-7A89-4001-C481F9C926EE}"/>
              </a:ext>
            </a:extLst>
          </p:cNvPr>
          <p:cNvSpPr txBox="1"/>
          <p:nvPr/>
        </p:nvSpPr>
        <p:spPr>
          <a:xfrm>
            <a:off x="9413935" y="1820343"/>
            <a:ext cx="2499785" cy="584775"/>
          </a:xfrm>
          <a:prstGeom prst="rect">
            <a:avLst/>
          </a:prstGeom>
          <a:noFill/>
        </p:spPr>
        <p:txBody>
          <a:bodyPr wrap="square" lIns="91440" tIns="45720" rIns="91440" bIns="45720" rtlCol="0" anchor="t">
            <a:spAutoFit/>
          </a:bodyPr>
          <a:lstStyle/>
          <a:p>
            <a:pPr algn="ctr"/>
            <a:r>
              <a:rPr lang="en-US" sz="1600" spc="100">
                <a:solidFill>
                  <a:schemeClr val="accent6"/>
                </a:solidFill>
              </a:rPr>
              <a:t>DURING WEAR</a:t>
            </a:r>
            <a:br>
              <a:rPr lang="en-US" sz="1600" spc="100"/>
            </a:br>
            <a:r>
              <a:rPr lang="en-US" sz="1600" spc="100">
                <a:solidFill>
                  <a:schemeClr val="accent6"/>
                </a:solidFill>
              </a:rPr>
              <a:t>MONITORING</a:t>
            </a:r>
            <a:endParaRPr lang="en-US">
              <a:solidFill>
                <a:schemeClr val="accent6"/>
              </a:solidFill>
            </a:endParaRPr>
          </a:p>
        </p:txBody>
      </p:sp>
      <p:sp>
        <p:nvSpPr>
          <p:cNvPr id="8" name="TextBox 7">
            <a:extLst>
              <a:ext uri="{FF2B5EF4-FFF2-40B4-BE49-F238E27FC236}">
                <a16:creationId xmlns:a16="http://schemas.microsoft.com/office/drawing/2014/main" id="{0997FC01-ACF9-BCF7-CA8A-87FC60D69162}"/>
              </a:ext>
            </a:extLst>
          </p:cNvPr>
          <p:cNvSpPr txBox="1"/>
          <p:nvPr/>
        </p:nvSpPr>
        <p:spPr>
          <a:xfrm>
            <a:off x="9330835" y="3850253"/>
            <a:ext cx="2499785" cy="584775"/>
          </a:xfrm>
          <a:prstGeom prst="rect">
            <a:avLst/>
          </a:prstGeom>
          <a:noFill/>
        </p:spPr>
        <p:txBody>
          <a:bodyPr wrap="square" lIns="91440" tIns="45720" rIns="91440" bIns="45720" rtlCol="0" anchor="t">
            <a:spAutoFit/>
          </a:bodyPr>
          <a:lstStyle/>
          <a:p>
            <a:pPr algn="ctr"/>
            <a:r>
              <a:rPr lang="en-US" sz="1600" spc="100">
                <a:solidFill>
                  <a:schemeClr val="accent6"/>
                </a:solidFill>
              </a:rPr>
              <a:t>RETROSPECTIVE</a:t>
            </a:r>
            <a:br>
              <a:rPr lang="en-US" sz="1600" spc="100"/>
            </a:br>
            <a:r>
              <a:rPr lang="en-US" sz="1600" spc="100">
                <a:solidFill>
                  <a:schemeClr val="accent6"/>
                </a:solidFill>
              </a:rPr>
              <a:t>MONITORING</a:t>
            </a:r>
            <a:endParaRPr lang="en-US">
              <a:solidFill>
                <a:schemeClr val="accent6"/>
              </a:solidFill>
            </a:endParaRPr>
          </a:p>
        </p:txBody>
      </p:sp>
      <p:sp>
        <p:nvSpPr>
          <p:cNvPr id="17" name="TextBox 16">
            <a:extLst>
              <a:ext uri="{FF2B5EF4-FFF2-40B4-BE49-F238E27FC236}">
                <a16:creationId xmlns:a16="http://schemas.microsoft.com/office/drawing/2014/main" id="{3CA9C818-AD1B-7CCE-D3E5-040418718934}"/>
              </a:ext>
            </a:extLst>
          </p:cNvPr>
          <p:cNvSpPr txBox="1"/>
          <p:nvPr/>
        </p:nvSpPr>
        <p:spPr>
          <a:xfrm>
            <a:off x="3202084" y="3821377"/>
            <a:ext cx="1594783" cy="477054"/>
          </a:xfrm>
          <a:prstGeom prst="rect">
            <a:avLst/>
          </a:prstGeom>
          <a:noFill/>
        </p:spPr>
        <p:txBody>
          <a:bodyPr wrap="square" lIns="91440" tIns="45720" rIns="91440" bIns="45720" rtlCol="0" anchor="t">
            <a:spAutoFit/>
          </a:bodyPr>
          <a:lstStyle/>
          <a:p>
            <a:pPr algn="ctr"/>
            <a:r>
              <a:rPr lang="en-US" sz="1400">
                <a:solidFill>
                  <a:schemeClr val="accent1"/>
                </a:solidFill>
                <a:latin typeface="+mj-lt"/>
              </a:rPr>
              <a:t>Event Recorder</a:t>
            </a:r>
          </a:p>
          <a:p>
            <a:pPr algn="ctr"/>
            <a:endParaRPr lang="en-US" sz="1100">
              <a:solidFill>
                <a:schemeClr val="accent6">
                  <a:lumMod val="50000"/>
                </a:schemeClr>
              </a:solidFill>
            </a:endParaRPr>
          </a:p>
        </p:txBody>
      </p:sp>
      <p:sp>
        <p:nvSpPr>
          <p:cNvPr id="20" name="TextBox 19">
            <a:extLst>
              <a:ext uri="{FF2B5EF4-FFF2-40B4-BE49-F238E27FC236}">
                <a16:creationId xmlns:a16="http://schemas.microsoft.com/office/drawing/2014/main" id="{CC4A8054-8973-C6BA-AE76-CEF7F5ABB0CF}"/>
              </a:ext>
            </a:extLst>
          </p:cNvPr>
          <p:cNvSpPr txBox="1"/>
          <p:nvPr/>
        </p:nvSpPr>
        <p:spPr>
          <a:xfrm>
            <a:off x="5175270" y="3032568"/>
            <a:ext cx="2230898" cy="692497"/>
          </a:xfrm>
          <a:prstGeom prst="rect">
            <a:avLst/>
          </a:prstGeom>
          <a:noFill/>
        </p:spPr>
        <p:txBody>
          <a:bodyPr wrap="square" lIns="91440" tIns="45720" rIns="91440" bIns="45720" rtlCol="0" anchor="t">
            <a:spAutoFit/>
          </a:bodyPr>
          <a:lstStyle/>
          <a:p>
            <a:pPr algn="ctr"/>
            <a:r>
              <a:rPr lang="en-US" sz="1400">
                <a:solidFill>
                  <a:schemeClr val="accent6">
                    <a:lumMod val="60000"/>
                    <a:lumOff val="40000"/>
                  </a:schemeClr>
                </a:solidFill>
                <a:latin typeface="+mj-lt"/>
              </a:rPr>
              <a:t>Long-Term Continuous</a:t>
            </a:r>
            <a:br>
              <a:rPr lang="en-US" sz="1400">
                <a:latin typeface="+mj-lt"/>
              </a:rPr>
            </a:br>
            <a:r>
              <a:rPr lang="en-US" sz="1400">
                <a:solidFill>
                  <a:schemeClr val="accent6">
                    <a:lumMod val="60000"/>
                    <a:lumOff val="40000"/>
                  </a:schemeClr>
                </a:solidFill>
                <a:latin typeface="+mj-lt"/>
              </a:rPr>
              <a:t>Monitor</a:t>
            </a:r>
          </a:p>
          <a:p>
            <a:pPr algn="ctr"/>
            <a:endParaRPr lang="en-US" sz="1100">
              <a:solidFill>
                <a:schemeClr val="accent6">
                  <a:lumMod val="60000"/>
                  <a:lumOff val="40000"/>
                </a:schemeClr>
              </a:solidFill>
            </a:endParaRPr>
          </a:p>
        </p:txBody>
      </p:sp>
      <p:sp>
        <p:nvSpPr>
          <p:cNvPr id="22" name="TextBox 21">
            <a:extLst>
              <a:ext uri="{FF2B5EF4-FFF2-40B4-BE49-F238E27FC236}">
                <a16:creationId xmlns:a16="http://schemas.microsoft.com/office/drawing/2014/main" id="{CE1A89C9-684A-2048-560B-1267C7A77264}"/>
              </a:ext>
            </a:extLst>
          </p:cNvPr>
          <p:cNvSpPr txBox="1"/>
          <p:nvPr/>
        </p:nvSpPr>
        <p:spPr>
          <a:xfrm>
            <a:off x="7161391" y="1993222"/>
            <a:ext cx="1691406" cy="692497"/>
          </a:xfrm>
          <a:prstGeom prst="rect">
            <a:avLst/>
          </a:prstGeom>
          <a:noFill/>
        </p:spPr>
        <p:txBody>
          <a:bodyPr wrap="square" lIns="91440" tIns="45720" rIns="91440" bIns="45720" rtlCol="0" anchor="t">
            <a:spAutoFit/>
          </a:bodyPr>
          <a:lstStyle/>
          <a:p>
            <a:pPr algn="ctr"/>
            <a:r>
              <a:rPr lang="en-US" sz="1400">
                <a:solidFill>
                  <a:schemeClr val="accent6">
                    <a:lumMod val="60000"/>
                    <a:lumOff val="40000"/>
                  </a:schemeClr>
                </a:solidFill>
                <a:latin typeface="+mj-lt"/>
              </a:rPr>
              <a:t>Implantable Loop Recorder</a:t>
            </a:r>
          </a:p>
          <a:p>
            <a:pPr algn="ctr"/>
            <a:endParaRPr lang="en-US" sz="1100">
              <a:solidFill>
                <a:schemeClr val="accent6">
                  <a:lumMod val="60000"/>
                  <a:lumOff val="40000"/>
                </a:schemeClr>
              </a:solidFill>
            </a:endParaRPr>
          </a:p>
        </p:txBody>
      </p:sp>
      <p:sp>
        <p:nvSpPr>
          <p:cNvPr id="26" name="TextBox 25">
            <a:extLst>
              <a:ext uri="{FF2B5EF4-FFF2-40B4-BE49-F238E27FC236}">
                <a16:creationId xmlns:a16="http://schemas.microsoft.com/office/drawing/2014/main" id="{6FFD421D-7B83-F2CF-67C3-A410FE100A66}"/>
              </a:ext>
            </a:extLst>
          </p:cNvPr>
          <p:cNvSpPr txBox="1"/>
          <p:nvPr/>
        </p:nvSpPr>
        <p:spPr>
          <a:xfrm>
            <a:off x="7923791" y="4185360"/>
            <a:ext cx="1335164" cy="477054"/>
          </a:xfrm>
          <a:prstGeom prst="rect">
            <a:avLst/>
          </a:prstGeom>
          <a:noFill/>
        </p:spPr>
        <p:txBody>
          <a:bodyPr wrap="square" lIns="91440" tIns="45720" rIns="91440" bIns="45720" rtlCol="0" anchor="t">
            <a:spAutoFit/>
          </a:bodyPr>
          <a:lstStyle/>
          <a:p>
            <a:pPr algn="ctr"/>
            <a:r>
              <a:rPr lang="en-US" sz="1400">
                <a:solidFill>
                  <a:schemeClr val="accent6">
                    <a:lumMod val="60000"/>
                    <a:lumOff val="40000"/>
                  </a:schemeClr>
                </a:solidFill>
                <a:latin typeface="+mj-lt"/>
              </a:rPr>
              <a:t>Wearables</a:t>
            </a:r>
          </a:p>
          <a:p>
            <a:pPr algn="ctr"/>
            <a:endParaRPr lang="en-US" sz="1100">
              <a:solidFill>
                <a:schemeClr val="accent6">
                  <a:lumMod val="60000"/>
                  <a:lumOff val="40000"/>
                </a:schemeClr>
              </a:solidFill>
            </a:endParaRPr>
          </a:p>
        </p:txBody>
      </p:sp>
      <p:cxnSp>
        <p:nvCxnSpPr>
          <p:cNvPr id="27" name="Straight Connector 26">
            <a:extLst>
              <a:ext uri="{FF2B5EF4-FFF2-40B4-BE49-F238E27FC236}">
                <a16:creationId xmlns:a16="http://schemas.microsoft.com/office/drawing/2014/main" id="{66A6CDC2-563D-B9D2-65FB-650DB3C9A162}"/>
              </a:ext>
            </a:extLst>
          </p:cNvPr>
          <p:cNvCxnSpPr>
            <a:cxnSpLocks/>
            <a:endCxn id="7" idx="2"/>
          </p:cNvCxnSpPr>
          <p:nvPr/>
        </p:nvCxnSpPr>
        <p:spPr>
          <a:xfrm>
            <a:off x="1006996" y="2242365"/>
            <a:ext cx="1513534" cy="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7200970-E5FD-6256-2F55-0A6F0C3BC914}"/>
              </a:ext>
            </a:extLst>
          </p:cNvPr>
          <p:cNvCxnSpPr>
            <a:cxnSpLocks/>
            <a:endCxn id="18" idx="2"/>
          </p:cNvCxnSpPr>
          <p:nvPr/>
        </p:nvCxnSpPr>
        <p:spPr>
          <a:xfrm>
            <a:off x="1055765" y="4185882"/>
            <a:ext cx="2853504" cy="0"/>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60457AF-99DD-117A-13D3-A37E0498A6BC}"/>
              </a:ext>
            </a:extLst>
          </p:cNvPr>
          <p:cNvCxnSpPr>
            <a:cxnSpLocks/>
            <a:endCxn id="43" idx="2"/>
          </p:cNvCxnSpPr>
          <p:nvPr/>
        </p:nvCxnSpPr>
        <p:spPr>
          <a:xfrm>
            <a:off x="1006996" y="2788612"/>
            <a:ext cx="6898220" cy="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ABE7752-3A69-EDF5-A3BA-E67FDC5EB7B6}"/>
              </a:ext>
            </a:extLst>
          </p:cNvPr>
          <p:cNvCxnSpPr>
            <a:cxnSpLocks/>
            <a:endCxn id="25" idx="2"/>
          </p:cNvCxnSpPr>
          <p:nvPr/>
        </p:nvCxnSpPr>
        <p:spPr>
          <a:xfrm>
            <a:off x="1006996" y="3189475"/>
            <a:ext cx="4185594" cy="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51F5176-18EC-BF41-B05B-386C73D0C35A}"/>
              </a:ext>
            </a:extLst>
          </p:cNvPr>
          <p:cNvCxnSpPr>
            <a:cxnSpLocks/>
            <a:endCxn id="54" idx="2"/>
          </p:cNvCxnSpPr>
          <p:nvPr/>
        </p:nvCxnSpPr>
        <p:spPr>
          <a:xfrm>
            <a:off x="1006996" y="4765736"/>
            <a:ext cx="1035605" cy="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D4153CF-37C0-C014-8F3A-B2E96B8B6079}"/>
              </a:ext>
            </a:extLst>
          </p:cNvPr>
          <p:cNvCxnSpPr>
            <a:cxnSpLocks/>
            <a:stCxn id="7" idx="4"/>
          </p:cNvCxnSpPr>
          <p:nvPr/>
        </p:nvCxnSpPr>
        <p:spPr>
          <a:xfrm>
            <a:off x="2611970" y="2333805"/>
            <a:ext cx="0" cy="3098165"/>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89DFF64-B8D8-B26D-E036-2A23B03A3F89}"/>
              </a:ext>
            </a:extLst>
          </p:cNvPr>
          <p:cNvCxnSpPr>
            <a:cxnSpLocks/>
            <a:stCxn id="54" idx="4"/>
          </p:cNvCxnSpPr>
          <p:nvPr/>
        </p:nvCxnSpPr>
        <p:spPr>
          <a:xfrm flipH="1">
            <a:off x="2133272" y="4857176"/>
            <a:ext cx="769" cy="670015"/>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780EEF1-FE61-9BC8-7DA6-328A556ADC95}"/>
              </a:ext>
            </a:extLst>
          </p:cNvPr>
          <p:cNvCxnSpPr>
            <a:cxnSpLocks/>
            <a:stCxn id="18" idx="4"/>
          </p:cNvCxnSpPr>
          <p:nvPr/>
        </p:nvCxnSpPr>
        <p:spPr>
          <a:xfrm>
            <a:off x="4000709" y="4277322"/>
            <a:ext cx="3893" cy="1278150"/>
          </a:xfrm>
          <a:prstGeom prst="line">
            <a:avLst/>
          </a:prstGeom>
          <a:ln w="12700">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3D2C15C-EBE9-11A6-E2FD-3B74E047737F}"/>
              </a:ext>
            </a:extLst>
          </p:cNvPr>
          <p:cNvCxnSpPr>
            <a:cxnSpLocks/>
            <a:stCxn id="25" idx="4"/>
          </p:cNvCxnSpPr>
          <p:nvPr/>
        </p:nvCxnSpPr>
        <p:spPr>
          <a:xfrm>
            <a:off x="5284030" y="3280915"/>
            <a:ext cx="9753" cy="2204637"/>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4FF89A2-99FB-2C02-B7D6-D2F34B44BD2F}"/>
              </a:ext>
            </a:extLst>
          </p:cNvPr>
          <p:cNvSpPr txBox="1"/>
          <p:nvPr/>
        </p:nvSpPr>
        <p:spPr>
          <a:xfrm>
            <a:off x="1356248" y="1431284"/>
            <a:ext cx="2575460" cy="692497"/>
          </a:xfrm>
          <a:prstGeom prst="rect">
            <a:avLst/>
          </a:prstGeom>
          <a:noFill/>
        </p:spPr>
        <p:txBody>
          <a:bodyPr wrap="square" lIns="91440" tIns="45720" rIns="91440" bIns="45720" rtlCol="0" anchor="t">
            <a:spAutoFit/>
          </a:bodyPr>
          <a:lstStyle/>
          <a:p>
            <a:pPr algn="ctr"/>
            <a:r>
              <a:rPr lang="en-US" sz="1400">
                <a:solidFill>
                  <a:schemeClr val="accent6">
                    <a:lumMod val="60000"/>
                    <a:lumOff val="40000"/>
                  </a:schemeClr>
                </a:solidFill>
                <a:latin typeface="+mj-lt"/>
              </a:rPr>
              <a:t>Mobile Cardiac</a:t>
            </a:r>
            <a:br>
              <a:rPr lang="en-US" sz="1400">
                <a:latin typeface="+mj-lt"/>
              </a:rPr>
            </a:br>
            <a:r>
              <a:rPr lang="en-US" sz="1400">
                <a:solidFill>
                  <a:schemeClr val="accent6">
                    <a:lumMod val="60000"/>
                    <a:lumOff val="40000"/>
                  </a:schemeClr>
                </a:solidFill>
                <a:latin typeface="+mj-lt"/>
              </a:rPr>
              <a:t>Telemetry</a:t>
            </a:r>
          </a:p>
          <a:p>
            <a:pPr algn="ctr"/>
            <a:endParaRPr lang="en-US" sz="1100">
              <a:solidFill>
                <a:schemeClr val="accent6">
                  <a:lumMod val="60000"/>
                  <a:lumOff val="40000"/>
                </a:schemeClr>
              </a:solidFill>
            </a:endParaRPr>
          </a:p>
        </p:txBody>
      </p:sp>
      <p:cxnSp>
        <p:nvCxnSpPr>
          <p:cNvPr id="59" name="Straight Connector 58">
            <a:extLst>
              <a:ext uri="{FF2B5EF4-FFF2-40B4-BE49-F238E27FC236}">
                <a16:creationId xmlns:a16="http://schemas.microsoft.com/office/drawing/2014/main" id="{90BA78DF-0B85-6C84-BF85-7EAFA47E82D2}"/>
              </a:ext>
            </a:extLst>
          </p:cNvPr>
          <p:cNvCxnSpPr>
            <a:cxnSpLocks/>
            <a:stCxn id="43" idx="4"/>
          </p:cNvCxnSpPr>
          <p:nvPr/>
        </p:nvCxnSpPr>
        <p:spPr>
          <a:xfrm>
            <a:off x="7996656" y="2880052"/>
            <a:ext cx="0" cy="2643836"/>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99F02DCA-781C-CA98-5AB6-8B08C0AA4D2E}"/>
              </a:ext>
            </a:extLst>
          </p:cNvPr>
          <p:cNvSpPr txBox="1"/>
          <p:nvPr/>
        </p:nvSpPr>
        <p:spPr>
          <a:xfrm>
            <a:off x="9240335" y="5257883"/>
            <a:ext cx="2499785" cy="307777"/>
          </a:xfrm>
          <a:prstGeom prst="rect">
            <a:avLst/>
          </a:prstGeom>
          <a:noFill/>
        </p:spPr>
        <p:txBody>
          <a:bodyPr wrap="square" rtlCol="0">
            <a:spAutoFit/>
          </a:bodyPr>
          <a:lstStyle/>
          <a:p>
            <a:r>
              <a:rPr lang="en-US" sz="1400" spc="100">
                <a:latin typeface="+mj-lt"/>
              </a:rPr>
              <a:t>SYMPTOM FREQUENCY</a:t>
            </a:r>
          </a:p>
        </p:txBody>
      </p:sp>
      <p:sp>
        <p:nvSpPr>
          <p:cNvPr id="73" name="TextBox 72">
            <a:extLst>
              <a:ext uri="{FF2B5EF4-FFF2-40B4-BE49-F238E27FC236}">
                <a16:creationId xmlns:a16="http://schemas.microsoft.com/office/drawing/2014/main" id="{B0C44A15-F6F9-349A-C0B1-9A9F678150CE}"/>
              </a:ext>
            </a:extLst>
          </p:cNvPr>
          <p:cNvSpPr txBox="1"/>
          <p:nvPr/>
        </p:nvSpPr>
        <p:spPr>
          <a:xfrm>
            <a:off x="9240335" y="5579509"/>
            <a:ext cx="2743770" cy="307777"/>
          </a:xfrm>
          <a:prstGeom prst="rect">
            <a:avLst/>
          </a:prstGeom>
          <a:noFill/>
        </p:spPr>
        <p:txBody>
          <a:bodyPr wrap="square" rtlCol="0">
            <a:spAutoFit/>
          </a:bodyPr>
          <a:lstStyle/>
          <a:p>
            <a:r>
              <a:rPr lang="en-US" sz="1400" spc="100">
                <a:latin typeface="+mj-lt"/>
              </a:rPr>
              <a:t>MONITORING DURATION</a:t>
            </a:r>
          </a:p>
        </p:txBody>
      </p:sp>
      <p:grpSp>
        <p:nvGrpSpPr>
          <p:cNvPr id="34" name="Group 33">
            <a:extLst>
              <a:ext uri="{FF2B5EF4-FFF2-40B4-BE49-F238E27FC236}">
                <a16:creationId xmlns:a16="http://schemas.microsoft.com/office/drawing/2014/main" id="{8C85705A-3D6B-2057-AC46-9438053A6089}"/>
              </a:ext>
            </a:extLst>
          </p:cNvPr>
          <p:cNvGrpSpPr/>
          <p:nvPr/>
        </p:nvGrpSpPr>
        <p:grpSpPr>
          <a:xfrm>
            <a:off x="1209041" y="5486139"/>
            <a:ext cx="8013416" cy="246497"/>
            <a:chOff x="1317923" y="5486139"/>
            <a:chExt cx="5242619" cy="246497"/>
          </a:xfrm>
        </p:grpSpPr>
        <p:cxnSp>
          <p:nvCxnSpPr>
            <p:cNvPr id="36" name="Straight Arrow Connector 35">
              <a:extLst>
                <a:ext uri="{FF2B5EF4-FFF2-40B4-BE49-F238E27FC236}">
                  <a16:creationId xmlns:a16="http://schemas.microsoft.com/office/drawing/2014/main" id="{BF9996B2-E313-36A9-41CE-5B6860AF002D}"/>
                </a:ext>
              </a:extLst>
            </p:cNvPr>
            <p:cNvCxnSpPr>
              <a:cxnSpLocks/>
            </p:cNvCxnSpPr>
            <p:nvPr/>
          </p:nvCxnSpPr>
          <p:spPr>
            <a:xfrm flipH="1">
              <a:off x="1325374" y="5486139"/>
              <a:ext cx="5227717" cy="0"/>
            </a:xfrm>
            <a:prstGeom prst="straightConnector1">
              <a:avLst/>
            </a:prstGeom>
            <a:ln w="101600">
              <a:gradFill flip="none" rotWithShape="1">
                <a:gsLst>
                  <a:gs pos="0">
                    <a:schemeClr val="bg1"/>
                  </a:gs>
                  <a:gs pos="71000">
                    <a:schemeClr val="accent1">
                      <a:lumMod val="100000"/>
                    </a:schemeClr>
                  </a:gs>
                </a:gsLst>
                <a:lin ang="0" scaled="0"/>
                <a:tileRect/>
              </a:gradFill>
              <a:tailEnd type="triangle" w="med" len="sm"/>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F279B29-FDB8-C27E-C2B9-D3A44D81EE42}"/>
                </a:ext>
              </a:extLst>
            </p:cNvPr>
            <p:cNvCxnSpPr>
              <a:cxnSpLocks/>
            </p:cNvCxnSpPr>
            <p:nvPr/>
          </p:nvCxnSpPr>
          <p:spPr>
            <a:xfrm>
              <a:off x="1317923" y="5718306"/>
              <a:ext cx="5242619" cy="14330"/>
            </a:xfrm>
            <a:prstGeom prst="straightConnector1">
              <a:avLst/>
            </a:prstGeom>
            <a:ln w="101600">
              <a:gradFill flip="none" rotWithShape="1">
                <a:gsLst>
                  <a:gs pos="0">
                    <a:schemeClr val="bg1"/>
                  </a:gs>
                  <a:gs pos="71000">
                    <a:schemeClr val="tx1"/>
                  </a:gs>
                </a:gsLst>
                <a:lin ang="0" scaled="0"/>
                <a:tileRect/>
              </a:gradFill>
              <a:tailEnd type="triangle" w="med" len="sm"/>
            </a:ln>
          </p:spPr>
          <p:style>
            <a:lnRef idx="1">
              <a:schemeClr val="accent1"/>
            </a:lnRef>
            <a:fillRef idx="0">
              <a:schemeClr val="accent1"/>
            </a:fillRef>
            <a:effectRef idx="0">
              <a:schemeClr val="accent1"/>
            </a:effectRef>
            <a:fontRef idx="minor">
              <a:schemeClr val="tx1"/>
            </a:fontRef>
          </p:style>
        </p:cxnSp>
      </p:grpSp>
      <p:sp>
        <p:nvSpPr>
          <p:cNvPr id="7" name="Oval 6">
            <a:extLst>
              <a:ext uri="{FF2B5EF4-FFF2-40B4-BE49-F238E27FC236}">
                <a16:creationId xmlns:a16="http://schemas.microsoft.com/office/drawing/2014/main" id="{B6157631-052D-6C50-051E-607E4B08981A}"/>
              </a:ext>
            </a:extLst>
          </p:cNvPr>
          <p:cNvSpPr>
            <a:spLocks noChangeAspect="1"/>
          </p:cNvSpPr>
          <p:nvPr/>
        </p:nvSpPr>
        <p:spPr>
          <a:xfrm>
            <a:off x="2520530" y="2150925"/>
            <a:ext cx="182880" cy="18288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3B2EBED-79C7-71D1-0BD6-6E3781CDB2AF}"/>
              </a:ext>
            </a:extLst>
          </p:cNvPr>
          <p:cNvSpPr>
            <a:spLocks noChangeAspect="1"/>
          </p:cNvSpPr>
          <p:nvPr/>
        </p:nvSpPr>
        <p:spPr>
          <a:xfrm>
            <a:off x="3909269" y="4094442"/>
            <a:ext cx="182880" cy="18288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E876BCE-A706-4620-955F-76CCC4162B5B}"/>
              </a:ext>
            </a:extLst>
          </p:cNvPr>
          <p:cNvSpPr>
            <a:spLocks noChangeAspect="1"/>
          </p:cNvSpPr>
          <p:nvPr/>
        </p:nvSpPr>
        <p:spPr>
          <a:xfrm>
            <a:off x="5192590" y="3098035"/>
            <a:ext cx="182880" cy="18288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604BBBC3-2180-D50C-637E-1E6B8D002345}"/>
              </a:ext>
            </a:extLst>
          </p:cNvPr>
          <p:cNvSpPr>
            <a:spLocks noChangeAspect="1"/>
          </p:cNvSpPr>
          <p:nvPr/>
        </p:nvSpPr>
        <p:spPr>
          <a:xfrm>
            <a:off x="7905216" y="2697172"/>
            <a:ext cx="182880" cy="18288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186600DC-93B9-5926-9131-324F698217A8}"/>
              </a:ext>
            </a:extLst>
          </p:cNvPr>
          <p:cNvSpPr txBox="1"/>
          <p:nvPr/>
        </p:nvSpPr>
        <p:spPr>
          <a:xfrm>
            <a:off x="2174805" y="4605931"/>
            <a:ext cx="1316234" cy="477054"/>
          </a:xfrm>
          <a:prstGeom prst="rect">
            <a:avLst/>
          </a:prstGeom>
          <a:solidFill>
            <a:schemeClr val="bg1"/>
          </a:solidFill>
        </p:spPr>
        <p:txBody>
          <a:bodyPr wrap="square" lIns="91440" tIns="45720" rIns="91440" bIns="45720" rtlCol="0" anchor="t">
            <a:spAutoFit/>
          </a:bodyPr>
          <a:lstStyle/>
          <a:p>
            <a:pPr algn="ctr"/>
            <a:r>
              <a:rPr lang="en-US" sz="1400">
                <a:solidFill>
                  <a:schemeClr val="accent6">
                    <a:lumMod val="60000"/>
                    <a:lumOff val="40000"/>
                  </a:schemeClr>
                </a:solidFill>
                <a:latin typeface="+mj-lt"/>
              </a:rPr>
              <a:t>Holter Monitor</a:t>
            </a:r>
          </a:p>
          <a:p>
            <a:pPr algn="ctr"/>
            <a:endParaRPr lang="en-US" sz="1100">
              <a:solidFill>
                <a:schemeClr val="accent6">
                  <a:lumMod val="60000"/>
                  <a:lumOff val="40000"/>
                </a:schemeClr>
              </a:solidFill>
            </a:endParaRPr>
          </a:p>
        </p:txBody>
      </p:sp>
      <p:sp>
        <p:nvSpPr>
          <p:cNvPr id="54" name="Oval 53">
            <a:extLst>
              <a:ext uri="{FF2B5EF4-FFF2-40B4-BE49-F238E27FC236}">
                <a16:creationId xmlns:a16="http://schemas.microsoft.com/office/drawing/2014/main" id="{5D811EC2-17AB-8809-5EE3-FE4501FB4012}"/>
              </a:ext>
            </a:extLst>
          </p:cNvPr>
          <p:cNvSpPr>
            <a:spLocks noChangeAspect="1"/>
          </p:cNvSpPr>
          <p:nvPr/>
        </p:nvSpPr>
        <p:spPr>
          <a:xfrm>
            <a:off x="2042601" y="4674296"/>
            <a:ext cx="182880" cy="18288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5E9B3C05-6E0C-712D-5C85-46829EE31BF6}"/>
              </a:ext>
            </a:extLst>
          </p:cNvPr>
          <p:cNvSpPr>
            <a:spLocks noChangeAspect="1"/>
          </p:cNvSpPr>
          <p:nvPr/>
        </p:nvSpPr>
        <p:spPr>
          <a:xfrm>
            <a:off x="7914364" y="4238399"/>
            <a:ext cx="182880" cy="18288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Arrow Connector 1">
            <a:extLst>
              <a:ext uri="{FF2B5EF4-FFF2-40B4-BE49-F238E27FC236}">
                <a16:creationId xmlns:a16="http://schemas.microsoft.com/office/drawing/2014/main" id="{1E12C172-2F32-7B7B-385B-F2E5FB55A890}"/>
              </a:ext>
            </a:extLst>
          </p:cNvPr>
          <p:cNvCxnSpPr>
            <a:cxnSpLocks/>
          </p:cNvCxnSpPr>
          <p:nvPr/>
        </p:nvCxnSpPr>
        <p:spPr>
          <a:xfrm flipV="1">
            <a:off x="999203" y="1238596"/>
            <a:ext cx="0" cy="4479710"/>
          </a:xfrm>
          <a:prstGeom prst="straightConnector1">
            <a:avLst/>
          </a:prstGeom>
          <a:ln w="101600">
            <a:gradFill flip="none" rotWithShape="1">
              <a:gsLst>
                <a:gs pos="0">
                  <a:schemeClr val="bg1"/>
                </a:gs>
                <a:gs pos="74000">
                  <a:schemeClr val="accent4">
                    <a:lumMod val="50000"/>
                  </a:schemeClr>
                </a:gs>
              </a:gsLst>
              <a:lin ang="5400000" scaled="0"/>
              <a:tileRect/>
            </a:gradFill>
            <a:tailEnd type="triangle" w="med" len="sm"/>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6854785-AD7B-A6AC-AAD4-8F7E21A88CF3}"/>
              </a:ext>
            </a:extLst>
          </p:cNvPr>
          <p:cNvSpPr txBox="1"/>
          <p:nvPr/>
        </p:nvSpPr>
        <p:spPr>
          <a:xfrm>
            <a:off x="4935526" y="0"/>
            <a:ext cx="2062153" cy="369332"/>
          </a:xfrm>
          <a:prstGeom prst="rect">
            <a:avLst/>
          </a:prstGeom>
          <a:noFill/>
        </p:spPr>
        <p:txBody>
          <a:bodyPr wrap="square" lIns="0" tIns="182880" rtlCol="0">
            <a:spAutoFit/>
          </a:bodyPr>
          <a:lstStyle/>
          <a:p>
            <a:pPr algn="ctr"/>
            <a:r>
              <a:rPr lang="en-US" sz="900" spc="100">
                <a:solidFill>
                  <a:schemeClr val="accent6"/>
                </a:solidFill>
              </a:rPr>
              <a:t>EVENT RECORDERS</a:t>
            </a:r>
          </a:p>
        </p:txBody>
      </p:sp>
      <p:sp>
        <p:nvSpPr>
          <p:cNvPr id="11" name="Title 2">
            <a:extLst>
              <a:ext uri="{FF2B5EF4-FFF2-40B4-BE49-F238E27FC236}">
                <a16:creationId xmlns:a16="http://schemas.microsoft.com/office/drawing/2014/main" id="{316CB69E-C41F-BE34-C06B-FE57F654DFE0}"/>
              </a:ext>
            </a:extLst>
          </p:cNvPr>
          <p:cNvSpPr>
            <a:spLocks noGrp="1"/>
          </p:cNvSpPr>
          <p:nvPr>
            <p:ph type="title"/>
          </p:nvPr>
        </p:nvSpPr>
        <p:spPr>
          <a:xfrm>
            <a:off x="609441" y="314235"/>
            <a:ext cx="10969943" cy="437132"/>
          </a:xfrm>
        </p:spPr>
        <p:txBody>
          <a:bodyPr lIns="0" tIns="45720" rIns="91440" bIns="45720" anchor="t">
            <a:noAutofit/>
          </a:bodyPr>
          <a:lstStyle/>
          <a:p>
            <a:r>
              <a:rPr lang="en-US"/>
              <a:t>When to Consider an Event Recorder?</a:t>
            </a:r>
          </a:p>
        </p:txBody>
      </p:sp>
      <p:sp>
        <p:nvSpPr>
          <p:cNvPr id="6" name="TextBox 5">
            <a:extLst>
              <a:ext uri="{FF2B5EF4-FFF2-40B4-BE49-F238E27FC236}">
                <a16:creationId xmlns:a16="http://schemas.microsoft.com/office/drawing/2014/main" id="{C42EEC56-78D6-7A41-92D3-676E69FAA70C}"/>
              </a:ext>
            </a:extLst>
          </p:cNvPr>
          <p:cNvSpPr txBox="1"/>
          <p:nvPr/>
        </p:nvSpPr>
        <p:spPr>
          <a:xfrm rot="16200000">
            <a:off x="-77171" y="2120687"/>
            <a:ext cx="1703407" cy="307777"/>
          </a:xfrm>
          <a:prstGeom prst="rect">
            <a:avLst/>
          </a:prstGeom>
          <a:noFill/>
        </p:spPr>
        <p:txBody>
          <a:bodyPr wrap="square" lIns="91440" tIns="45720" rIns="91440" bIns="45720" rtlCol="0" anchor="t">
            <a:spAutoFit/>
          </a:bodyPr>
          <a:lstStyle/>
          <a:p>
            <a:pPr algn="r"/>
            <a:r>
              <a:rPr lang="en-US" sz="1400" spc="100">
                <a:latin typeface="+mj-lt"/>
              </a:rPr>
              <a:t>DATA URGENCY</a:t>
            </a:r>
          </a:p>
        </p:txBody>
      </p:sp>
    </p:spTree>
    <p:custDataLst>
      <p:tags r:id="rId1"/>
    </p:custDataLst>
    <p:extLst>
      <p:ext uri="{BB962C8B-B14F-4D97-AF65-F5344CB8AC3E}">
        <p14:creationId xmlns:p14="http://schemas.microsoft.com/office/powerpoint/2010/main" val="238169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Text Placeholder 48">
            <a:extLst>
              <a:ext uri="{FF2B5EF4-FFF2-40B4-BE49-F238E27FC236}">
                <a16:creationId xmlns:a16="http://schemas.microsoft.com/office/drawing/2014/main" id="{CAB339F4-1F43-426F-8523-07C76A3DB943}"/>
              </a:ext>
            </a:extLst>
          </p:cNvPr>
          <p:cNvSpPr>
            <a:spLocks noGrp="1"/>
          </p:cNvSpPr>
          <p:nvPr>
            <p:ph type="body" sz="quarter" idx="13"/>
          </p:nvPr>
        </p:nvSpPr>
        <p:spPr>
          <a:xfrm>
            <a:off x="609600" y="2537097"/>
            <a:ext cx="2552700" cy="3019034"/>
          </a:xfrm>
        </p:spPr>
        <p:txBody>
          <a:bodyPr/>
          <a:lstStyle/>
          <a:p>
            <a:r>
              <a:rPr lang="en-US" sz="1800">
                <a:solidFill>
                  <a:schemeClr val="accent6">
                    <a:lumMod val="50000"/>
                  </a:schemeClr>
                </a:solidFill>
              </a:rPr>
              <a:t>First Holter monitor</a:t>
            </a:r>
          </a:p>
        </p:txBody>
      </p:sp>
      <p:sp>
        <p:nvSpPr>
          <p:cNvPr id="50" name="Text Placeholder 49">
            <a:extLst>
              <a:ext uri="{FF2B5EF4-FFF2-40B4-BE49-F238E27FC236}">
                <a16:creationId xmlns:a16="http://schemas.microsoft.com/office/drawing/2014/main" id="{337A1B8C-0CD0-7761-689A-3E6E3CCA50D1}"/>
              </a:ext>
            </a:extLst>
          </p:cNvPr>
          <p:cNvSpPr>
            <a:spLocks noGrp="1"/>
          </p:cNvSpPr>
          <p:nvPr>
            <p:ph type="body" sz="quarter" idx="16"/>
          </p:nvPr>
        </p:nvSpPr>
        <p:spPr>
          <a:xfrm>
            <a:off x="609600" y="1287053"/>
            <a:ext cx="2552700" cy="930730"/>
          </a:xfrm>
        </p:spPr>
        <p:txBody>
          <a:bodyPr/>
          <a:lstStyle/>
          <a:p>
            <a:r>
              <a:rPr lang="en-US" sz="3600"/>
              <a:t>1947</a:t>
            </a:r>
          </a:p>
        </p:txBody>
      </p:sp>
      <p:sp>
        <p:nvSpPr>
          <p:cNvPr id="51" name="Text Placeholder 50">
            <a:extLst>
              <a:ext uri="{FF2B5EF4-FFF2-40B4-BE49-F238E27FC236}">
                <a16:creationId xmlns:a16="http://schemas.microsoft.com/office/drawing/2014/main" id="{1D45F70C-49FD-608B-B398-3C045166B3CA}"/>
              </a:ext>
            </a:extLst>
          </p:cNvPr>
          <p:cNvSpPr>
            <a:spLocks noGrp="1"/>
          </p:cNvSpPr>
          <p:nvPr>
            <p:ph type="body" sz="quarter" idx="17"/>
          </p:nvPr>
        </p:nvSpPr>
        <p:spPr>
          <a:xfrm>
            <a:off x="3416300" y="2537097"/>
            <a:ext cx="2552700" cy="3019034"/>
          </a:xfrm>
        </p:spPr>
        <p:txBody>
          <a:bodyPr/>
          <a:lstStyle/>
          <a:p>
            <a:r>
              <a:rPr lang="en-US" sz="1800">
                <a:solidFill>
                  <a:schemeClr val="accent6">
                    <a:lumMod val="50000"/>
                  </a:schemeClr>
                </a:solidFill>
              </a:rPr>
              <a:t>First wired portable monitors</a:t>
            </a:r>
          </a:p>
        </p:txBody>
      </p:sp>
      <p:sp>
        <p:nvSpPr>
          <p:cNvPr id="52" name="Text Placeholder 51">
            <a:extLst>
              <a:ext uri="{FF2B5EF4-FFF2-40B4-BE49-F238E27FC236}">
                <a16:creationId xmlns:a16="http://schemas.microsoft.com/office/drawing/2014/main" id="{E49BFEE7-471A-25C1-6559-E093A7F4CDED}"/>
              </a:ext>
            </a:extLst>
          </p:cNvPr>
          <p:cNvSpPr>
            <a:spLocks noGrp="1"/>
          </p:cNvSpPr>
          <p:nvPr>
            <p:ph type="body" sz="quarter" idx="18"/>
          </p:nvPr>
        </p:nvSpPr>
        <p:spPr>
          <a:xfrm>
            <a:off x="3416300" y="1287053"/>
            <a:ext cx="2552700" cy="930730"/>
          </a:xfrm>
        </p:spPr>
        <p:txBody>
          <a:bodyPr/>
          <a:lstStyle/>
          <a:p>
            <a:r>
              <a:rPr lang="en-US" sz="3600"/>
              <a:t>1965</a:t>
            </a:r>
          </a:p>
        </p:txBody>
      </p:sp>
      <p:sp>
        <p:nvSpPr>
          <p:cNvPr id="53" name="Text Placeholder 52">
            <a:extLst>
              <a:ext uri="{FF2B5EF4-FFF2-40B4-BE49-F238E27FC236}">
                <a16:creationId xmlns:a16="http://schemas.microsoft.com/office/drawing/2014/main" id="{A83E938C-DE37-528D-C5E8-042CA8286B40}"/>
              </a:ext>
            </a:extLst>
          </p:cNvPr>
          <p:cNvSpPr>
            <a:spLocks noGrp="1"/>
          </p:cNvSpPr>
          <p:nvPr>
            <p:ph type="body" sz="quarter" idx="19"/>
          </p:nvPr>
        </p:nvSpPr>
        <p:spPr>
          <a:xfrm>
            <a:off x="6223000" y="2537097"/>
            <a:ext cx="2552700" cy="3019034"/>
          </a:xfrm>
        </p:spPr>
        <p:txBody>
          <a:bodyPr/>
          <a:lstStyle/>
          <a:p>
            <a:r>
              <a:rPr lang="en-US" sz="1800">
                <a:solidFill>
                  <a:schemeClr val="accent6">
                    <a:lumMod val="50000"/>
                  </a:schemeClr>
                </a:solidFill>
              </a:rPr>
              <a:t>First implantable monitors</a:t>
            </a:r>
          </a:p>
        </p:txBody>
      </p:sp>
      <p:sp>
        <p:nvSpPr>
          <p:cNvPr id="54" name="Text Placeholder 53">
            <a:extLst>
              <a:ext uri="{FF2B5EF4-FFF2-40B4-BE49-F238E27FC236}">
                <a16:creationId xmlns:a16="http://schemas.microsoft.com/office/drawing/2014/main" id="{05A0C1EE-A26F-D8A2-A9E2-25D7DB6F68BB}"/>
              </a:ext>
            </a:extLst>
          </p:cNvPr>
          <p:cNvSpPr>
            <a:spLocks noGrp="1"/>
          </p:cNvSpPr>
          <p:nvPr>
            <p:ph type="body" sz="quarter" idx="20"/>
          </p:nvPr>
        </p:nvSpPr>
        <p:spPr>
          <a:xfrm>
            <a:off x="6223000" y="1287053"/>
            <a:ext cx="2552700" cy="930730"/>
          </a:xfrm>
        </p:spPr>
        <p:txBody>
          <a:bodyPr/>
          <a:lstStyle/>
          <a:p>
            <a:r>
              <a:rPr lang="en-US" sz="3600"/>
              <a:t>1990</a:t>
            </a:r>
          </a:p>
        </p:txBody>
      </p:sp>
      <p:sp>
        <p:nvSpPr>
          <p:cNvPr id="55" name="Text Placeholder 54">
            <a:extLst>
              <a:ext uri="{FF2B5EF4-FFF2-40B4-BE49-F238E27FC236}">
                <a16:creationId xmlns:a16="http://schemas.microsoft.com/office/drawing/2014/main" id="{0FAF9E40-D5C0-0FD1-72EF-E79DC316179B}"/>
              </a:ext>
            </a:extLst>
          </p:cNvPr>
          <p:cNvSpPr>
            <a:spLocks noGrp="1"/>
          </p:cNvSpPr>
          <p:nvPr>
            <p:ph type="body" sz="quarter" idx="21"/>
          </p:nvPr>
        </p:nvSpPr>
        <p:spPr>
          <a:xfrm>
            <a:off x="9029700" y="2537097"/>
            <a:ext cx="2552700" cy="3019034"/>
          </a:xfrm>
        </p:spPr>
        <p:txBody>
          <a:bodyPr/>
          <a:lstStyle/>
          <a:p>
            <a:r>
              <a:rPr lang="en-US" sz="1800">
                <a:solidFill>
                  <a:schemeClr val="accent6">
                    <a:lumMod val="50000"/>
                  </a:schemeClr>
                </a:solidFill>
              </a:rPr>
              <a:t>First wearable patch monitors</a:t>
            </a:r>
          </a:p>
        </p:txBody>
      </p:sp>
      <p:sp>
        <p:nvSpPr>
          <p:cNvPr id="56" name="Text Placeholder 55">
            <a:extLst>
              <a:ext uri="{FF2B5EF4-FFF2-40B4-BE49-F238E27FC236}">
                <a16:creationId xmlns:a16="http://schemas.microsoft.com/office/drawing/2014/main" id="{548B0F94-E494-AD32-4A5E-30A89AAE1E30}"/>
              </a:ext>
            </a:extLst>
          </p:cNvPr>
          <p:cNvSpPr>
            <a:spLocks noGrp="1"/>
          </p:cNvSpPr>
          <p:nvPr>
            <p:ph type="body" sz="quarter" idx="22"/>
          </p:nvPr>
        </p:nvSpPr>
        <p:spPr>
          <a:xfrm>
            <a:off x="9029700" y="1287053"/>
            <a:ext cx="2552700" cy="930730"/>
          </a:xfrm>
        </p:spPr>
        <p:txBody>
          <a:bodyPr lIns="91440" tIns="45720" rIns="91440" bIns="0" anchor="ctr" anchorCtr="0"/>
          <a:lstStyle/>
          <a:p>
            <a:r>
              <a:rPr lang="en-US" sz="3600"/>
              <a:t>2011</a:t>
            </a:r>
          </a:p>
        </p:txBody>
      </p:sp>
      <p:sp>
        <p:nvSpPr>
          <p:cNvPr id="5" name="Title 4">
            <a:extLst>
              <a:ext uri="{FF2B5EF4-FFF2-40B4-BE49-F238E27FC236}">
                <a16:creationId xmlns:a16="http://schemas.microsoft.com/office/drawing/2014/main" id="{0036B04D-CF67-1BB7-D1A7-3889066DEA33}"/>
              </a:ext>
            </a:extLst>
          </p:cNvPr>
          <p:cNvSpPr>
            <a:spLocks noGrp="1"/>
          </p:cNvSpPr>
          <p:nvPr>
            <p:ph type="title"/>
          </p:nvPr>
        </p:nvSpPr>
        <p:spPr/>
        <p:txBody>
          <a:bodyPr lIns="0" tIns="45720" rIns="91440" bIns="45720" anchor="t">
            <a:noAutofit/>
          </a:bodyPr>
          <a:lstStyle/>
          <a:p>
            <a:r>
              <a:rPr lang="en-US"/>
              <a:t>Brief History of Wearable Cardiac Monitoring</a:t>
            </a:r>
          </a:p>
        </p:txBody>
      </p:sp>
      <p:sp>
        <p:nvSpPr>
          <p:cNvPr id="20" name="Oval 19">
            <a:extLst>
              <a:ext uri="{FF2B5EF4-FFF2-40B4-BE49-F238E27FC236}">
                <a16:creationId xmlns:a16="http://schemas.microsoft.com/office/drawing/2014/main" id="{C1F3A422-D7CF-0E0A-9AE0-CB63D685BE2E}"/>
              </a:ext>
            </a:extLst>
          </p:cNvPr>
          <p:cNvSpPr>
            <a:spLocks noChangeAspect="1"/>
          </p:cNvSpPr>
          <p:nvPr/>
        </p:nvSpPr>
        <p:spPr>
          <a:xfrm>
            <a:off x="4601210" y="2202331"/>
            <a:ext cx="182880" cy="18288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E77D310-D8C7-1C31-CD73-40DFC6F54B35}"/>
              </a:ext>
            </a:extLst>
          </p:cNvPr>
          <p:cNvSpPr>
            <a:spLocks noChangeAspect="1"/>
          </p:cNvSpPr>
          <p:nvPr/>
        </p:nvSpPr>
        <p:spPr>
          <a:xfrm>
            <a:off x="7407909" y="2202331"/>
            <a:ext cx="182880" cy="18288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C339E97-4CA7-72AB-4DA4-FDDC470DD089}"/>
              </a:ext>
            </a:extLst>
          </p:cNvPr>
          <p:cNvSpPr>
            <a:spLocks noChangeAspect="1"/>
          </p:cNvSpPr>
          <p:nvPr/>
        </p:nvSpPr>
        <p:spPr>
          <a:xfrm>
            <a:off x="10214610" y="2202331"/>
            <a:ext cx="182880" cy="18288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A09B7CCB-E759-D4FD-6E60-C30507169A7A}"/>
              </a:ext>
            </a:extLst>
          </p:cNvPr>
          <p:cNvCxnSpPr>
            <a:cxnSpLocks/>
          </p:cNvCxnSpPr>
          <p:nvPr/>
        </p:nvCxnSpPr>
        <p:spPr>
          <a:xfrm flipH="1">
            <a:off x="604425" y="2293771"/>
            <a:ext cx="10974959" cy="0"/>
          </a:xfrm>
          <a:prstGeom prst="line">
            <a:avLst/>
          </a:prstGeom>
          <a:ln w="12700">
            <a:solidFill>
              <a:schemeClr val="tx2"/>
            </a:solidFill>
            <a:prstDash val="sysDash"/>
            <a:headEnd type="none" w="sm" len="lg"/>
            <a:tailEnd type="none" w="sm" len="sm"/>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54652C08-F3F2-9F48-8882-78371D012997}"/>
              </a:ext>
            </a:extLst>
          </p:cNvPr>
          <p:cNvSpPr>
            <a:spLocks noChangeAspect="1"/>
          </p:cNvSpPr>
          <p:nvPr/>
        </p:nvSpPr>
        <p:spPr>
          <a:xfrm>
            <a:off x="1789430" y="2187303"/>
            <a:ext cx="182880" cy="18288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descr="A person riding a bicycle&#10;&#10;Description automatically generated">
            <a:extLst>
              <a:ext uri="{FF2B5EF4-FFF2-40B4-BE49-F238E27FC236}">
                <a16:creationId xmlns:a16="http://schemas.microsoft.com/office/drawing/2014/main" id="{DE4241C3-6D30-01CD-FFE4-E9F383B9CE6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t="12843" b="35445"/>
          <a:stretch/>
        </p:blipFill>
        <p:spPr>
          <a:xfrm>
            <a:off x="604425" y="3437225"/>
            <a:ext cx="2557484" cy="2410525"/>
          </a:xfrm>
          <a:prstGeom prst="rect">
            <a:avLst/>
          </a:prstGeom>
        </p:spPr>
      </p:pic>
      <p:pic>
        <p:nvPicPr>
          <p:cNvPr id="63" name="Picture 62" descr="A person and person holding a box&#10;&#10;Description automatically generated">
            <a:extLst>
              <a:ext uri="{FF2B5EF4-FFF2-40B4-BE49-F238E27FC236}">
                <a16:creationId xmlns:a16="http://schemas.microsoft.com/office/drawing/2014/main" id="{C901B295-DFA1-DFCF-A1B8-FAF47B1BE12C}"/>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rcRect l="15105" t="8322" b="31307"/>
          <a:stretch/>
        </p:blipFill>
        <p:spPr>
          <a:xfrm>
            <a:off x="3429201" y="3437226"/>
            <a:ext cx="2542350" cy="2410524"/>
          </a:xfrm>
          <a:prstGeom prst="rect">
            <a:avLst/>
          </a:prstGeom>
        </p:spPr>
      </p:pic>
      <p:pic>
        <p:nvPicPr>
          <p:cNvPr id="66" name="Picture 65" descr="X-ray of a person's chest&#10;&#10;Description automatically generated">
            <a:extLst>
              <a:ext uri="{FF2B5EF4-FFF2-40B4-BE49-F238E27FC236}">
                <a16:creationId xmlns:a16="http://schemas.microsoft.com/office/drawing/2014/main" id="{18CF8984-39FD-2424-9799-A4F167986002}"/>
              </a:ext>
            </a:extLst>
          </p:cNvPr>
          <p:cNvPicPr>
            <a:picLocks noChangeAspect="1"/>
          </p:cNvPicPr>
          <p:nvPr/>
        </p:nvPicPr>
        <p:blipFill>
          <a:blip r:embed="rId8"/>
          <a:srcRect l="453" r="211" b="4624"/>
          <a:stretch/>
        </p:blipFill>
        <p:spPr>
          <a:xfrm>
            <a:off x="6233277" y="3436884"/>
            <a:ext cx="2542032" cy="2411209"/>
          </a:xfrm>
          <a:prstGeom prst="rect">
            <a:avLst/>
          </a:prstGeom>
        </p:spPr>
      </p:pic>
      <p:sp>
        <p:nvSpPr>
          <p:cNvPr id="69" name="Rectangle 68">
            <a:extLst>
              <a:ext uri="{FF2B5EF4-FFF2-40B4-BE49-F238E27FC236}">
                <a16:creationId xmlns:a16="http://schemas.microsoft.com/office/drawing/2014/main" id="{3108BC9D-017C-4FF7-2EE3-DD62AABD2BF9}"/>
              </a:ext>
            </a:extLst>
          </p:cNvPr>
          <p:cNvSpPr/>
          <p:nvPr/>
        </p:nvSpPr>
        <p:spPr>
          <a:xfrm>
            <a:off x="9037034" y="3437226"/>
            <a:ext cx="2542350" cy="2410524"/>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7" descr="A computer mouse with a plastic cover&#10;&#10;Description automatically generated">
            <a:extLst>
              <a:ext uri="{FF2B5EF4-FFF2-40B4-BE49-F238E27FC236}">
                <a16:creationId xmlns:a16="http://schemas.microsoft.com/office/drawing/2014/main" id="{E11019CF-256F-6796-14C6-1B8A044878B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83" b="94022" l="2767" r="95455">
                        <a14:foregroundMark x1="39328" y1="30163" x2="18577" y2="26087"/>
                        <a14:foregroundMark x1="18577" y1="26087" x2="8893" y2="48641"/>
                        <a14:foregroundMark x1="6719" y1="50000" x2="10277" y2="35598"/>
                        <a14:foregroundMark x1="3063" y1="33152" x2="4150" y2="45109"/>
                        <a14:foregroundMark x1="3014" y1="32609" x2="3063" y2="33152"/>
                        <a14:foregroundMark x1="2964" y1="32065" x2="3014" y2="32609"/>
                        <a14:foregroundMark x1="67185" y1="91778" x2="80435" y2="96467"/>
                        <a14:foregroundMark x1="80435" y1="96467" x2="95652" y2="76630"/>
                        <a14:foregroundMark x1="95652" y1="76630" x2="75494" y2="92935"/>
                        <a14:foregroundMark x1="75494" y1="92935" x2="66852" y2="92250"/>
                        <a14:foregroundMark x1="66126" y1="90535" x2="88340" y2="94293"/>
                        <a14:foregroundMark x1="88340" y1="94293" x2="90909" y2="66304"/>
                        <a14:foregroundMark x1="90909" y1="66304" x2="92688" y2="90489"/>
                        <a14:foregroundMark x1="91700" y1="66033" x2="95652" y2="88043"/>
                        <a14:backgroundMark x1="53953" y1="89402" x2="64822" y2="92935"/>
                        <a14:backgroundMark x1="63241" y1="92935" x2="65217" y2="94565"/>
                        <a14:backgroundMark x1="791" y1="33152" x2="791" y2="33152"/>
                        <a14:backgroundMark x1="1976" y1="32609" x2="1976" y2="32609"/>
                      </a14:backgroundRemoval>
                    </a14:imgEffect>
                  </a14:imgLayer>
                </a14:imgProps>
              </a:ext>
            </a:extLst>
          </a:blip>
          <a:stretch>
            <a:fillRect/>
          </a:stretch>
        </p:blipFill>
        <p:spPr>
          <a:xfrm>
            <a:off x="9127490" y="3745159"/>
            <a:ext cx="2343150" cy="170411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1632935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10109-5DBF-631F-FB19-8EA521B475F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93620AE-0BC2-3A37-4675-92C0C010381F}"/>
              </a:ext>
            </a:extLst>
          </p:cNvPr>
          <p:cNvSpPr>
            <a:spLocks noGrp="1"/>
          </p:cNvSpPr>
          <p:nvPr>
            <p:ph type="ctrTitle"/>
          </p:nvPr>
        </p:nvSpPr>
        <p:spPr>
          <a:xfrm>
            <a:off x="608013" y="1422748"/>
            <a:ext cx="5487987" cy="3124200"/>
          </a:xfrm>
        </p:spPr>
        <p:txBody>
          <a:bodyPr/>
          <a:lstStyle/>
          <a:p>
            <a:pPr algn="l"/>
            <a:r>
              <a:rPr lang="en-US" sz="4400"/>
              <a:t>Mobile Cardiac Telemetry (MCT)</a:t>
            </a:r>
          </a:p>
        </p:txBody>
      </p:sp>
      <p:cxnSp>
        <p:nvCxnSpPr>
          <p:cNvPr id="2" name="Straight Arrow Connector 1">
            <a:extLst>
              <a:ext uri="{FF2B5EF4-FFF2-40B4-BE49-F238E27FC236}">
                <a16:creationId xmlns:a16="http://schemas.microsoft.com/office/drawing/2014/main" id="{241D2682-7165-E0F5-9D24-0A6E405C789F}"/>
              </a:ext>
            </a:extLst>
          </p:cNvPr>
          <p:cNvCxnSpPr>
            <a:cxnSpLocks/>
          </p:cNvCxnSpPr>
          <p:nvPr/>
        </p:nvCxnSpPr>
        <p:spPr>
          <a:xfrm flipV="1">
            <a:off x="2876" y="3871821"/>
            <a:ext cx="7096424" cy="34507"/>
          </a:xfrm>
          <a:prstGeom prst="straightConnector1">
            <a:avLst/>
          </a:prstGeom>
          <a:ln w="571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5A9DBEB8-988A-CA15-D994-2933FDD8A85C}"/>
              </a:ext>
            </a:extLst>
          </p:cNvPr>
          <p:cNvCxnSpPr>
            <a:cxnSpLocks/>
          </p:cNvCxnSpPr>
          <p:nvPr/>
        </p:nvCxnSpPr>
        <p:spPr>
          <a:xfrm flipV="1">
            <a:off x="10888757" y="3889074"/>
            <a:ext cx="1300367" cy="4274"/>
          </a:xfrm>
          <a:prstGeom prst="straightConnector1">
            <a:avLst/>
          </a:prstGeom>
          <a:ln w="571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7" name="Text Placeholder 49">
            <a:extLst>
              <a:ext uri="{FF2B5EF4-FFF2-40B4-BE49-F238E27FC236}">
                <a16:creationId xmlns:a16="http://schemas.microsoft.com/office/drawing/2014/main" id="{4CEF5D79-CBFA-FFD3-1D0D-413CC3B6E008}"/>
              </a:ext>
            </a:extLst>
          </p:cNvPr>
          <p:cNvSpPr txBox="1">
            <a:spLocks/>
          </p:cNvSpPr>
          <p:nvPr/>
        </p:nvSpPr>
        <p:spPr>
          <a:xfrm>
            <a:off x="2692105" y="4259111"/>
            <a:ext cx="2552700" cy="930730"/>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1"/>
                </a:solidFill>
                <a:latin typeface="+mn-lt"/>
                <a:ea typeface="+mn-ea"/>
                <a:cs typeface="+mn-cs"/>
              </a:defRPr>
            </a:lvl1pPr>
            <a:lvl2pPr marL="628650" indent="-171450" algn="l" defTabSz="914400" rtl="0" eaLnBrk="1" latinLnBrk="0" hangingPunct="1">
              <a:lnSpc>
                <a:spcPct val="90000"/>
              </a:lnSpc>
              <a:spcBef>
                <a:spcPts val="500"/>
              </a:spcBef>
              <a:buClr>
                <a:schemeClr val="accent1"/>
              </a:buClr>
              <a:buSzPct val="80000"/>
              <a:buFont typeface="Arial" panose="020B0604020202020204" pitchFamily="34" charset="0"/>
              <a:buChar char="•"/>
              <a:tabLst/>
              <a:defRPr sz="1800" kern="1200">
                <a:solidFill>
                  <a:schemeClr val="accent6"/>
                </a:solidFill>
                <a:latin typeface="+mn-lt"/>
                <a:ea typeface="+mn-ea"/>
                <a:cs typeface="+mn-cs"/>
              </a:defRPr>
            </a:lvl2pPr>
            <a:lvl3pPr marL="1087438" indent="-173038" algn="l" defTabSz="914400" rtl="0" eaLnBrk="1" latinLnBrk="0" hangingPunct="1">
              <a:lnSpc>
                <a:spcPct val="90000"/>
              </a:lnSpc>
              <a:spcBef>
                <a:spcPts val="500"/>
              </a:spcBef>
              <a:buFont typeface="System Font Regular"/>
              <a:buChar char="-"/>
              <a:tabLst/>
              <a:defRPr sz="1800" kern="1200">
                <a:solidFill>
                  <a:schemeClr val="accent6"/>
                </a:solidFill>
                <a:latin typeface="+mn-lt"/>
                <a:ea typeface="+mn-ea"/>
                <a:cs typeface="+mn-cs"/>
              </a:defRPr>
            </a:lvl3pPr>
            <a:lvl4pPr marL="1546225" indent="-174625" algn="l" defTabSz="914400" rtl="0" eaLnBrk="1" latinLnBrk="0" hangingPunct="1">
              <a:lnSpc>
                <a:spcPct val="90000"/>
              </a:lnSpc>
              <a:spcBef>
                <a:spcPts val="500"/>
              </a:spcBef>
              <a:buSzPct val="80000"/>
              <a:buFont typeface="Courier New" panose="02070309020205020404" pitchFamily="49" charset="0"/>
              <a:buChar char="o"/>
              <a:tabLst/>
              <a:defRPr sz="1600" kern="1200">
                <a:solidFill>
                  <a:schemeClr val="accent6"/>
                </a:solidFill>
                <a:latin typeface="+mn-lt"/>
                <a:ea typeface="+mn-ea"/>
                <a:cs typeface="+mn-cs"/>
              </a:defRPr>
            </a:lvl4pPr>
            <a:lvl5pPr marL="1952625" indent="-123825" algn="l" defTabSz="914400" rtl="0" eaLnBrk="1" latinLnBrk="0" hangingPunct="1">
              <a:lnSpc>
                <a:spcPct val="90000"/>
              </a:lnSpc>
              <a:spcBef>
                <a:spcPts val="500"/>
              </a:spcBef>
              <a:buSzPct val="75000"/>
              <a:buFont typeface="System Font Regular"/>
              <a:buChar char="»"/>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solidFill>
                  <a:schemeClr val="bg1"/>
                </a:solidFill>
              </a:rPr>
              <a:t>2009</a:t>
            </a:r>
          </a:p>
        </p:txBody>
      </p:sp>
      <p:pic>
        <p:nvPicPr>
          <p:cNvPr id="9" name="Picture 8" descr="A person with a device on his chest&#10;&#10;Description automatically generated">
            <a:extLst>
              <a:ext uri="{FF2B5EF4-FFF2-40B4-BE49-F238E27FC236}">
                <a16:creationId xmlns:a16="http://schemas.microsoft.com/office/drawing/2014/main" id="{3DC7B09C-4E6D-03D9-8377-7E1EF7E4303B}"/>
              </a:ext>
            </a:extLst>
          </p:cNvPr>
          <p:cNvPicPr>
            <a:picLocks noChangeAspect="1"/>
          </p:cNvPicPr>
          <p:nvPr/>
        </p:nvPicPr>
        <p:blipFill>
          <a:blip r:embed="rId4"/>
          <a:stretch>
            <a:fillRect/>
          </a:stretch>
        </p:blipFill>
        <p:spPr>
          <a:xfrm>
            <a:off x="7099300" y="1532889"/>
            <a:ext cx="3861256" cy="3393225"/>
          </a:xfrm>
          <a:prstGeom prst="rect">
            <a:avLst/>
          </a:prstGeom>
        </p:spPr>
      </p:pic>
      <p:sp>
        <p:nvSpPr>
          <p:cNvPr id="5" name="Oval 4">
            <a:extLst>
              <a:ext uri="{FF2B5EF4-FFF2-40B4-BE49-F238E27FC236}">
                <a16:creationId xmlns:a16="http://schemas.microsoft.com/office/drawing/2014/main" id="{4C36AB64-A228-A1CB-E07C-503C5F28C063}"/>
              </a:ext>
            </a:extLst>
          </p:cNvPr>
          <p:cNvSpPr/>
          <p:nvPr/>
        </p:nvSpPr>
        <p:spPr>
          <a:xfrm>
            <a:off x="3065172" y="3674565"/>
            <a:ext cx="438912" cy="442823"/>
          </a:xfrm>
          <a:prstGeom prst="ellipse">
            <a:avLst/>
          </a:prstGeom>
          <a:solidFill>
            <a:schemeClr val="accent5"/>
          </a:solid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val="16208861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4A89EAC-DF5A-8E00-EE57-C15D4DC07478}"/>
            </a:ext>
          </a:extLst>
        </p:cNvPr>
        <p:cNvGrpSpPr/>
        <p:nvPr/>
      </p:nvGrpSpPr>
      <p:grpSpPr>
        <a:xfrm>
          <a:off x="0" y="0"/>
          <a:ext cx="0" cy="0"/>
          <a:chOff x="0" y="0"/>
          <a:chExt cx="0" cy="0"/>
        </a:xfrm>
      </p:grpSpPr>
      <p:pic>
        <p:nvPicPr>
          <p:cNvPr id="7" name="Picture 6" descr="A person and person reading a book with children&#10;&#10;Description automatically generated">
            <a:extLst>
              <a:ext uri="{FF2B5EF4-FFF2-40B4-BE49-F238E27FC236}">
                <a16:creationId xmlns:a16="http://schemas.microsoft.com/office/drawing/2014/main" id="{963CFB68-D2DB-2DEC-8205-3825F7778A21}"/>
              </a:ext>
            </a:extLst>
          </p:cNvPr>
          <p:cNvPicPr>
            <a:picLocks noChangeAspect="1"/>
          </p:cNvPicPr>
          <p:nvPr/>
        </p:nvPicPr>
        <p:blipFill>
          <a:blip r:embed="rId4"/>
          <a:srcRect l="22836" r="20866"/>
          <a:stretch/>
        </p:blipFill>
        <p:spPr>
          <a:xfrm>
            <a:off x="6103815" y="0"/>
            <a:ext cx="6096000" cy="6858000"/>
          </a:xfrm>
          <a:prstGeom prst="rect">
            <a:avLst/>
          </a:prstGeom>
        </p:spPr>
      </p:pic>
      <p:sp>
        <p:nvSpPr>
          <p:cNvPr id="48" name="Text Placeholder 47">
            <a:extLst>
              <a:ext uri="{FF2B5EF4-FFF2-40B4-BE49-F238E27FC236}">
                <a16:creationId xmlns:a16="http://schemas.microsoft.com/office/drawing/2014/main" id="{6AD9BFC0-8D58-9327-50AE-836D70A7F8EC}"/>
              </a:ext>
            </a:extLst>
          </p:cNvPr>
          <p:cNvSpPr>
            <a:spLocks noGrp="1"/>
          </p:cNvSpPr>
          <p:nvPr>
            <p:ph type="body" idx="14"/>
          </p:nvPr>
        </p:nvSpPr>
        <p:spPr>
          <a:xfrm>
            <a:off x="215153" y="1368061"/>
            <a:ext cx="5701553" cy="4173767"/>
          </a:xfrm>
        </p:spPr>
        <p:txBody>
          <a:bodyPr lIns="0" tIns="0" rIns="0" bIns="0" anchor="t">
            <a:noAutofit/>
          </a:bodyPr>
          <a:lstStyle/>
          <a:p>
            <a:pPr marL="628650" lvl="1" indent="-171450">
              <a:lnSpc>
                <a:spcPct val="110000"/>
              </a:lnSpc>
              <a:spcBef>
                <a:spcPts val="1100"/>
              </a:spcBef>
              <a:spcAft>
                <a:spcPts val="200"/>
              </a:spcAft>
              <a:buClr>
                <a:srgbClr val="3738C0"/>
              </a:buClr>
              <a:buSzPct val="80000"/>
              <a:buFont typeface="Arial" panose="020B0604020202020204" pitchFamily="34" charset="0"/>
              <a:buChar char="•"/>
              <a:defRPr/>
            </a:pPr>
            <a:r>
              <a:rPr lang="en-US" sz="1800">
                <a:solidFill>
                  <a:schemeClr val="accent6">
                    <a:lumMod val="50000"/>
                  </a:schemeClr>
                </a:solidFill>
                <a:latin typeface="Franklin Gothic Book" panose="020B0503020102020204"/>
              </a:rPr>
              <a:t>Single-lead patch monitor (or 3-lead wired) placed in clinic or mailed with transmitter*</a:t>
            </a:r>
          </a:p>
          <a:p>
            <a:pPr marL="628650" lvl="1" indent="-171450">
              <a:lnSpc>
                <a:spcPct val="110000"/>
              </a:lnSpc>
              <a:spcBef>
                <a:spcPts val="1100"/>
              </a:spcBef>
              <a:spcAft>
                <a:spcPts val="200"/>
              </a:spcAft>
              <a:buClr>
                <a:srgbClr val="3738C0"/>
              </a:buClr>
              <a:buFont typeface="Arial" panose="020B0604020202020204" pitchFamily="34" charset="0"/>
              <a:buChar char="•"/>
              <a:defRPr/>
            </a:pPr>
            <a:r>
              <a:rPr lang="en-US" sz="1800" b="1">
                <a:solidFill>
                  <a:schemeClr val="accent6">
                    <a:lumMod val="50000"/>
                  </a:schemeClr>
                </a:solidFill>
                <a:latin typeface="Franklin Gothic Book" panose="020B0503020102020204"/>
              </a:rPr>
              <a:t>Continuous:</a:t>
            </a:r>
            <a:r>
              <a:rPr lang="en-US" sz="1800">
                <a:solidFill>
                  <a:schemeClr val="accent6">
                    <a:lumMod val="50000"/>
                  </a:schemeClr>
                </a:solidFill>
                <a:latin typeface="Franklin Gothic Book" panose="020B0503020102020204"/>
              </a:rPr>
              <a:t> ECG recorded for up to 30 days*</a:t>
            </a:r>
          </a:p>
          <a:p>
            <a:pPr marL="628650" lvl="1" indent="-171450">
              <a:lnSpc>
                <a:spcPct val="110000"/>
              </a:lnSpc>
              <a:spcBef>
                <a:spcPts val="1100"/>
              </a:spcBef>
              <a:buClr>
                <a:srgbClr val="3738C0"/>
              </a:buClr>
              <a:buFont typeface="Arial,Sans-Serif" panose="020B0604020202020204" pitchFamily="34" charset="0"/>
              <a:buChar char="•"/>
              <a:defRPr/>
            </a:pPr>
            <a:r>
              <a:rPr lang="en-US" sz="1800" b="1">
                <a:solidFill>
                  <a:schemeClr val="accent6">
                    <a:lumMod val="50000"/>
                  </a:schemeClr>
                </a:solidFill>
                <a:latin typeface="Franklin Gothic Book" panose="020B0503020102020204"/>
              </a:rPr>
              <a:t>Symptomatic:</a:t>
            </a:r>
            <a:r>
              <a:rPr lang="en-US" sz="1800">
                <a:solidFill>
                  <a:schemeClr val="accent6">
                    <a:lumMod val="50000"/>
                  </a:schemeClr>
                </a:solidFill>
                <a:latin typeface="Franklin Gothic Book" panose="020B0503020102020204"/>
              </a:rPr>
              <a:t> ECG recorded upon symptom trigger </a:t>
            </a:r>
          </a:p>
          <a:p>
            <a:pPr marL="1137920" lvl="2" indent="-171450">
              <a:lnSpc>
                <a:spcPct val="110000"/>
              </a:lnSpc>
              <a:spcBef>
                <a:spcPts val="1100"/>
              </a:spcBef>
              <a:buFont typeface="Wingdings,Sans-Serif" panose="020B0604020202020204" pitchFamily="34" charset="0"/>
              <a:buChar char="§"/>
              <a:defRPr/>
            </a:pPr>
            <a:r>
              <a:rPr lang="en-US" sz="1600">
                <a:solidFill>
                  <a:schemeClr val="accent6">
                    <a:lumMod val="50000"/>
                  </a:schemeClr>
                </a:solidFill>
                <a:latin typeface="Franklin Gothic Book" panose="020B0503020102020204"/>
              </a:rPr>
              <a:t>Symptoms recorded in paper diary or app</a:t>
            </a:r>
            <a:endParaRPr lang="en-US" sz="1600">
              <a:solidFill>
                <a:schemeClr val="accent6">
                  <a:lumMod val="50000"/>
                </a:schemeClr>
              </a:solidFill>
            </a:endParaRPr>
          </a:p>
          <a:p>
            <a:pPr marL="628650" lvl="1" indent="-171450">
              <a:lnSpc>
                <a:spcPct val="110000"/>
              </a:lnSpc>
              <a:spcBef>
                <a:spcPts val="1100"/>
              </a:spcBef>
              <a:buClr>
                <a:srgbClr val="3738C0"/>
              </a:buClr>
              <a:buFont typeface="Arial" panose="020B0604020202020204" pitchFamily="34" charset="0"/>
              <a:buChar char="•"/>
              <a:defRPr/>
            </a:pPr>
            <a:r>
              <a:rPr lang="en-US" sz="1800" b="1">
                <a:solidFill>
                  <a:schemeClr val="accent6">
                    <a:lumMod val="50000"/>
                  </a:schemeClr>
                </a:solidFill>
                <a:latin typeface="Franklin Gothic Book" panose="020B0503020102020204"/>
              </a:rPr>
              <a:t>Asymptomatic:</a:t>
            </a:r>
            <a:r>
              <a:rPr lang="en-US" sz="1800">
                <a:solidFill>
                  <a:schemeClr val="accent6">
                    <a:lumMod val="50000"/>
                  </a:schemeClr>
                </a:solidFill>
                <a:latin typeface="Franklin Gothic Book" panose="020B0503020102020204"/>
              </a:rPr>
              <a:t> Auto-trigger for preset thresholds </a:t>
            </a:r>
          </a:p>
          <a:p>
            <a:pPr marL="628650" lvl="1" indent="-171450">
              <a:lnSpc>
                <a:spcPct val="110000"/>
              </a:lnSpc>
              <a:spcBef>
                <a:spcPts val="1100"/>
              </a:spcBef>
              <a:buClr>
                <a:srgbClr val="3738C0"/>
              </a:buClr>
              <a:buFont typeface="Arial" panose="020B0604020202020204" pitchFamily="34" charset="0"/>
              <a:buChar char="•"/>
              <a:defRPr/>
            </a:pPr>
            <a:r>
              <a:rPr lang="en-US" sz="1800">
                <a:solidFill>
                  <a:schemeClr val="accent6">
                    <a:lumMod val="50000"/>
                  </a:schemeClr>
                </a:solidFill>
                <a:latin typeface="Franklin Gothic Book" panose="020B0503020102020204"/>
              </a:rPr>
              <a:t>ECG Data transmitted at auto-trigger or symptom</a:t>
            </a:r>
            <a:endParaRPr lang="en-US">
              <a:solidFill>
                <a:schemeClr val="accent6">
                  <a:lumMod val="50000"/>
                </a:schemeClr>
              </a:solidFill>
            </a:endParaRPr>
          </a:p>
          <a:p>
            <a:pPr marL="628650" lvl="1" indent="-171450">
              <a:lnSpc>
                <a:spcPct val="110000"/>
              </a:lnSpc>
              <a:spcBef>
                <a:spcPts val="1100"/>
              </a:spcBef>
              <a:spcAft>
                <a:spcPts val="200"/>
              </a:spcAft>
              <a:buClr>
                <a:srgbClr val="3738C0"/>
              </a:buClr>
              <a:buSzPct val="80000"/>
              <a:buFont typeface="Arial" panose="020B0604020202020204" pitchFamily="34" charset="0"/>
              <a:buChar char="•"/>
              <a:defRPr/>
            </a:pPr>
            <a:r>
              <a:rPr lang="en-US" sz="1800">
                <a:solidFill>
                  <a:schemeClr val="accent6">
                    <a:lumMod val="50000"/>
                  </a:schemeClr>
                </a:solidFill>
                <a:latin typeface="Franklin Gothic Book" panose="020B0503020102020204"/>
              </a:rPr>
              <a:t>Monitoring center staff reviews rhythm data; notifies clinician as needed</a:t>
            </a:r>
          </a:p>
          <a:p>
            <a:pPr marL="628650" lvl="1" indent="-171450">
              <a:lnSpc>
                <a:spcPct val="110000"/>
              </a:lnSpc>
              <a:spcBef>
                <a:spcPts val="1100"/>
              </a:spcBef>
              <a:spcAft>
                <a:spcPts val="200"/>
              </a:spcAft>
              <a:buClr>
                <a:srgbClr val="3738C0"/>
              </a:buClr>
              <a:buSzPct val="80000"/>
              <a:buFont typeface="Arial" panose="020B0604020202020204" pitchFamily="34" charset="0"/>
              <a:buChar char="•"/>
              <a:defRPr/>
            </a:pPr>
            <a:r>
              <a:rPr lang="en-US" sz="1800">
                <a:solidFill>
                  <a:schemeClr val="accent6">
                    <a:lumMod val="50000"/>
                  </a:schemeClr>
                </a:solidFill>
                <a:latin typeface="Franklin Gothic Book" panose="020B0503020102020204"/>
              </a:rPr>
              <a:t>Device returned in clinic or sent via mail*</a:t>
            </a:r>
          </a:p>
          <a:p>
            <a:pPr marL="966470" lvl="2">
              <a:lnSpc>
                <a:spcPct val="110000"/>
              </a:lnSpc>
              <a:spcBef>
                <a:spcPts val="1100"/>
              </a:spcBef>
              <a:spcAft>
                <a:spcPts val="200"/>
              </a:spcAft>
              <a:defRPr/>
            </a:pPr>
            <a:r>
              <a:rPr lang="en-US" sz="1400">
                <a:solidFill>
                  <a:schemeClr val="tx2"/>
                </a:solidFill>
                <a:latin typeface="Franklin Gothic Book" panose="020B0503020102020204"/>
              </a:rPr>
              <a:t>     </a:t>
            </a:r>
            <a:endParaRPr lang="en-US" sz="1600">
              <a:solidFill>
                <a:schemeClr val="tx2"/>
              </a:solidFill>
              <a:latin typeface="Franklin Gothic Book" panose="020B0503020102020204"/>
            </a:endParaRPr>
          </a:p>
        </p:txBody>
      </p:sp>
      <p:sp>
        <p:nvSpPr>
          <p:cNvPr id="8" name="Text Placeholder 7">
            <a:extLst>
              <a:ext uri="{FF2B5EF4-FFF2-40B4-BE49-F238E27FC236}">
                <a16:creationId xmlns:a16="http://schemas.microsoft.com/office/drawing/2014/main" id="{041AC6C3-80F8-0AAF-7BA8-438CB05D1A8E}"/>
              </a:ext>
            </a:extLst>
          </p:cNvPr>
          <p:cNvSpPr>
            <a:spLocks noGrp="1"/>
          </p:cNvSpPr>
          <p:nvPr>
            <p:ph type="body" sz="quarter" idx="35"/>
          </p:nvPr>
        </p:nvSpPr>
        <p:spPr/>
        <p:txBody>
          <a:bodyPr/>
          <a:lstStyle/>
          <a:p>
            <a:r>
              <a:rPr lang="en-US"/>
              <a:t>How They Work</a:t>
            </a:r>
          </a:p>
        </p:txBody>
      </p:sp>
      <p:sp>
        <p:nvSpPr>
          <p:cNvPr id="5" name="TextBox 4">
            <a:extLst>
              <a:ext uri="{FF2B5EF4-FFF2-40B4-BE49-F238E27FC236}">
                <a16:creationId xmlns:a16="http://schemas.microsoft.com/office/drawing/2014/main" id="{933FF08F-6FBF-0291-E22F-03AC0EF824D3}"/>
              </a:ext>
            </a:extLst>
          </p:cNvPr>
          <p:cNvSpPr txBox="1"/>
          <p:nvPr/>
        </p:nvSpPr>
        <p:spPr>
          <a:xfrm>
            <a:off x="1486043" y="0"/>
            <a:ext cx="3142961" cy="369332"/>
          </a:xfrm>
          <a:prstGeom prst="rect">
            <a:avLst/>
          </a:prstGeom>
          <a:noFill/>
        </p:spPr>
        <p:txBody>
          <a:bodyPr wrap="square" lIns="0" tIns="182880" rIns="91440" bIns="45720" rtlCol="0" anchor="t">
            <a:spAutoFit/>
          </a:bodyPr>
          <a:lstStyle/>
          <a:p>
            <a:pPr algn="ctr"/>
            <a:r>
              <a:rPr lang="en-US" sz="900" spc="100">
                <a:solidFill>
                  <a:schemeClr val="accent6"/>
                </a:solidFill>
              </a:rPr>
              <a:t>MOBILE CARDIAC TELEMETRY (MCT)</a:t>
            </a:r>
            <a:endParaRPr lang="en-US" sz="900" spc="100" baseline="30000">
              <a:solidFill>
                <a:schemeClr val="accent6"/>
              </a:solidFill>
            </a:endParaRPr>
          </a:p>
        </p:txBody>
      </p:sp>
      <p:pic>
        <p:nvPicPr>
          <p:cNvPr id="2" name="Graphic 1">
            <a:extLst>
              <a:ext uri="{FF2B5EF4-FFF2-40B4-BE49-F238E27FC236}">
                <a16:creationId xmlns:a16="http://schemas.microsoft.com/office/drawing/2014/main" id="{97AD9C73-C662-D9EF-190D-3678B7F701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1920" y="5637658"/>
            <a:ext cx="959637" cy="959637"/>
          </a:xfrm>
          <a:prstGeom prst="rect">
            <a:avLst/>
          </a:prstGeom>
        </p:spPr>
      </p:pic>
      <p:sp>
        <p:nvSpPr>
          <p:cNvPr id="4" name="TextBox 3">
            <a:extLst>
              <a:ext uri="{FF2B5EF4-FFF2-40B4-BE49-F238E27FC236}">
                <a16:creationId xmlns:a16="http://schemas.microsoft.com/office/drawing/2014/main" id="{F7407E21-9374-90CF-5924-95895FE03B51}"/>
              </a:ext>
            </a:extLst>
          </p:cNvPr>
          <p:cNvSpPr txBox="1"/>
          <p:nvPr/>
        </p:nvSpPr>
        <p:spPr>
          <a:xfrm>
            <a:off x="1810871" y="5706983"/>
            <a:ext cx="428961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3738C0"/>
                </a:solidFill>
              </a:rPr>
              <a:t>Limitation: Data transmission subject to transmitter proximity, cellular signal, QCT review, and MD response to notification</a:t>
            </a:r>
            <a:endParaRPr lang="en-US"/>
          </a:p>
        </p:txBody>
      </p:sp>
      <p:sp>
        <p:nvSpPr>
          <p:cNvPr id="9" name="Text Placeholder 16">
            <a:extLst>
              <a:ext uri="{FF2B5EF4-FFF2-40B4-BE49-F238E27FC236}">
                <a16:creationId xmlns:a16="http://schemas.microsoft.com/office/drawing/2014/main" id="{C42F1723-CBCB-CFAE-C9DC-6F22675DE42A}"/>
              </a:ext>
            </a:extLst>
          </p:cNvPr>
          <p:cNvSpPr txBox="1">
            <a:spLocks/>
          </p:cNvSpPr>
          <p:nvPr/>
        </p:nvSpPr>
        <p:spPr>
          <a:xfrm>
            <a:off x="10165490" y="6459684"/>
            <a:ext cx="2026510" cy="298315"/>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kern="1200" spc="0" baseline="0">
                <a:solidFill>
                  <a:schemeClr val="accent6"/>
                </a:solidFill>
                <a:latin typeface="+mn-lt"/>
                <a:ea typeface="+mn-ea"/>
                <a:cs typeface="Calibri"/>
              </a:defRPr>
            </a:lvl1pPr>
            <a:lvl2pPr marL="509412" indent="0" algn="l" defTabSz="914400" rtl="0" eaLnBrk="1" latinLnBrk="0" hangingPunct="1">
              <a:lnSpc>
                <a:spcPct val="90000"/>
              </a:lnSpc>
              <a:spcBef>
                <a:spcPts val="500"/>
              </a:spcBef>
              <a:buClr>
                <a:schemeClr val="accent1"/>
              </a:buClr>
              <a:buSzPct val="80000"/>
              <a:buFont typeface="Arial" panose="020B0604020202020204" pitchFamily="34" charset="0"/>
              <a:buNone/>
              <a:tabLst/>
              <a:defRPr sz="2000" kern="1200">
                <a:solidFill>
                  <a:schemeClr val="tx1">
                    <a:tint val="75000"/>
                  </a:schemeClr>
                </a:solidFill>
                <a:latin typeface="+mn-lt"/>
                <a:ea typeface="+mn-ea"/>
                <a:cs typeface="+mn-cs"/>
              </a:defRPr>
            </a:lvl2pPr>
            <a:lvl3pPr marL="1018824" indent="0" algn="l" defTabSz="914400" rtl="0" eaLnBrk="1" latinLnBrk="0" hangingPunct="1">
              <a:lnSpc>
                <a:spcPct val="90000"/>
              </a:lnSpc>
              <a:spcBef>
                <a:spcPts val="500"/>
              </a:spcBef>
              <a:buFont typeface="System Font Regular"/>
              <a:buNone/>
              <a:tabLst/>
              <a:defRPr sz="1800" kern="1200">
                <a:solidFill>
                  <a:schemeClr val="tx1">
                    <a:tint val="75000"/>
                  </a:schemeClr>
                </a:solidFill>
                <a:latin typeface="+mn-lt"/>
                <a:ea typeface="+mn-ea"/>
                <a:cs typeface="+mn-cs"/>
              </a:defRPr>
            </a:lvl3pPr>
            <a:lvl4pPr marL="1528237" indent="0" algn="l" defTabSz="914400" rtl="0" eaLnBrk="1" latinLnBrk="0" hangingPunct="1">
              <a:lnSpc>
                <a:spcPct val="90000"/>
              </a:lnSpc>
              <a:spcBef>
                <a:spcPts val="500"/>
              </a:spcBef>
              <a:buSzPct val="80000"/>
              <a:buFont typeface="Courier New" panose="02070309020205020404" pitchFamily="49" charset="0"/>
              <a:buNone/>
              <a:tabLst/>
              <a:defRPr sz="1600" kern="1200">
                <a:solidFill>
                  <a:schemeClr val="tx1">
                    <a:tint val="75000"/>
                  </a:schemeClr>
                </a:solidFill>
                <a:latin typeface="+mn-lt"/>
                <a:ea typeface="+mn-ea"/>
                <a:cs typeface="+mn-cs"/>
              </a:defRPr>
            </a:lvl4pPr>
            <a:lvl5pPr marL="2037649" indent="0" algn="l" defTabSz="914400" rtl="0" eaLnBrk="1" latinLnBrk="0" hangingPunct="1">
              <a:lnSpc>
                <a:spcPct val="90000"/>
              </a:lnSpc>
              <a:spcBef>
                <a:spcPts val="500"/>
              </a:spcBef>
              <a:buSzPct val="75000"/>
              <a:buFont typeface="System Font Regular"/>
              <a:buNone/>
              <a:tabLst/>
              <a:defRPr sz="1600" kern="1200">
                <a:solidFill>
                  <a:schemeClr val="tx1">
                    <a:tint val="75000"/>
                  </a:schemeClr>
                </a:solidFill>
                <a:latin typeface="+mn-lt"/>
                <a:ea typeface="+mn-ea"/>
                <a:cs typeface="+mn-cs"/>
              </a:defRPr>
            </a:lvl5pPr>
            <a:lvl6pPr marL="254706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indent="0">
              <a:buNone/>
            </a:pPr>
            <a:r>
              <a:rPr lang="en-US" sz="1400">
                <a:solidFill>
                  <a:schemeClr val="bg1"/>
                </a:solidFill>
              </a:rPr>
              <a:t>*Varies by Manufacturer</a:t>
            </a:r>
          </a:p>
        </p:txBody>
      </p:sp>
    </p:spTree>
    <p:custDataLst>
      <p:tags r:id="rId1"/>
    </p:custDataLst>
    <p:extLst>
      <p:ext uri="{BB962C8B-B14F-4D97-AF65-F5344CB8AC3E}">
        <p14:creationId xmlns:p14="http://schemas.microsoft.com/office/powerpoint/2010/main" val="35883876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A2D691-9103-9B9C-D10E-277952D1A656}"/>
            </a:ext>
          </a:extLst>
        </p:cNvPr>
        <p:cNvGrpSpPr/>
        <p:nvPr/>
      </p:nvGrpSpPr>
      <p:grpSpPr>
        <a:xfrm>
          <a:off x="0" y="0"/>
          <a:ext cx="0" cy="0"/>
          <a:chOff x="0" y="0"/>
          <a:chExt cx="0" cy="0"/>
        </a:xfrm>
      </p:grpSpPr>
      <p:pic>
        <p:nvPicPr>
          <p:cNvPr id="11" name="Picture Placeholder 10" descr="A person talking to a doctor&#10;&#10;AI-generated content may be incorrect.">
            <a:extLst>
              <a:ext uri="{FF2B5EF4-FFF2-40B4-BE49-F238E27FC236}">
                <a16:creationId xmlns:a16="http://schemas.microsoft.com/office/drawing/2014/main" id="{CE28009A-BED4-1A62-2163-4A4CE69C467D}"/>
              </a:ext>
            </a:extLst>
          </p:cNvPr>
          <p:cNvPicPr>
            <a:picLocks noGrp="1" noChangeAspect="1"/>
          </p:cNvPicPr>
          <p:nvPr>
            <p:ph type="pic" sz="quarter" idx="36"/>
          </p:nvPr>
        </p:nvPicPr>
        <p:blipFill>
          <a:blip r:embed="rId4"/>
          <a:srcRect l="7266" t="955" r="21123" b="-716"/>
          <a:stretch/>
        </p:blipFill>
        <p:spPr>
          <a:xfrm>
            <a:off x="6096000" y="660400"/>
            <a:ext cx="5515922" cy="5129645"/>
          </a:xfrm>
        </p:spPr>
      </p:pic>
      <p:sp>
        <p:nvSpPr>
          <p:cNvPr id="48" name="Text Placeholder 47">
            <a:extLst>
              <a:ext uri="{FF2B5EF4-FFF2-40B4-BE49-F238E27FC236}">
                <a16:creationId xmlns:a16="http://schemas.microsoft.com/office/drawing/2014/main" id="{CDF9B448-DE65-6E86-E3B3-672578515C52}"/>
              </a:ext>
            </a:extLst>
          </p:cNvPr>
          <p:cNvSpPr>
            <a:spLocks noGrp="1"/>
          </p:cNvSpPr>
          <p:nvPr>
            <p:ph type="body" idx="14"/>
          </p:nvPr>
        </p:nvSpPr>
        <p:spPr>
          <a:xfrm>
            <a:off x="588092" y="1368061"/>
            <a:ext cx="5196962" cy="4173767"/>
          </a:xfrm>
        </p:spPr>
        <p:txBody>
          <a:bodyPr lIns="0" tIns="0" rIns="0" bIns="0" anchor="t">
            <a:noAutofit/>
          </a:bodyPr>
          <a:lstStyle/>
          <a:p>
            <a:pPr marL="628650" lvl="1" indent="-171450">
              <a:lnSpc>
                <a:spcPct val="110000"/>
              </a:lnSpc>
              <a:spcBef>
                <a:spcPts val="1100"/>
              </a:spcBef>
              <a:buClr>
                <a:srgbClr val="3738C0"/>
              </a:buClr>
              <a:buSzPct val="80000"/>
              <a:buFont typeface="Arial" panose="020B0604020202020204" pitchFamily="34" charset="0"/>
              <a:buChar char="•"/>
              <a:defRPr/>
            </a:pPr>
            <a:r>
              <a:rPr lang="en-US" sz="1800">
                <a:solidFill>
                  <a:schemeClr val="accent6">
                    <a:lumMod val="50000"/>
                  </a:schemeClr>
                </a:solidFill>
                <a:latin typeface="Franklin Gothic Book" panose="020B0503020102020204"/>
              </a:rPr>
              <a:t>Independent Diagnostic Testing Facility (IDTF) receives recording</a:t>
            </a:r>
          </a:p>
          <a:p>
            <a:pPr marL="628650" lvl="1" indent="-171450">
              <a:lnSpc>
                <a:spcPct val="110000"/>
              </a:lnSpc>
              <a:spcBef>
                <a:spcPts val="1100"/>
              </a:spcBef>
              <a:buClr>
                <a:srgbClr val="3738C0"/>
              </a:buClr>
              <a:buSzPct val="80000"/>
              <a:buFont typeface="Arial" panose="020B0604020202020204" pitchFamily="34" charset="0"/>
              <a:buChar char="•"/>
              <a:defRPr/>
            </a:pPr>
            <a:r>
              <a:rPr lang="en-US" sz="1800">
                <a:solidFill>
                  <a:schemeClr val="accent6">
                    <a:lumMod val="50000"/>
                  </a:schemeClr>
                </a:solidFill>
                <a:latin typeface="Franklin Gothic Book" panose="020B0503020102020204"/>
              </a:rPr>
              <a:t>AI analyzes ECG beat-to-beat data (similar to LTCM) and identifies arrhythmias*</a:t>
            </a:r>
          </a:p>
          <a:p>
            <a:pPr marL="628650" lvl="1" indent="-171450">
              <a:lnSpc>
                <a:spcPct val="110000"/>
              </a:lnSpc>
              <a:spcBef>
                <a:spcPts val="1100"/>
              </a:spcBef>
              <a:buClr>
                <a:srgbClr val="3738C0"/>
              </a:buClr>
              <a:buFont typeface="Arial" panose="020B0604020202020204" pitchFamily="34" charset="0"/>
              <a:buChar char="•"/>
              <a:defRPr/>
            </a:pPr>
            <a:r>
              <a:rPr lang="en-US" sz="1800">
                <a:solidFill>
                  <a:schemeClr val="accent6">
                    <a:lumMod val="50000"/>
                  </a:schemeClr>
                </a:solidFill>
                <a:latin typeface="Franklin Gothic Book" panose="020B0503020102020204"/>
              </a:rPr>
              <a:t>Qualified Cardiac Technicians review ECG data 24/7 band escalates to clinician as needed*</a:t>
            </a:r>
          </a:p>
          <a:p>
            <a:pPr marL="628650" lvl="1" indent="-171450">
              <a:lnSpc>
                <a:spcPct val="110000"/>
              </a:lnSpc>
              <a:spcBef>
                <a:spcPts val="1100"/>
              </a:spcBef>
              <a:buClr>
                <a:srgbClr val="3738C0"/>
              </a:buClr>
              <a:buSzPct val="80000"/>
              <a:buFont typeface="Arial" panose="020B0604020202020204" pitchFamily="34" charset="0"/>
              <a:buChar char="•"/>
              <a:defRPr/>
            </a:pPr>
            <a:r>
              <a:rPr lang="en-US" sz="1800">
                <a:solidFill>
                  <a:schemeClr val="accent6">
                    <a:lumMod val="50000"/>
                  </a:schemeClr>
                </a:solidFill>
                <a:latin typeface="Franklin Gothic Book" panose="020B0503020102020204"/>
              </a:rPr>
              <a:t>Final report curated with symptom-triggered events, heart rate and rhythm trends </a:t>
            </a:r>
          </a:p>
          <a:p>
            <a:pPr marL="1137920" lvl="2" indent="-171450">
              <a:lnSpc>
                <a:spcPct val="110000"/>
              </a:lnSpc>
              <a:spcBef>
                <a:spcPts val="1100"/>
              </a:spcBef>
              <a:buClr>
                <a:srgbClr val="3738C0"/>
              </a:buClr>
              <a:buSzPct val="80000"/>
              <a:buFont typeface="Arial" panose="020B0604020202020204" pitchFamily="34" charset="0"/>
              <a:buChar char="•"/>
              <a:defRPr/>
            </a:pPr>
            <a:r>
              <a:rPr lang="en-US" sz="1600">
                <a:solidFill>
                  <a:schemeClr val="accent6">
                    <a:lumMod val="50000"/>
                  </a:schemeClr>
                </a:solidFill>
                <a:latin typeface="Franklin Gothic Book" panose="020B0503020102020204"/>
              </a:rPr>
              <a:t>Examples: AF burden, PVC Burden, PVC by unique morphology*</a:t>
            </a:r>
            <a:endParaRPr lang="en-US" sz="1600">
              <a:solidFill>
                <a:schemeClr val="tx2"/>
              </a:solidFill>
              <a:latin typeface="Franklin Gothic Book" panose="020B0503020102020204"/>
            </a:endParaRPr>
          </a:p>
        </p:txBody>
      </p:sp>
      <p:sp>
        <p:nvSpPr>
          <p:cNvPr id="6" name="Text Placeholder 5">
            <a:extLst>
              <a:ext uri="{FF2B5EF4-FFF2-40B4-BE49-F238E27FC236}">
                <a16:creationId xmlns:a16="http://schemas.microsoft.com/office/drawing/2014/main" id="{A48E5E0F-600F-A196-7083-7A94AB90959C}"/>
              </a:ext>
            </a:extLst>
          </p:cNvPr>
          <p:cNvSpPr>
            <a:spLocks noGrp="1"/>
          </p:cNvSpPr>
          <p:nvPr>
            <p:ph type="body" sz="quarter" idx="35"/>
          </p:nvPr>
        </p:nvSpPr>
        <p:spPr/>
        <p:txBody>
          <a:bodyPr lIns="91440" tIns="45720" rIns="91440" bIns="45720" anchor="t"/>
          <a:lstStyle/>
          <a:p>
            <a:r>
              <a:rPr lang="en-US"/>
              <a:t>Data Outputs</a:t>
            </a:r>
          </a:p>
        </p:txBody>
      </p:sp>
      <p:sp>
        <p:nvSpPr>
          <p:cNvPr id="13" name="TextBox 12">
            <a:extLst>
              <a:ext uri="{FF2B5EF4-FFF2-40B4-BE49-F238E27FC236}">
                <a16:creationId xmlns:a16="http://schemas.microsoft.com/office/drawing/2014/main" id="{28DA279E-7503-725D-5A4A-9F44B0D7C273}"/>
              </a:ext>
            </a:extLst>
          </p:cNvPr>
          <p:cNvSpPr txBox="1"/>
          <p:nvPr/>
        </p:nvSpPr>
        <p:spPr>
          <a:xfrm>
            <a:off x="1486043" y="0"/>
            <a:ext cx="3142961" cy="369332"/>
          </a:xfrm>
          <a:prstGeom prst="rect">
            <a:avLst/>
          </a:prstGeom>
          <a:noFill/>
        </p:spPr>
        <p:txBody>
          <a:bodyPr wrap="square" lIns="0" tIns="182880" rIns="91440" bIns="45720" rtlCol="0" anchor="t">
            <a:spAutoFit/>
          </a:bodyPr>
          <a:lstStyle/>
          <a:p>
            <a:pPr algn="ctr"/>
            <a:r>
              <a:rPr lang="en-US" sz="900" spc="100">
                <a:solidFill>
                  <a:schemeClr val="accent6"/>
                </a:solidFill>
              </a:rPr>
              <a:t>MOBILE CARDIAC TELEMETRY (MCT)</a:t>
            </a:r>
            <a:endParaRPr lang="en-US" sz="900" spc="100" baseline="30000">
              <a:solidFill>
                <a:schemeClr val="accent6"/>
              </a:solidFill>
            </a:endParaRPr>
          </a:p>
        </p:txBody>
      </p:sp>
      <p:sp>
        <p:nvSpPr>
          <p:cNvPr id="2" name="Text Placeholder 16">
            <a:extLst>
              <a:ext uri="{FF2B5EF4-FFF2-40B4-BE49-F238E27FC236}">
                <a16:creationId xmlns:a16="http://schemas.microsoft.com/office/drawing/2014/main" id="{D2902DCD-C85C-8D1D-7245-FCDB40B0CB92}"/>
              </a:ext>
            </a:extLst>
          </p:cNvPr>
          <p:cNvSpPr txBox="1">
            <a:spLocks/>
          </p:cNvSpPr>
          <p:nvPr/>
        </p:nvSpPr>
        <p:spPr>
          <a:xfrm>
            <a:off x="9587845" y="5857458"/>
            <a:ext cx="2026510" cy="298315"/>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kern="1200" spc="0" baseline="0">
                <a:solidFill>
                  <a:schemeClr val="accent6"/>
                </a:solidFill>
                <a:latin typeface="+mn-lt"/>
                <a:ea typeface="+mn-ea"/>
                <a:cs typeface="Calibri"/>
              </a:defRPr>
            </a:lvl1pPr>
            <a:lvl2pPr marL="509412" indent="0" algn="l" defTabSz="914400" rtl="0" eaLnBrk="1" latinLnBrk="0" hangingPunct="1">
              <a:lnSpc>
                <a:spcPct val="90000"/>
              </a:lnSpc>
              <a:spcBef>
                <a:spcPts val="500"/>
              </a:spcBef>
              <a:buClr>
                <a:schemeClr val="accent1"/>
              </a:buClr>
              <a:buSzPct val="80000"/>
              <a:buFont typeface="Arial" panose="020B0604020202020204" pitchFamily="34" charset="0"/>
              <a:buNone/>
              <a:tabLst/>
              <a:defRPr sz="2000" kern="1200">
                <a:solidFill>
                  <a:schemeClr val="tx1">
                    <a:tint val="75000"/>
                  </a:schemeClr>
                </a:solidFill>
                <a:latin typeface="+mn-lt"/>
                <a:ea typeface="+mn-ea"/>
                <a:cs typeface="+mn-cs"/>
              </a:defRPr>
            </a:lvl2pPr>
            <a:lvl3pPr marL="1018824" indent="0" algn="l" defTabSz="914400" rtl="0" eaLnBrk="1" latinLnBrk="0" hangingPunct="1">
              <a:lnSpc>
                <a:spcPct val="90000"/>
              </a:lnSpc>
              <a:spcBef>
                <a:spcPts val="500"/>
              </a:spcBef>
              <a:buFont typeface="System Font Regular"/>
              <a:buNone/>
              <a:tabLst/>
              <a:defRPr sz="1800" kern="1200">
                <a:solidFill>
                  <a:schemeClr val="tx1">
                    <a:tint val="75000"/>
                  </a:schemeClr>
                </a:solidFill>
                <a:latin typeface="+mn-lt"/>
                <a:ea typeface="+mn-ea"/>
                <a:cs typeface="+mn-cs"/>
              </a:defRPr>
            </a:lvl3pPr>
            <a:lvl4pPr marL="1528237" indent="0" algn="l" defTabSz="914400" rtl="0" eaLnBrk="1" latinLnBrk="0" hangingPunct="1">
              <a:lnSpc>
                <a:spcPct val="90000"/>
              </a:lnSpc>
              <a:spcBef>
                <a:spcPts val="500"/>
              </a:spcBef>
              <a:buSzPct val="80000"/>
              <a:buFont typeface="Courier New" panose="02070309020205020404" pitchFamily="49" charset="0"/>
              <a:buNone/>
              <a:tabLst/>
              <a:defRPr sz="1600" kern="1200">
                <a:solidFill>
                  <a:schemeClr val="tx1">
                    <a:tint val="75000"/>
                  </a:schemeClr>
                </a:solidFill>
                <a:latin typeface="+mn-lt"/>
                <a:ea typeface="+mn-ea"/>
                <a:cs typeface="+mn-cs"/>
              </a:defRPr>
            </a:lvl4pPr>
            <a:lvl5pPr marL="2037649" indent="0" algn="l" defTabSz="914400" rtl="0" eaLnBrk="1" latinLnBrk="0" hangingPunct="1">
              <a:lnSpc>
                <a:spcPct val="90000"/>
              </a:lnSpc>
              <a:spcBef>
                <a:spcPts val="500"/>
              </a:spcBef>
              <a:buSzPct val="75000"/>
              <a:buFont typeface="System Font Regular"/>
              <a:buNone/>
              <a:tabLst/>
              <a:defRPr sz="1600" kern="1200">
                <a:solidFill>
                  <a:schemeClr val="tx1">
                    <a:tint val="75000"/>
                  </a:schemeClr>
                </a:solidFill>
                <a:latin typeface="+mn-lt"/>
                <a:ea typeface="+mn-ea"/>
                <a:cs typeface="+mn-cs"/>
              </a:defRPr>
            </a:lvl5pPr>
            <a:lvl6pPr marL="254706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indent="0">
              <a:buNone/>
            </a:pPr>
            <a:r>
              <a:rPr lang="en-US" sz="1400">
                <a:solidFill>
                  <a:srgbClr val="274168"/>
                </a:solidFill>
              </a:rPr>
              <a:t>*Varies by Manufacturer</a:t>
            </a:r>
          </a:p>
        </p:txBody>
      </p:sp>
      <p:pic>
        <p:nvPicPr>
          <p:cNvPr id="3" name="Graphic 2">
            <a:extLst>
              <a:ext uri="{FF2B5EF4-FFF2-40B4-BE49-F238E27FC236}">
                <a16:creationId xmlns:a16="http://schemas.microsoft.com/office/drawing/2014/main" id="{4EA07DFC-A03F-493C-5393-A67A60FFDD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7922" y="5308566"/>
            <a:ext cx="697854" cy="697854"/>
          </a:xfrm>
          <a:prstGeom prst="rect">
            <a:avLst/>
          </a:prstGeom>
        </p:spPr>
      </p:pic>
      <p:sp>
        <p:nvSpPr>
          <p:cNvPr id="7" name="TextBox 6">
            <a:extLst>
              <a:ext uri="{FF2B5EF4-FFF2-40B4-BE49-F238E27FC236}">
                <a16:creationId xmlns:a16="http://schemas.microsoft.com/office/drawing/2014/main" id="{73ED00CD-C128-BFC5-FA4C-15D0CA7EFC5C}"/>
              </a:ext>
            </a:extLst>
          </p:cNvPr>
          <p:cNvSpPr txBox="1"/>
          <p:nvPr/>
        </p:nvSpPr>
        <p:spPr>
          <a:xfrm>
            <a:off x="1372144" y="5383710"/>
            <a:ext cx="428961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2"/>
                </a:solidFill>
              </a:rPr>
              <a:t>Limitation: Increased staff burden to review notifications*</a:t>
            </a:r>
          </a:p>
        </p:txBody>
      </p:sp>
      <p:pic>
        <p:nvPicPr>
          <p:cNvPr id="5" name="Picture 4" descr="A person talking to a doctor&#10;&#10;AI-generated content may be incorrect.">
            <a:extLst>
              <a:ext uri="{FF2B5EF4-FFF2-40B4-BE49-F238E27FC236}">
                <a16:creationId xmlns:a16="http://schemas.microsoft.com/office/drawing/2014/main" id="{C35FA4AA-B962-2709-53E9-A97C122F61C0}"/>
              </a:ext>
            </a:extLst>
          </p:cNvPr>
          <p:cNvPicPr>
            <a:picLocks noChangeAspect="1"/>
          </p:cNvPicPr>
          <p:nvPr/>
        </p:nvPicPr>
        <p:blipFill>
          <a:blip r:embed="rId7"/>
          <a:srcRect l="2642" t="985" r="23689" b="-153"/>
          <a:stretch/>
        </p:blipFill>
        <p:spPr>
          <a:xfrm>
            <a:off x="5981129" y="654018"/>
            <a:ext cx="5654088" cy="5153855"/>
          </a:xfrm>
          <a:prstGeom prst="rect">
            <a:avLst/>
          </a:prstGeom>
        </p:spPr>
      </p:pic>
    </p:spTree>
    <p:custDataLst>
      <p:tags r:id="rId1"/>
    </p:custDataLst>
    <p:extLst>
      <p:ext uri="{BB962C8B-B14F-4D97-AF65-F5344CB8AC3E}">
        <p14:creationId xmlns:p14="http://schemas.microsoft.com/office/powerpoint/2010/main" val="27468992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AA573D9-C3C7-3B89-6825-0AD241DF11F3}"/>
              </a:ext>
            </a:extLst>
          </p:cNvPr>
          <p:cNvSpPr>
            <a:spLocks noGrp="1"/>
          </p:cNvSpPr>
          <p:nvPr>
            <p:ph type="body" idx="16"/>
          </p:nvPr>
        </p:nvSpPr>
        <p:spPr>
          <a:xfrm>
            <a:off x="1371600" y="6400800"/>
            <a:ext cx="10424160" cy="365760"/>
          </a:xfrm>
        </p:spPr>
        <p:txBody>
          <a:bodyPr/>
          <a:lstStyle/>
          <a:p>
            <a:pPr marL="0" indent="0">
              <a:buNone/>
            </a:pPr>
            <a:r>
              <a:rPr lang="en-US" err="1">
                <a:latin typeface="Franklin Gothic Book"/>
                <a:cs typeface="Times New Roman"/>
              </a:rPr>
              <a:t>Derkac</a:t>
            </a:r>
            <a:r>
              <a:rPr lang="en-US">
                <a:latin typeface="Franklin Gothic Book"/>
                <a:cs typeface="Times New Roman"/>
              </a:rPr>
              <a:t> WM, </a:t>
            </a:r>
            <a:r>
              <a:rPr lang="en-US" err="1">
                <a:latin typeface="Franklin Gothic Book"/>
                <a:cs typeface="Times New Roman"/>
              </a:rPr>
              <a:t>Finkelmeier</a:t>
            </a:r>
            <a:r>
              <a:rPr lang="en-US">
                <a:latin typeface="Franklin Gothic Book"/>
                <a:cs typeface="Times New Roman"/>
              </a:rPr>
              <a:t> JR, Horgan DJ, Hutchinson MD. Diagnostic yield of asymptomatic arrhythmias detected by mobile cardiac outpatient telemetry and </a:t>
            </a:r>
            <a:r>
              <a:rPr lang="en-US" err="1">
                <a:latin typeface="Franklin Gothic Book"/>
                <a:cs typeface="Times New Roman"/>
              </a:rPr>
              <a:t>autotrigger</a:t>
            </a:r>
            <a:r>
              <a:rPr lang="en-US">
                <a:latin typeface="Franklin Gothic Book"/>
                <a:cs typeface="Times New Roman"/>
              </a:rPr>
              <a:t> looping event cardiac monitors. </a:t>
            </a:r>
            <a:r>
              <a:rPr lang="en-US" i="1">
                <a:latin typeface="Franklin Gothic Book"/>
                <a:cs typeface="Times New Roman"/>
              </a:rPr>
              <a:t>Journal of Cardiovascular Electrophysiology</a:t>
            </a:r>
            <a:r>
              <a:rPr lang="en-US">
                <a:latin typeface="Franklin Gothic Book"/>
                <a:cs typeface="Times New Roman"/>
              </a:rPr>
              <a:t>. 2017;28(12):1475-1478. doi:10.1111/jce.13342</a:t>
            </a:r>
            <a:endParaRPr lang="en-US">
              <a:latin typeface="Franklin Gothic Book"/>
            </a:endParaRPr>
          </a:p>
        </p:txBody>
      </p:sp>
      <p:sp>
        <p:nvSpPr>
          <p:cNvPr id="13" name="Title 12">
            <a:extLst>
              <a:ext uri="{FF2B5EF4-FFF2-40B4-BE49-F238E27FC236}">
                <a16:creationId xmlns:a16="http://schemas.microsoft.com/office/drawing/2014/main" id="{DC4757BE-9ED0-A4F8-105C-8CF7E5AC9EE7}"/>
              </a:ext>
            </a:extLst>
          </p:cNvPr>
          <p:cNvSpPr>
            <a:spLocks noGrp="1"/>
          </p:cNvSpPr>
          <p:nvPr>
            <p:ph type="title"/>
          </p:nvPr>
        </p:nvSpPr>
        <p:spPr/>
        <p:txBody>
          <a:bodyPr/>
          <a:lstStyle/>
          <a:p>
            <a:pPr algn="ctr"/>
            <a:r>
              <a:rPr lang="en-US"/>
              <a:t>Improved Diagnostic Yield</a:t>
            </a:r>
          </a:p>
        </p:txBody>
      </p:sp>
      <p:sp>
        <p:nvSpPr>
          <p:cNvPr id="14" name="TextBox 13">
            <a:extLst>
              <a:ext uri="{FF2B5EF4-FFF2-40B4-BE49-F238E27FC236}">
                <a16:creationId xmlns:a16="http://schemas.microsoft.com/office/drawing/2014/main" id="{FC8FD405-E365-53C0-A21B-CE547284AA17}"/>
              </a:ext>
            </a:extLst>
          </p:cNvPr>
          <p:cNvSpPr txBox="1"/>
          <p:nvPr/>
        </p:nvSpPr>
        <p:spPr>
          <a:xfrm>
            <a:off x="4522931" y="0"/>
            <a:ext cx="3142961" cy="369332"/>
          </a:xfrm>
          <a:prstGeom prst="rect">
            <a:avLst/>
          </a:prstGeom>
          <a:noFill/>
        </p:spPr>
        <p:txBody>
          <a:bodyPr wrap="square" lIns="0" tIns="182880" rtlCol="0">
            <a:spAutoFit/>
          </a:bodyPr>
          <a:lstStyle/>
          <a:p>
            <a:pPr algn="ctr"/>
            <a:r>
              <a:rPr lang="en-US" sz="900" spc="100">
                <a:solidFill>
                  <a:schemeClr val="accent6"/>
                </a:solidFill>
              </a:rPr>
              <a:t>MOBILE CARDIAC TELEMETRY (MCT)</a:t>
            </a:r>
          </a:p>
        </p:txBody>
      </p:sp>
      <p:sp>
        <p:nvSpPr>
          <p:cNvPr id="15" name="Content Placeholder 12">
            <a:extLst>
              <a:ext uri="{FF2B5EF4-FFF2-40B4-BE49-F238E27FC236}">
                <a16:creationId xmlns:a16="http://schemas.microsoft.com/office/drawing/2014/main" id="{36D03F3C-A5A1-9AFE-6583-BBA4CC682787}"/>
              </a:ext>
            </a:extLst>
          </p:cNvPr>
          <p:cNvSpPr txBox="1">
            <a:spLocks/>
          </p:cNvSpPr>
          <p:nvPr/>
        </p:nvSpPr>
        <p:spPr>
          <a:xfrm>
            <a:off x="794730" y="1826895"/>
            <a:ext cx="2505234" cy="3535017"/>
          </a:xfrm>
          <a:prstGeom prst="rect">
            <a:avLst/>
          </a:prstGeom>
        </p:spPr>
        <p:txBody>
          <a:bodyPr lIns="0" tIns="91440" anchor="ctr"/>
          <a:lstStyle>
            <a:lvl1pPr marL="0" indent="0" algn="l" defTabSz="914400" rtl="0" eaLnBrk="1" latinLnBrk="0" hangingPunct="1">
              <a:lnSpc>
                <a:spcPct val="110000"/>
              </a:lnSpc>
              <a:spcBef>
                <a:spcPts val="1000"/>
              </a:spcBef>
              <a:buFont typeface="Arial" panose="020B0604020202020204" pitchFamily="34" charset="0"/>
              <a:buNone/>
              <a:defRPr sz="1600" kern="1200" spc="0" baseline="0">
                <a:solidFill>
                  <a:schemeClr val="accent1"/>
                </a:solidFill>
                <a:latin typeface="+mn-lt"/>
                <a:ea typeface="+mn-ea"/>
                <a:cs typeface="+mn-cs"/>
              </a:defRPr>
            </a:lvl1pPr>
            <a:lvl2pPr marL="628650" indent="-171450" algn="l" defTabSz="914400" rtl="0" eaLnBrk="1" latinLnBrk="0" hangingPunct="1">
              <a:lnSpc>
                <a:spcPct val="110000"/>
              </a:lnSpc>
              <a:spcBef>
                <a:spcPts val="500"/>
              </a:spcBef>
              <a:buClr>
                <a:schemeClr val="accent1"/>
              </a:buClr>
              <a:buSzPct val="80000"/>
              <a:buFont typeface="Arial" panose="020B0604020202020204" pitchFamily="34" charset="0"/>
              <a:buChar char="•"/>
              <a:tabLst/>
              <a:defRPr sz="1400" kern="1200" spc="0" baseline="0">
                <a:solidFill>
                  <a:schemeClr val="accent6"/>
                </a:solidFill>
                <a:latin typeface="+mn-lt"/>
                <a:ea typeface="+mn-ea"/>
                <a:cs typeface="+mn-cs"/>
              </a:defRPr>
            </a:lvl2pPr>
            <a:lvl3pPr marL="1087438" indent="-173038" algn="l" defTabSz="914400" rtl="0" eaLnBrk="1" latinLnBrk="0" hangingPunct="1">
              <a:lnSpc>
                <a:spcPct val="110000"/>
              </a:lnSpc>
              <a:spcBef>
                <a:spcPts val="500"/>
              </a:spcBef>
              <a:buFont typeface="System Font Regular"/>
              <a:buChar char="-"/>
              <a:tabLst/>
              <a:defRPr sz="1400" kern="1200" spc="0" baseline="0">
                <a:solidFill>
                  <a:schemeClr val="accent6"/>
                </a:solidFill>
                <a:latin typeface="+mn-lt"/>
                <a:ea typeface="+mn-ea"/>
                <a:cs typeface="+mn-cs"/>
              </a:defRPr>
            </a:lvl3pPr>
            <a:lvl4pPr marL="1546225" indent="-174625" algn="l" defTabSz="914400" rtl="0" eaLnBrk="1" latinLnBrk="0" hangingPunct="1">
              <a:lnSpc>
                <a:spcPct val="110000"/>
              </a:lnSpc>
              <a:spcBef>
                <a:spcPts val="500"/>
              </a:spcBef>
              <a:buSzPct val="80000"/>
              <a:buFont typeface="Courier New" panose="02070309020205020404" pitchFamily="49" charset="0"/>
              <a:buChar char="o"/>
              <a:tabLst/>
              <a:defRPr sz="1200" kern="1200" spc="0" baseline="0">
                <a:solidFill>
                  <a:schemeClr val="accent6"/>
                </a:solidFill>
                <a:latin typeface="+mn-lt"/>
                <a:ea typeface="+mn-ea"/>
                <a:cs typeface="+mn-cs"/>
              </a:defRPr>
            </a:lvl4pPr>
            <a:lvl5pPr marL="1952625" indent="-123825" algn="l" defTabSz="914400" rtl="0" eaLnBrk="1" latinLnBrk="0" hangingPunct="1">
              <a:lnSpc>
                <a:spcPct val="110000"/>
              </a:lnSpc>
              <a:spcBef>
                <a:spcPts val="500"/>
              </a:spcBef>
              <a:buSzPct val="75000"/>
              <a:buFont typeface="System Font Regular"/>
              <a:buChar char="»"/>
              <a:tabLst/>
              <a:defRPr sz="1200" kern="1200" spc="0" baseline="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ctr" fontAlgn="auto">
              <a:lnSpc>
                <a:spcPct val="110000"/>
              </a:lnSpc>
              <a:spcBef>
                <a:spcPts val="1000"/>
              </a:spcBef>
              <a:spcAft>
                <a:spcPts val="0"/>
              </a:spcAft>
              <a:buClrTx/>
              <a:buSzTx/>
              <a:tabLst/>
              <a:defRPr/>
            </a:pPr>
            <a:r>
              <a:rPr lang="en-US" sz="2400">
                <a:solidFill>
                  <a:schemeClr val="accent6">
                    <a:lumMod val="50000"/>
                  </a:schemeClr>
                </a:solidFill>
                <a:latin typeface="Franklin Gothic Book"/>
              </a:rPr>
              <a:t>MCT identifies an arrhythmia in </a:t>
            </a:r>
            <a:r>
              <a:rPr lang="en-US" sz="2400">
                <a:solidFill>
                  <a:schemeClr val="tx2"/>
                </a:solidFill>
                <a:latin typeface="+mj-lt"/>
              </a:rPr>
              <a:t>significantly more patients </a:t>
            </a:r>
            <a:r>
              <a:rPr lang="en-US" sz="2400">
                <a:solidFill>
                  <a:schemeClr val="accent6">
                    <a:lumMod val="50000"/>
                  </a:schemeClr>
                </a:solidFill>
                <a:latin typeface="Franklin Gothic Book"/>
              </a:rPr>
              <a:t>than patient-triggered event recorders</a:t>
            </a:r>
          </a:p>
        </p:txBody>
      </p:sp>
      <p:graphicFrame>
        <p:nvGraphicFramePr>
          <p:cNvPr id="20" name="Content Placeholder 5">
            <a:extLst>
              <a:ext uri="{FF2B5EF4-FFF2-40B4-BE49-F238E27FC236}">
                <a16:creationId xmlns:a16="http://schemas.microsoft.com/office/drawing/2014/main" id="{74923CAE-EFD5-74E4-D2B0-52ED15AA5569}"/>
              </a:ext>
            </a:extLst>
          </p:cNvPr>
          <p:cNvGraphicFramePr>
            <a:graphicFrameLocks noGrp="1"/>
          </p:cNvGraphicFramePr>
          <p:nvPr>
            <p:ph idx="1"/>
            <p:extLst>
              <p:ext uri="{D42A27DB-BD31-4B8C-83A1-F6EECF244321}">
                <p14:modId xmlns:p14="http://schemas.microsoft.com/office/powerpoint/2010/main" val="270410482"/>
              </p:ext>
            </p:extLst>
          </p:nvPr>
        </p:nvGraphicFramePr>
        <p:xfrm>
          <a:off x="4143375" y="1225378"/>
          <a:ext cx="7436013" cy="4750668"/>
        </p:xfrm>
        <a:graphic>
          <a:graphicData uri="http://schemas.openxmlformats.org/drawingml/2006/table">
            <a:tbl>
              <a:tblPr firstRow="1" bandRow="1">
                <a:tableStyleId>{5C22544A-7EE6-4342-B048-85BDC9FD1C3A}</a:tableStyleId>
              </a:tblPr>
              <a:tblGrid>
                <a:gridCol w="1471613">
                  <a:extLst>
                    <a:ext uri="{9D8B030D-6E8A-4147-A177-3AD203B41FA5}">
                      <a16:colId xmlns:a16="http://schemas.microsoft.com/office/drawing/2014/main" val="1652163172"/>
                    </a:ext>
                  </a:extLst>
                </a:gridCol>
                <a:gridCol w="1192880">
                  <a:extLst>
                    <a:ext uri="{9D8B030D-6E8A-4147-A177-3AD203B41FA5}">
                      <a16:colId xmlns:a16="http://schemas.microsoft.com/office/drawing/2014/main" val="2256568720"/>
                    </a:ext>
                  </a:extLst>
                </a:gridCol>
                <a:gridCol w="1192880">
                  <a:extLst>
                    <a:ext uri="{9D8B030D-6E8A-4147-A177-3AD203B41FA5}">
                      <a16:colId xmlns:a16="http://schemas.microsoft.com/office/drawing/2014/main" val="2310772424"/>
                    </a:ext>
                  </a:extLst>
                </a:gridCol>
                <a:gridCol w="1192880">
                  <a:extLst>
                    <a:ext uri="{9D8B030D-6E8A-4147-A177-3AD203B41FA5}">
                      <a16:colId xmlns:a16="http://schemas.microsoft.com/office/drawing/2014/main" val="3771416780"/>
                    </a:ext>
                  </a:extLst>
                </a:gridCol>
                <a:gridCol w="1192880">
                  <a:extLst>
                    <a:ext uri="{9D8B030D-6E8A-4147-A177-3AD203B41FA5}">
                      <a16:colId xmlns:a16="http://schemas.microsoft.com/office/drawing/2014/main" val="2275648747"/>
                    </a:ext>
                  </a:extLst>
                </a:gridCol>
                <a:gridCol w="1192880">
                  <a:extLst>
                    <a:ext uri="{9D8B030D-6E8A-4147-A177-3AD203B41FA5}">
                      <a16:colId xmlns:a16="http://schemas.microsoft.com/office/drawing/2014/main" val="4269732242"/>
                    </a:ext>
                  </a:extLst>
                </a:gridCol>
              </a:tblGrid>
              <a:tr h="566737">
                <a:tc rowSpan="2">
                  <a:txBody>
                    <a:bodyPr/>
                    <a:lstStyle/>
                    <a:p>
                      <a:r>
                        <a:rPr lang="en-US" sz="1600" b="0" baseline="0">
                          <a:solidFill>
                            <a:schemeClr val="tx1"/>
                          </a:solidFill>
                          <a:latin typeface="+mj-lt"/>
                        </a:rPr>
                        <a:t>Asymptomatic Arrhythmia</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baseline="0">
                          <a:solidFill>
                            <a:schemeClr val="tx1"/>
                          </a:solidFill>
                          <a:latin typeface="+mj-lt"/>
                        </a:rPr>
                        <a:t>MCT/Event Diagnostic Yield Ratio</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baseline="0">
                          <a:solidFill>
                            <a:schemeClr val="tx1"/>
                          </a:solidFill>
                          <a:latin typeface="+mj-lt"/>
                        </a:rPr>
                        <a:t>95% Confidence Interval</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baseline="0">
                          <a:solidFill>
                            <a:schemeClr val="tx1"/>
                          </a:solidFill>
                          <a:latin typeface="+mj-lt"/>
                        </a:rPr>
                        <a:t>P =</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baseline="0">
                          <a:solidFill>
                            <a:schemeClr val="tx1"/>
                          </a:solidFill>
                          <a:latin typeface="+mj-lt"/>
                        </a:rPr>
                        <a:t>Mean Time to Diagnosis (Days)</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baseline="0">
                        <a:solidFill>
                          <a:schemeClr val="accent1"/>
                        </a:solidFill>
                        <a:latin typeface="+mj-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6123343"/>
                  </a:ext>
                </a:extLst>
              </a:tr>
              <a:tr h="33813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baseline="0">
                          <a:solidFill>
                            <a:schemeClr val="tx1"/>
                          </a:solidFill>
                          <a:latin typeface="+mj-lt"/>
                        </a:rPr>
                        <a:t>MCT</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baseline="0">
                          <a:solidFill>
                            <a:schemeClr val="tx1"/>
                          </a:solidFill>
                          <a:latin typeface="+mj-lt"/>
                        </a:rPr>
                        <a:t>Event</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3013010"/>
                  </a:ext>
                </a:extLst>
              </a:tr>
              <a:tr h="766682">
                <a:tc>
                  <a:txBody>
                    <a:bodyPr/>
                    <a:lstStyle/>
                    <a:p>
                      <a:pPr algn="l"/>
                      <a:r>
                        <a:rPr lang="en-US" sz="1600" b="0" baseline="0">
                          <a:solidFill>
                            <a:schemeClr val="accent6">
                              <a:lumMod val="50000"/>
                            </a:schemeClr>
                          </a:solidFill>
                          <a:latin typeface="+mj-lt"/>
                        </a:rPr>
                        <a:t>AF</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baseline="0">
                          <a:solidFill>
                            <a:schemeClr val="bg1"/>
                          </a:solidFill>
                          <a:latin typeface="+mj-lt"/>
                        </a:rPr>
                        <a:t>2.28</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600" b="0" baseline="0">
                          <a:solidFill>
                            <a:schemeClr val="accent6">
                              <a:lumMod val="50000"/>
                            </a:schemeClr>
                          </a:solidFill>
                          <a:latin typeface="+mn-lt"/>
                        </a:rPr>
                        <a:t>2.10–2.48</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baseline="0">
                          <a:solidFill>
                            <a:schemeClr val="accent6">
                              <a:lumMod val="50000"/>
                            </a:schemeClr>
                          </a:solidFill>
                          <a:latin typeface="+mn-lt"/>
                        </a:rPr>
                        <a:t>&lt;0.001</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baseline="0">
                          <a:solidFill>
                            <a:schemeClr val="accent6">
                              <a:lumMod val="50000"/>
                            </a:schemeClr>
                          </a:solidFill>
                          <a:latin typeface="+mn-lt"/>
                        </a:rPr>
                        <a:t>6.2</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baseline="0">
                          <a:solidFill>
                            <a:schemeClr val="accent6">
                              <a:lumMod val="50000"/>
                            </a:schemeClr>
                          </a:solidFill>
                          <a:latin typeface="+mn-lt"/>
                        </a:rPr>
                        <a:t>8.1</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90254613"/>
                  </a:ext>
                </a:extLst>
              </a:tr>
              <a:tr h="7666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baseline="0">
                          <a:solidFill>
                            <a:schemeClr val="accent6">
                              <a:lumMod val="50000"/>
                            </a:schemeClr>
                          </a:solidFill>
                          <a:latin typeface="+mj-lt"/>
                        </a:rPr>
                        <a:t>Brady</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baseline="0">
                          <a:solidFill>
                            <a:schemeClr val="bg1"/>
                          </a:solidFill>
                          <a:latin typeface="+mj-lt"/>
                        </a:rPr>
                        <a:t>1.54</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baseline="0">
                          <a:solidFill>
                            <a:schemeClr val="accent6">
                              <a:lumMod val="50000"/>
                            </a:schemeClr>
                          </a:solidFill>
                          <a:latin typeface="+mn-lt"/>
                        </a:rPr>
                        <a:t>1.50–1.59</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baseline="0">
                          <a:solidFill>
                            <a:schemeClr val="accent6">
                              <a:lumMod val="50000"/>
                            </a:schemeClr>
                          </a:solidFill>
                          <a:latin typeface="+mn-lt"/>
                        </a:rPr>
                        <a:t>&lt;0.001</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600" b="0" baseline="0">
                          <a:solidFill>
                            <a:schemeClr val="accent6">
                              <a:lumMod val="50000"/>
                            </a:schemeClr>
                          </a:solidFill>
                          <a:latin typeface="+mn-lt"/>
                        </a:rPr>
                        <a:t>5.0</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baseline="0">
                          <a:solidFill>
                            <a:schemeClr val="accent6">
                              <a:lumMod val="50000"/>
                            </a:schemeClr>
                          </a:solidFill>
                          <a:latin typeface="+mn-lt"/>
                        </a:rPr>
                        <a:t>6.0</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633158942"/>
                  </a:ext>
                </a:extLst>
              </a:tr>
              <a:tr h="7666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baseline="0">
                          <a:solidFill>
                            <a:schemeClr val="accent6">
                              <a:lumMod val="50000"/>
                            </a:schemeClr>
                          </a:solidFill>
                          <a:latin typeface="+mj-lt"/>
                        </a:rPr>
                        <a:t>Pause</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baseline="0">
                          <a:solidFill>
                            <a:schemeClr val="bg1"/>
                          </a:solidFill>
                          <a:latin typeface="+mj-lt"/>
                        </a:rPr>
                        <a:t>1.17</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baseline="0">
                          <a:solidFill>
                            <a:schemeClr val="accent6">
                              <a:lumMod val="50000"/>
                            </a:schemeClr>
                          </a:solidFill>
                          <a:latin typeface="+mn-lt"/>
                        </a:rPr>
                        <a:t>1.02–1.34</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baseline="0">
                          <a:solidFill>
                            <a:schemeClr val="accent6">
                              <a:lumMod val="50000"/>
                            </a:schemeClr>
                          </a:solidFill>
                          <a:latin typeface="+mn-lt"/>
                        </a:rPr>
                        <a:t>0.026</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600" b="0" baseline="0">
                          <a:solidFill>
                            <a:schemeClr val="accent6">
                              <a:lumMod val="50000"/>
                            </a:schemeClr>
                          </a:solidFill>
                          <a:latin typeface="+mn-lt"/>
                        </a:rPr>
                        <a:t>5.4</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baseline="0">
                          <a:solidFill>
                            <a:schemeClr val="accent6">
                              <a:lumMod val="50000"/>
                            </a:schemeClr>
                          </a:solidFill>
                          <a:latin typeface="+mn-lt"/>
                        </a:rPr>
                        <a:t>12.1</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848083205"/>
                  </a:ext>
                </a:extLst>
              </a:tr>
              <a:tr h="766682">
                <a:tc>
                  <a:txBody>
                    <a:bodyPr/>
                    <a:lstStyle/>
                    <a:p>
                      <a:pPr algn="l"/>
                      <a:r>
                        <a:rPr lang="en-US" sz="1600" b="0" baseline="0">
                          <a:solidFill>
                            <a:schemeClr val="accent6">
                              <a:lumMod val="50000"/>
                            </a:schemeClr>
                          </a:solidFill>
                          <a:latin typeface="+mj-lt"/>
                        </a:rPr>
                        <a:t>SVT</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baseline="0">
                          <a:solidFill>
                            <a:schemeClr val="bg1"/>
                          </a:solidFill>
                          <a:latin typeface="+mj-lt"/>
                        </a:rPr>
                        <a:t>1.8</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600" b="0" baseline="0">
                          <a:solidFill>
                            <a:schemeClr val="accent6">
                              <a:lumMod val="50000"/>
                            </a:schemeClr>
                          </a:solidFill>
                          <a:latin typeface="+mn-lt"/>
                        </a:rPr>
                        <a:t>1.67–1.94</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baseline="0">
                          <a:solidFill>
                            <a:schemeClr val="accent6">
                              <a:lumMod val="50000"/>
                            </a:schemeClr>
                          </a:solidFill>
                          <a:latin typeface="+mn-lt"/>
                        </a:rPr>
                        <a:t>&lt;0.001</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baseline="0">
                          <a:solidFill>
                            <a:schemeClr val="accent6">
                              <a:lumMod val="50000"/>
                            </a:schemeClr>
                          </a:solidFill>
                          <a:latin typeface="+mn-lt"/>
                        </a:rPr>
                        <a:t>9.2</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baseline="0">
                          <a:solidFill>
                            <a:schemeClr val="accent6">
                              <a:lumMod val="50000"/>
                            </a:schemeClr>
                          </a:solidFill>
                          <a:latin typeface="+mn-lt"/>
                        </a:rPr>
                        <a:t>11.7</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4623585"/>
                  </a:ext>
                </a:extLst>
              </a:tr>
              <a:tr h="766682">
                <a:tc>
                  <a:txBody>
                    <a:bodyPr/>
                    <a:lstStyle/>
                    <a:p>
                      <a:pPr algn="l"/>
                      <a:r>
                        <a:rPr lang="en-US" sz="1600" b="0" baseline="0">
                          <a:solidFill>
                            <a:schemeClr val="accent6">
                              <a:lumMod val="50000"/>
                            </a:schemeClr>
                          </a:solidFill>
                          <a:latin typeface="+mj-lt"/>
                        </a:rPr>
                        <a:t>VT</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baseline="0">
                          <a:solidFill>
                            <a:schemeClr val="bg1"/>
                          </a:solidFill>
                          <a:latin typeface="+mj-lt"/>
                        </a:rPr>
                        <a:t>23.2</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600" b="0" baseline="0">
                          <a:solidFill>
                            <a:schemeClr val="accent6">
                              <a:lumMod val="50000"/>
                            </a:schemeClr>
                          </a:solidFill>
                          <a:latin typeface="+mn-lt"/>
                        </a:rPr>
                        <a:t>18.2–29.6</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baseline="0">
                          <a:solidFill>
                            <a:schemeClr val="accent6">
                              <a:lumMod val="50000"/>
                            </a:schemeClr>
                          </a:solidFill>
                          <a:latin typeface="+mn-lt"/>
                        </a:rPr>
                        <a:t>&lt;0.001</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baseline="0">
                          <a:solidFill>
                            <a:schemeClr val="accent6">
                              <a:lumMod val="50000"/>
                            </a:schemeClr>
                          </a:solidFill>
                          <a:latin typeface="+mn-lt"/>
                        </a:rPr>
                        <a:t>9.0</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baseline="0">
                          <a:solidFill>
                            <a:schemeClr val="accent6">
                              <a:lumMod val="50000"/>
                            </a:schemeClr>
                          </a:solidFill>
                          <a:latin typeface="+mn-lt"/>
                        </a:rPr>
                        <a:t>12.0</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638562250"/>
                  </a:ext>
                </a:extLst>
              </a:tr>
            </a:tbl>
          </a:graphicData>
        </a:graphic>
      </p:graphicFrame>
    </p:spTree>
    <p:custDataLst>
      <p:tags r:id="rId1"/>
    </p:custDataLst>
    <p:extLst>
      <p:ext uri="{BB962C8B-B14F-4D97-AF65-F5344CB8AC3E}">
        <p14:creationId xmlns:p14="http://schemas.microsoft.com/office/powerpoint/2010/main" val="13608940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90F5C-CA57-B067-43A7-880B5082B03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AE90720-AD88-058D-C2BB-83D2E4EF7287}"/>
              </a:ext>
            </a:extLst>
          </p:cNvPr>
          <p:cNvSpPr>
            <a:spLocks noGrp="1"/>
          </p:cNvSpPr>
          <p:nvPr>
            <p:ph type="title" idx="4294967295"/>
          </p:nvPr>
        </p:nvSpPr>
        <p:spPr>
          <a:xfrm>
            <a:off x="-14189" y="507707"/>
            <a:ext cx="6041264" cy="436563"/>
          </a:xfrm>
          <a:prstGeom prst="rect">
            <a:avLst/>
          </a:prstGeom>
        </p:spPr>
        <p:txBody>
          <a:bodyPr/>
          <a:lstStyle/>
          <a:p>
            <a:pPr algn="ctr"/>
            <a:r>
              <a:rPr lang="en-US" cap="none"/>
              <a:t>Cryptogenic Stroke Monitoring</a:t>
            </a:r>
          </a:p>
        </p:txBody>
      </p:sp>
      <p:sp>
        <p:nvSpPr>
          <p:cNvPr id="11" name="TextBox 10">
            <a:extLst>
              <a:ext uri="{FF2B5EF4-FFF2-40B4-BE49-F238E27FC236}">
                <a16:creationId xmlns:a16="http://schemas.microsoft.com/office/drawing/2014/main" id="{268E09A2-3DE5-FD8D-B8B2-45EDC93A3A2F}"/>
              </a:ext>
            </a:extLst>
          </p:cNvPr>
          <p:cNvSpPr txBox="1"/>
          <p:nvPr/>
        </p:nvSpPr>
        <p:spPr>
          <a:xfrm>
            <a:off x="1637789" y="2578"/>
            <a:ext cx="3142961" cy="369332"/>
          </a:xfrm>
          <a:prstGeom prst="rect">
            <a:avLst/>
          </a:prstGeom>
          <a:noFill/>
        </p:spPr>
        <p:txBody>
          <a:bodyPr wrap="square" lIns="0" tIns="182880" rtlCol="0">
            <a:spAutoFit/>
          </a:bodyPr>
          <a:lstStyle/>
          <a:p>
            <a:pPr algn="ctr"/>
            <a:r>
              <a:rPr lang="en-US" sz="900" spc="100">
                <a:solidFill>
                  <a:schemeClr val="accent6"/>
                </a:solidFill>
              </a:rPr>
              <a:t>MOBILE CARDIAC TELEMETRY (MCT)</a:t>
            </a:r>
          </a:p>
        </p:txBody>
      </p:sp>
      <p:sp>
        <p:nvSpPr>
          <p:cNvPr id="8" name="Content Placeholder 7">
            <a:extLst>
              <a:ext uri="{FF2B5EF4-FFF2-40B4-BE49-F238E27FC236}">
                <a16:creationId xmlns:a16="http://schemas.microsoft.com/office/drawing/2014/main" id="{102C039E-3DBE-17FC-B84A-25B8DEED1A65}"/>
              </a:ext>
            </a:extLst>
          </p:cNvPr>
          <p:cNvSpPr>
            <a:spLocks noGrp="1"/>
          </p:cNvSpPr>
          <p:nvPr>
            <p:ph idx="1"/>
          </p:nvPr>
        </p:nvSpPr>
        <p:spPr>
          <a:xfrm>
            <a:off x="598383" y="1388807"/>
            <a:ext cx="5163668" cy="726215"/>
          </a:xfrm>
        </p:spPr>
        <p:txBody>
          <a:bodyPr/>
          <a:lstStyle/>
          <a:p>
            <a:pPr algn="ctr"/>
            <a:r>
              <a:rPr lang="en-US" sz="2800"/>
              <a:t>13.8% of patients had AF detected in first 30 days</a:t>
            </a:r>
          </a:p>
        </p:txBody>
      </p:sp>
      <p:sp>
        <p:nvSpPr>
          <p:cNvPr id="9" name="Rectangle 1">
            <a:extLst>
              <a:ext uri="{FF2B5EF4-FFF2-40B4-BE49-F238E27FC236}">
                <a16:creationId xmlns:a16="http://schemas.microsoft.com/office/drawing/2014/main" id="{72CFCF95-2B01-1380-7D58-75FCF4AA0337}"/>
              </a:ext>
            </a:extLst>
          </p:cNvPr>
          <p:cNvSpPr>
            <a:spLocks noGrp="1" noChangeArrowheads="1"/>
          </p:cNvSpPr>
          <p:nvPr>
            <p:ph type="body" idx="16"/>
          </p:nvPr>
        </p:nvSpPr>
        <p:spPr bwMode="auto">
          <a:xfrm>
            <a:off x="971358" y="6551116"/>
            <a:ext cx="466344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marL="0" indent="0" defTabSz="914400" eaLnBrk="0" fontAlgn="base" hangingPunct="0">
              <a:spcBef>
                <a:spcPct val="0"/>
              </a:spcBef>
              <a:spcAft>
                <a:spcPct val="0"/>
              </a:spcAft>
              <a:buNone/>
              <a:tabLst/>
            </a:pPr>
            <a:r>
              <a:rPr kumimoji="0" lang="en-US" altLang="en-US" b="0" i="0" u="none" strike="noStrike" cap="none" normalizeH="0" baseline="0">
                <a:ln>
                  <a:noFill/>
                </a:ln>
                <a:effectLst/>
                <a:cs typeface="Times New Roman" panose="02020603050405020304" pitchFamily="18" charset="0"/>
              </a:rPr>
              <a:t>Jiang H, Tan SY, Wang JK, et al. A meta-analysis of extended ECG monitoring in detection of atrial fibrillation in patients with cryptogenic stroke. </a:t>
            </a:r>
            <a:r>
              <a:rPr kumimoji="0" lang="en-US" altLang="en-US" b="0" i="1" u="none" strike="noStrike" cap="none" normalizeH="0" baseline="0">
                <a:ln>
                  <a:noFill/>
                </a:ln>
                <a:effectLst/>
                <a:cs typeface="Times New Roman" panose="02020603050405020304" pitchFamily="18" charset="0"/>
              </a:rPr>
              <a:t>Open Heart</a:t>
            </a:r>
            <a:r>
              <a:rPr kumimoji="0" lang="en-US" altLang="en-US" b="0" i="0" u="none" strike="noStrike" cap="none" normalizeH="0" baseline="0">
                <a:ln>
                  <a:noFill/>
                </a:ln>
                <a:effectLst/>
                <a:cs typeface="Times New Roman" panose="02020603050405020304" pitchFamily="18" charset="0"/>
              </a:rPr>
              <a:t>. 2022;9(2):e002081. doi:10.1136/openhrt-2022-002081</a:t>
            </a:r>
            <a:endParaRPr lang="en-US" altLang="en-US" b="0" i="0" u="none" strike="noStrike" cap="none" normalizeH="0" baseline="0">
              <a:ln>
                <a:noFill/>
              </a:ln>
              <a:effectLst/>
            </a:endParaRPr>
          </a:p>
        </p:txBody>
      </p:sp>
      <p:sp>
        <p:nvSpPr>
          <p:cNvPr id="25" name="Oval 24">
            <a:extLst>
              <a:ext uri="{FF2B5EF4-FFF2-40B4-BE49-F238E27FC236}">
                <a16:creationId xmlns:a16="http://schemas.microsoft.com/office/drawing/2014/main" id="{B6B91E7F-B340-C477-E351-16E60F53F904}"/>
              </a:ext>
            </a:extLst>
          </p:cNvPr>
          <p:cNvSpPr/>
          <p:nvPr/>
        </p:nvSpPr>
        <p:spPr>
          <a:xfrm>
            <a:off x="609600" y="2832413"/>
            <a:ext cx="813985" cy="81398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6C8A90B-FBC0-DEB3-EC65-013595BD1BA8}"/>
              </a:ext>
            </a:extLst>
          </p:cNvPr>
          <p:cNvSpPr/>
          <p:nvPr/>
        </p:nvSpPr>
        <p:spPr>
          <a:xfrm>
            <a:off x="609601" y="4009521"/>
            <a:ext cx="813985" cy="81398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blue heart with a line of heartbeat&#10;&#10;AI-generated content may be incorrect.">
            <a:extLst>
              <a:ext uri="{FF2B5EF4-FFF2-40B4-BE49-F238E27FC236}">
                <a16:creationId xmlns:a16="http://schemas.microsoft.com/office/drawing/2014/main" id="{F7A4AFA5-E821-E918-A235-C52190492285}"/>
              </a:ext>
            </a:extLst>
          </p:cNvPr>
          <p:cNvPicPr>
            <a:picLocks noChangeAspect="1"/>
          </p:cNvPicPr>
          <p:nvPr/>
        </p:nvPicPr>
        <p:blipFill>
          <a:blip r:embed="rId4"/>
          <a:stretch>
            <a:fillRect/>
          </a:stretch>
        </p:blipFill>
        <p:spPr>
          <a:xfrm>
            <a:off x="707557" y="3000139"/>
            <a:ext cx="618067" cy="553862"/>
          </a:xfrm>
          <a:prstGeom prst="rect">
            <a:avLst/>
          </a:prstGeom>
        </p:spPr>
      </p:pic>
      <p:pic>
        <p:nvPicPr>
          <p:cNvPr id="32" name="Picture 31" descr="A blue line drawing of a person&#10;&#10;AI-generated content may be incorrect.">
            <a:extLst>
              <a:ext uri="{FF2B5EF4-FFF2-40B4-BE49-F238E27FC236}">
                <a16:creationId xmlns:a16="http://schemas.microsoft.com/office/drawing/2014/main" id="{6CE71C7B-C9F4-95E4-F7E3-7FBBFE0259B7}"/>
              </a:ext>
            </a:extLst>
          </p:cNvPr>
          <p:cNvPicPr>
            <a:picLocks noChangeAspect="1"/>
          </p:cNvPicPr>
          <p:nvPr/>
        </p:nvPicPr>
        <p:blipFill>
          <a:blip r:embed="rId5"/>
          <a:stretch>
            <a:fillRect/>
          </a:stretch>
        </p:blipFill>
        <p:spPr>
          <a:xfrm>
            <a:off x="690358" y="4009521"/>
            <a:ext cx="652463" cy="723900"/>
          </a:xfrm>
          <a:prstGeom prst="rect">
            <a:avLst/>
          </a:prstGeom>
        </p:spPr>
      </p:pic>
      <p:sp>
        <p:nvSpPr>
          <p:cNvPr id="35" name="Content Placeholder 7">
            <a:extLst>
              <a:ext uri="{FF2B5EF4-FFF2-40B4-BE49-F238E27FC236}">
                <a16:creationId xmlns:a16="http://schemas.microsoft.com/office/drawing/2014/main" id="{EDC246C5-88E1-24BA-EC63-265632838A5A}"/>
              </a:ext>
            </a:extLst>
          </p:cNvPr>
          <p:cNvSpPr txBox="1">
            <a:spLocks/>
          </p:cNvSpPr>
          <p:nvPr/>
        </p:nvSpPr>
        <p:spPr>
          <a:xfrm>
            <a:off x="1498403" y="2864431"/>
            <a:ext cx="4329177" cy="726215"/>
          </a:xfrm>
          <a:prstGeom prst="rect">
            <a:avLst/>
          </a:prstGeom>
        </p:spPr>
        <p:txBody>
          <a:bodyPr/>
          <a:lstStyle>
            <a:lvl1pPr marL="0" indent="0" algn="l" defTabSz="914400" rtl="0" eaLnBrk="1" latinLnBrk="0" hangingPunct="1">
              <a:lnSpc>
                <a:spcPct val="110000"/>
              </a:lnSpc>
              <a:spcBef>
                <a:spcPts val="1000"/>
              </a:spcBef>
              <a:buFont typeface="Arial" panose="020B0604020202020204" pitchFamily="34" charset="0"/>
              <a:buNone/>
              <a:defRPr sz="1600" kern="1200" spc="0" baseline="0">
                <a:solidFill>
                  <a:schemeClr val="accent1"/>
                </a:solidFill>
                <a:latin typeface="+mn-lt"/>
                <a:ea typeface="+mn-ea"/>
                <a:cs typeface="+mn-cs"/>
              </a:defRPr>
            </a:lvl1pPr>
            <a:lvl2pPr marL="628650" indent="-171450" algn="l" defTabSz="914400" rtl="0" eaLnBrk="1" latinLnBrk="0" hangingPunct="1">
              <a:lnSpc>
                <a:spcPct val="110000"/>
              </a:lnSpc>
              <a:spcBef>
                <a:spcPts val="500"/>
              </a:spcBef>
              <a:buClr>
                <a:schemeClr val="accent1"/>
              </a:buClr>
              <a:buSzPct val="80000"/>
              <a:buFont typeface="Arial" panose="020B0604020202020204" pitchFamily="34" charset="0"/>
              <a:buChar char="•"/>
              <a:tabLst/>
              <a:defRPr sz="1400" kern="1200" spc="0" baseline="0">
                <a:solidFill>
                  <a:schemeClr val="accent6"/>
                </a:solidFill>
                <a:latin typeface="+mn-lt"/>
                <a:ea typeface="+mn-ea"/>
                <a:cs typeface="+mn-cs"/>
              </a:defRPr>
            </a:lvl2pPr>
            <a:lvl3pPr marL="1087438" indent="-173038" algn="l" defTabSz="914400" rtl="0" eaLnBrk="1" latinLnBrk="0" hangingPunct="1">
              <a:lnSpc>
                <a:spcPct val="110000"/>
              </a:lnSpc>
              <a:spcBef>
                <a:spcPts val="500"/>
              </a:spcBef>
              <a:buFont typeface="System Font Regular"/>
              <a:buChar char="-"/>
              <a:tabLst/>
              <a:defRPr sz="1400" kern="1200" spc="0" baseline="0">
                <a:solidFill>
                  <a:schemeClr val="accent6"/>
                </a:solidFill>
                <a:latin typeface="+mn-lt"/>
                <a:ea typeface="+mn-ea"/>
                <a:cs typeface="+mn-cs"/>
              </a:defRPr>
            </a:lvl3pPr>
            <a:lvl4pPr marL="1546225" indent="-174625" algn="l" defTabSz="914400" rtl="0" eaLnBrk="1" latinLnBrk="0" hangingPunct="1">
              <a:lnSpc>
                <a:spcPct val="110000"/>
              </a:lnSpc>
              <a:spcBef>
                <a:spcPts val="500"/>
              </a:spcBef>
              <a:buSzPct val="80000"/>
              <a:buFont typeface="Courier New" panose="02070309020205020404" pitchFamily="49" charset="0"/>
              <a:buChar char="o"/>
              <a:tabLst/>
              <a:defRPr sz="1200" kern="1200" spc="0" baseline="0">
                <a:solidFill>
                  <a:schemeClr val="accent6"/>
                </a:solidFill>
                <a:latin typeface="+mn-lt"/>
                <a:ea typeface="+mn-ea"/>
                <a:cs typeface="+mn-cs"/>
              </a:defRPr>
            </a:lvl4pPr>
            <a:lvl5pPr marL="1952625" indent="-123825" algn="l" defTabSz="914400" rtl="0" eaLnBrk="1" latinLnBrk="0" hangingPunct="1">
              <a:lnSpc>
                <a:spcPct val="110000"/>
              </a:lnSpc>
              <a:spcBef>
                <a:spcPts val="500"/>
              </a:spcBef>
              <a:buSzPct val="75000"/>
              <a:buFont typeface="System Font Regular"/>
              <a:buChar char="»"/>
              <a:tabLst/>
              <a:defRPr sz="1200" kern="1200" spc="0" baseline="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chemeClr val="accent6"/>
                </a:solidFill>
              </a:rPr>
              <a:t>Ease of use →  Determine cause of stroke sooner</a:t>
            </a:r>
          </a:p>
        </p:txBody>
      </p:sp>
      <p:sp>
        <p:nvSpPr>
          <p:cNvPr id="36" name="Content Placeholder 7">
            <a:extLst>
              <a:ext uri="{FF2B5EF4-FFF2-40B4-BE49-F238E27FC236}">
                <a16:creationId xmlns:a16="http://schemas.microsoft.com/office/drawing/2014/main" id="{DB516B2C-D3F0-1D23-92F3-7E1776E69B43}"/>
              </a:ext>
            </a:extLst>
          </p:cNvPr>
          <p:cNvSpPr txBox="1">
            <a:spLocks/>
          </p:cNvSpPr>
          <p:nvPr/>
        </p:nvSpPr>
        <p:spPr>
          <a:xfrm>
            <a:off x="1477897" y="4078955"/>
            <a:ext cx="4475392" cy="726215"/>
          </a:xfrm>
          <a:prstGeom prst="rect">
            <a:avLst/>
          </a:prstGeom>
        </p:spPr>
        <p:txBody>
          <a:bodyPr/>
          <a:lstStyle>
            <a:lvl1pPr marL="0" indent="0" algn="l" defTabSz="914400" rtl="0" eaLnBrk="1" latinLnBrk="0" hangingPunct="1">
              <a:lnSpc>
                <a:spcPct val="110000"/>
              </a:lnSpc>
              <a:spcBef>
                <a:spcPts val="1000"/>
              </a:spcBef>
              <a:buFont typeface="Arial" panose="020B0604020202020204" pitchFamily="34" charset="0"/>
              <a:buNone/>
              <a:defRPr sz="1600" kern="1200" spc="0" baseline="0">
                <a:solidFill>
                  <a:schemeClr val="accent1"/>
                </a:solidFill>
                <a:latin typeface="+mn-lt"/>
                <a:ea typeface="+mn-ea"/>
                <a:cs typeface="+mn-cs"/>
              </a:defRPr>
            </a:lvl1pPr>
            <a:lvl2pPr marL="628650" indent="-171450" algn="l" defTabSz="914400" rtl="0" eaLnBrk="1" latinLnBrk="0" hangingPunct="1">
              <a:lnSpc>
                <a:spcPct val="110000"/>
              </a:lnSpc>
              <a:spcBef>
                <a:spcPts val="500"/>
              </a:spcBef>
              <a:buClr>
                <a:schemeClr val="accent1"/>
              </a:buClr>
              <a:buSzPct val="80000"/>
              <a:buFont typeface="Arial" panose="020B0604020202020204" pitchFamily="34" charset="0"/>
              <a:buChar char="•"/>
              <a:tabLst/>
              <a:defRPr sz="1400" kern="1200" spc="0" baseline="0">
                <a:solidFill>
                  <a:schemeClr val="accent6"/>
                </a:solidFill>
                <a:latin typeface="+mn-lt"/>
                <a:ea typeface="+mn-ea"/>
                <a:cs typeface="+mn-cs"/>
              </a:defRPr>
            </a:lvl2pPr>
            <a:lvl3pPr marL="1087438" indent="-173038" algn="l" defTabSz="914400" rtl="0" eaLnBrk="1" latinLnBrk="0" hangingPunct="1">
              <a:lnSpc>
                <a:spcPct val="110000"/>
              </a:lnSpc>
              <a:spcBef>
                <a:spcPts val="500"/>
              </a:spcBef>
              <a:buFont typeface="System Font Regular"/>
              <a:buChar char="-"/>
              <a:tabLst/>
              <a:defRPr sz="1400" kern="1200" spc="0" baseline="0">
                <a:solidFill>
                  <a:schemeClr val="accent6"/>
                </a:solidFill>
                <a:latin typeface="+mn-lt"/>
                <a:ea typeface="+mn-ea"/>
                <a:cs typeface="+mn-cs"/>
              </a:defRPr>
            </a:lvl3pPr>
            <a:lvl4pPr marL="1546225" indent="-174625" algn="l" defTabSz="914400" rtl="0" eaLnBrk="1" latinLnBrk="0" hangingPunct="1">
              <a:lnSpc>
                <a:spcPct val="110000"/>
              </a:lnSpc>
              <a:spcBef>
                <a:spcPts val="500"/>
              </a:spcBef>
              <a:buSzPct val="80000"/>
              <a:buFont typeface="Courier New" panose="02070309020205020404" pitchFamily="49" charset="0"/>
              <a:buChar char="o"/>
              <a:tabLst/>
              <a:defRPr sz="1200" kern="1200" spc="0" baseline="0">
                <a:solidFill>
                  <a:schemeClr val="accent6"/>
                </a:solidFill>
                <a:latin typeface="+mn-lt"/>
                <a:ea typeface="+mn-ea"/>
                <a:cs typeface="+mn-cs"/>
              </a:defRPr>
            </a:lvl4pPr>
            <a:lvl5pPr marL="1952625" indent="-123825" algn="l" defTabSz="914400" rtl="0" eaLnBrk="1" latinLnBrk="0" hangingPunct="1">
              <a:lnSpc>
                <a:spcPct val="110000"/>
              </a:lnSpc>
              <a:spcBef>
                <a:spcPts val="500"/>
              </a:spcBef>
              <a:buSzPct val="75000"/>
              <a:buFont typeface="System Font Regular"/>
              <a:buChar char="»"/>
              <a:tabLst/>
              <a:defRPr sz="1200" kern="1200" spc="0" baseline="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chemeClr val="accent6"/>
                </a:solidFill>
              </a:rPr>
              <a:t>Can reduce need for ILR </a:t>
            </a:r>
          </a:p>
        </p:txBody>
      </p:sp>
      <p:sp>
        <p:nvSpPr>
          <p:cNvPr id="40" name="TextBox 39">
            <a:extLst>
              <a:ext uri="{FF2B5EF4-FFF2-40B4-BE49-F238E27FC236}">
                <a16:creationId xmlns:a16="http://schemas.microsoft.com/office/drawing/2014/main" id="{2070EB90-1BDC-6A7E-13F6-BA6D26863B37}"/>
              </a:ext>
            </a:extLst>
          </p:cNvPr>
          <p:cNvSpPr txBox="1"/>
          <p:nvPr/>
        </p:nvSpPr>
        <p:spPr>
          <a:xfrm>
            <a:off x="1202607" y="5264601"/>
            <a:ext cx="462766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3738C0"/>
                </a:solidFill>
              </a:rPr>
              <a:t>Limitation: Mean compliance was 75.6% </a:t>
            </a:r>
          </a:p>
          <a:p>
            <a:r>
              <a:rPr lang="en-US" sz="1600">
                <a:solidFill>
                  <a:srgbClr val="3738C0"/>
                </a:solidFill>
              </a:rPr>
              <a:t>Defined as the total ideal duration of monitoring.  </a:t>
            </a:r>
            <a:endParaRPr lang="en-US"/>
          </a:p>
        </p:txBody>
      </p:sp>
      <p:pic>
        <p:nvPicPr>
          <p:cNvPr id="41" name="Picture 40">
            <a:extLst>
              <a:ext uri="{FF2B5EF4-FFF2-40B4-BE49-F238E27FC236}">
                <a16:creationId xmlns:a16="http://schemas.microsoft.com/office/drawing/2014/main" id="{E22ED5C6-BC06-5416-2888-BB839144C6B3}"/>
              </a:ext>
            </a:extLst>
          </p:cNvPr>
          <p:cNvPicPr>
            <a:picLocks noChangeAspect="1"/>
          </p:cNvPicPr>
          <p:nvPr/>
        </p:nvPicPr>
        <p:blipFill>
          <a:blip r:embed="rId6"/>
          <a:stretch>
            <a:fillRect/>
          </a:stretch>
        </p:blipFill>
        <p:spPr>
          <a:xfrm>
            <a:off x="688330" y="5352732"/>
            <a:ext cx="402241" cy="402241"/>
          </a:xfrm>
          <a:prstGeom prst="rect">
            <a:avLst/>
          </a:prstGeom>
        </p:spPr>
      </p:pic>
      <p:pic>
        <p:nvPicPr>
          <p:cNvPr id="3075" name="Picture 3" descr="A nurse holding a person&amp;#39;s hand&#10;&#10;AI-generated content may be incorrect.">
            <a:extLst>
              <a:ext uri="{FF2B5EF4-FFF2-40B4-BE49-F238E27FC236}">
                <a16:creationId xmlns:a16="http://schemas.microsoft.com/office/drawing/2014/main" id="{51C66E5B-48E4-FC38-97AA-A07608EF1F42}"/>
              </a:ext>
            </a:extLst>
          </p:cNvPr>
          <p:cNvPicPr>
            <a:picLocks noChangeAspect="1" noChangeArrowheads="1"/>
          </p:cNvPicPr>
          <p:nvPr/>
        </p:nvPicPr>
        <p:blipFill rotWithShape="1">
          <a:blip r:embed="rId7"/>
          <a:srcRect l="13760" r="22901" b="-242"/>
          <a:stretch/>
        </p:blipFill>
        <p:spPr bwMode="auto">
          <a:xfrm>
            <a:off x="6023556" y="0"/>
            <a:ext cx="6174493" cy="687458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456818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90F5C-CA57-B067-43A7-880B5082B03F}"/>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F13B4A0E-1C93-F000-609B-33CC93700A8F}"/>
              </a:ext>
            </a:extLst>
          </p:cNvPr>
          <p:cNvSpPr>
            <a:spLocks noGrp="1"/>
          </p:cNvSpPr>
          <p:nvPr>
            <p:ph type="title"/>
          </p:nvPr>
        </p:nvSpPr>
        <p:spPr/>
        <p:txBody>
          <a:bodyPr/>
          <a:lstStyle/>
          <a:p>
            <a:pPr algn="ctr"/>
            <a:r>
              <a:rPr lang="en-US"/>
              <a:t>Lower Healthcare Costs</a:t>
            </a:r>
          </a:p>
        </p:txBody>
      </p:sp>
      <p:sp>
        <p:nvSpPr>
          <p:cNvPr id="11" name="Text Placeholder 10">
            <a:extLst>
              <a:ext uri="{FF2B5EF4-FFF2-40B4-BE49-F238E27FC236}">
                <a16:creationId xmlns:a16="http://schemas.microsoft.com/office/drawing/2014/main" id="{24E87200-E132-66BC-14C9-35DE094CE6CA}"/>
              </a:ext>
            </a:extLst>
          </p:cNvPr>
          <p:cNvSpPr>
            <a:spLocks noGrp="1"/>
          </p:cNvSpPr>
          <p:nvPr>
            <p:ph type="body" idx="16"/>
          </p:nvPr>
        </p:nvSpPr>
        <p:spPr>
          <a:xfrm>
            <a:off x="1371600" y="6400800"/>
            <a:ext cx="10424160" cy="365760"/>
          </a:xfrm>
        </p:spPr>
        <p:txBody>
          <a:bodyPr/>
          <a:lstStyle/>
          <a:p>
            <a:pPr marL="0" indent="0">
              <a:buNone/>
            </a:pPr>
            <a:r>
              <a:rPr lang="en-US"/>
              <a:t>Tsang JP, Mohan S. Benefits of monitoring patients with mobile cardiac telemetry (MCT) compared with the Event or Holter monitors. Med Devices (</a:t>
            </a:r>
            <a:r>
              <a:rPr lang="en-US" err="1"/>
              <a:t>Auckl</a:t>
            </a:r>
            <a:r>
              <a:rPr lang="en-US"/>
              <a:t>). 2013 Dec 9;7:1-5. </a:t>
            </a:r>
            <a:r>
              <a:rPr lang="en-US" err="1"/>
              <a:t>doi</a:t>
            </a:r>
            <a:r>
              <a:rPr lang="en-US"/>
              <a:t>: 10.2147/MDER.S54038. </a:t>
            </a:r>
          </a:p>
        </p:txBody>
      </p:sp>
      <p:sp>
        <p:nvSpPr>
          <p:cNvPr id="13" name="TextBox 12">
            <a:extLst>
              <a:ext uri="{FF2B5EF4-FFF2-40B4-BE49-F238E27FC236}">
                <a16:creationId xmlns:a16="http://schemas.microsoft.com/office/drawing/2014/main" id="{4B9718AF-EC00-56FA-6FAC-55D3E3CF3996}"/>
              </a:ext>
            </a:extLst>
          </p:cNvPr>
          <p:cNvSpPr txBox="1"/>
          <p:nvPr/>
        </p:nvSpPr>
        <p:spPr>
          <a:xfrm>
            <a:off x="4522931" y="0"/>
            <a:ext cx="3142961" cy="369332"/>
          </a:xfrm>
          <a:prstGeom prst="rect">
            <a:avLst/>
          </a:prstGeom>
          <a:noFill/>
        </p:spPr>
        <p:txBody>
          <a:bodyPr wrap="square" lIns="0" tIns="182880" rtlCol="0">
            <a:spAutoFit/>
          </a:bodyPr>
          <a:lstStyle/>
          <a:p>
            <a:pPr algn="ctr"/>
            <a:r>
              <a:rPr lang="en-US" sz="900" spc="100">
                <a:solidFill>
                  <a:schemeClr val="accent6"/>
                </a:solidFill>
              </a:rPr>
              <a:t>MOBILE CARDIAC TELEMETRY (MCT)</a:t>
            </a:r>
          </a:p>
        </p:txBody>
      </p:sp>
      <p:sp>
        <p:nvSpPr>
          <p:cNvPr id="24" name="Text Placeholder 36">
            <a:extLst>
              <a:ext uri="{FF2B5EF4-FFF2-40B4-BE49-F238E27FC236}">
                <a16:creationId xmlns:a16="http://schemas.microsoft.com/office/drawing/2014/main" id="{8E1F3337-C3D9-E18E-3D20-80B1A5703F43}"/>
              </a:ext>
            </a:extLst>
          </p:cNvPr>
          <p:cNvSpPr txBox="1">
            <a:spLocks/>
          </p:cNvSpPr>
          <p:nvPr/>
        </p:nvSpPr>
        <p:spPr>
          <a:xfrm>
            <a:off x="9040224" y="2139908"/>
            <a:ext cx="2539159" cy="1120747"/>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1"/>
                </a:solidFill>
                <a:latin typeface="+mn-lt"/>
                <a:ea typeface="+mn-ea"/>
                <a:cs typeface="+mn-cs"/>
              </a:defRPr>
            </a:lvl1pPr>
            <a:lvl2pPr marL="628650" indent="-171450" algn="l" defTabSz="914400" rtl="0" eaLnBrk="1" latinLnBrk="0" hangingPunct="1">
              <a:lnSpc>
                <a:spcPct val="90000"/>
              </a:lnSpc>
              <a:spcBef>
                <a:spcPts val="500"/>
              </a:spcBef>
              <a:buClr>
                <a:schemeClr val="accent1"/>
              </a:buClr>
              <a:buSzPct val="80000"/>
              <a:buFont typeface="Arial" panose="020B0604020202020204" pitchFamily="34" charset="0"/>
              <a:buChar char="•"/>
              <a:tabLst/>
              <a:defRPr sz="1800" kern="1200">
                <a:solidFill>
                  <a:schemeClr val="accent6"/>
                </a:solidFill>
                <a:latin typeface="+mn-lt"/>
                <a:ea typeface="+mn-ea"/>
                <a:cs typeface="+mn-cs"/>
              </a:defRPr>
            </a:lvl2pPr>
            <a:lvl3pPr marL="1087438" indent="-173038" algn="l" defTabSz="914400" rtl="0" eaLnBrk="1" latinLnBrk="0" hangingPunct="1">
              <a:lnSpc>
                <a:spcPct val="90000"/>
              </a:lnSpc>
              <a:spcBef>
                <a:spcPts val="500"/>
              </a:spcBef>
              <a:buFont typeface="System Font Regular"/>
              <a:buChar char="-"/>
              <a:tabLst/>
              <a:defRPr sz="1800" kern="1200">
                <a:solidFill>
                  <a:schemeClr val="accent6"/>
                </a:solidFill>
                <a:latin typeface="+mn-lt"/>
                <a:ea typeface="+mn-ea"/>
                <a:cs typeface="+mn-cs"/>
              </a:defRPr>
            </a:lvl3pPr>
            <a:lvl4pPr marL="1546225" indent="-174625" algn="l" defTabSz="914400" rtl="0" eaLnBrk="1" latinLnBrk="0" hangingPunct="1">
              <a:lnSpc>
                <a:spcPct val="90000"/>
              </a:lnSpc>
              <a:spcBef>
                <a:spcPts val="500"/>
              </a:spcBef>
              <a:buSzPct val="80000"/>
              <a:buFont typeface="Courier New" panose="02070309020205020404" pitchFamily="49" charset="0"/>
              <a:buChar char="o"/>
              <a:tabLst/>
              <a:defRPr sz="1600" kern="1200">
                <a:solidFill>
                  <a:schemeClr val="accent6"/>
                </a:solidFill>
                <a:latin typeface="+mn-lt"/>
                <a:ea typeface="+mn-ea"/>
                <a:cs typeface="+mn-cs"/>
              </a:defRPr>
            </a:lvl4pPr>
            <a:lvl5pPr marL="1952625" indent="-123825" algn="l" defTabSz="914400" rtl="0" eaLnBrk="1" latinLnBrk="0" hangingPunct="1">
              <a:lnSpc>
                <a:spcPct val="90000"/>
              </a:lnSpc>
              <a:spcBef>
                <a:spcPts val="500"/>
              </a:spcBef>
              <a:buSzPct val="75000"/>
              <a:buFont typeface="System Font Regular"/>
              <a:buChar char="»"/>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4200"/>
              </a:spcAft>
            </a:pPr>
            <a:r>
              <a:rPr lang="en-US" sz="2800">
                <a:solidFill>
                  <a:schemeClr val="tx2"/>
                </a:solidFill>
                <a:latin typeface="+mj-lt"/>
              </a:rPr>
              <a:t>Higher</a:t>
            </a:r>
            <a:r>
              <a:rPr lang="en-US" sz="2800">
                <a:solidFill>
                  <a:schemeClr val="accent6">
                    <a:lumMod val="50000"/>
                  </a:schemeClr>
                </a:solidFill>
              </a:rPr>
              <a:t> </a:t>
            </a:r>
            <a:br>
              <a:rPr lang="en-US" sz="2800">
                <a:solidFill>
                  <a:schemeClr val="accent6">
                    <a:lumMod val="50000"/>
                  </a:schemeClr>
                </a:solidFill>
              </a:rPr>
            </a:br>
            <a:r>
              <a:rPr lang="en-US" sz="2800">
                <a:solidFill>
                  <a:schemeClr val="accent6">
                    <a:lumMod val="50000"/>
                  </a:schemeClr>
                </a:solidFill>
              </a:rPr>
              <a:t>diagnostic yield</a:t>
            </a:r>
          </a:p>
        </p:txBody>
      </p:sp>
      <p:sp>
        <p:nvSpPr>
          <p:cNvPr id="25" name="Text Placeholder 36">
            <a:extLst>
              <a:ext uri="{FF2B5EF4-FFF2-40B4-BE49-F238E27FC236}">
                <a16:creationId xmlns:a16="http://schemas.microsoft.com/office/drawing/2014/main" id="{155EE803-1643-434C-F713-D23AA66CCD90}"/>
              </a:ext>
            </a:extLst>
          </p:cNvPr>
          <p:cNvSpPr txBox="1">
            <a:spLocks/>
          </p:cNvSpPr>
          <p:nvPr/>
        </p:nvSpPr>
        <p:spPr>
          <a:xfrm>
            <a:off x="9040225" y="3866348"/>
            <a:ext cx="2718388" cy="974749"/>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1"/>
                </a:solidFill>
                <a:latin typeface="+mn-lt"/>
                <a:ea typeface="+mn-ea"/>
                <a:cs typeface="+mn-cs"/>
              </a:defRPr>
            </a:lvl1pPr>
            <a:lvl2pPr marL="628650" indent="-171450" algn="l" defTabSz="914400" rtl="0" eaLnBrk="1" latinLnBrk="0" hangingPunct="1">
              <a:lnSpc>
                <a:spcPct val="90000"/>
              </a:lnSpc>
              <a:spcBef>
                <a:spcPts val="500"/>
              </a:spcBef>
              <a:buClr>
                <a:schemeClr val="accent1"/>
              </a:buClr>
              <a:buSzPct val="80000"/>
              <a:buFont typeface="Arial" panose="020B0604020202020204" pitchFamily="34" charset="0"/>
              <a:buChar char="•"/>
              <a:tabLst/>
              <a:defRPr sz="1800" kern="1200">
                <a:solidFill>
                  <a:schemeClr val="accent6"/>
                </a:solidFill>
                <a:latin typeface="+mn-lt"/>
                <a:ea typeface="+mn-ea"/>
                <a:cs typeface="+mn-cs"/>
              </a:defRPr>
            </a:lvl2pPr>
            <a:lvl3pPr marL="1087438" indent="-173038" algn="l" defTabSz="914400" rtl="0" eaLnBrk="1" latinLnBrk="0" hangingPunct="1">
              <a:lnSpc>
                <a:spcPct val="90000"/>
              </a:lnSpc>
              <a:spcBef>
                <a:spcPts val="500"/>
              </a:spcBef>
              <a:buFont typeface="System Font Regular"/>
              <a:buChar char="-"/>
              <a:tabLst/>
              <a:defRPr sz="1800" kern="1200">
                <a:solidFill>
                  <a:schemeClr val="accent6"/>
                </a:solidFill>
                <a:latin typeface="+mn-lt"/>
                <a:ea typeface="+mn-ea"/>
                <a:cs typeface="+mn-cs"/>
              </a:defRPr>
            </a:lvl3pPr>
            <a:lvl4pPr marL="1546225" indent="-174625" algn="l" defTabSz="914400" rtl="0" eaLnBrk="1" latinLnBrk="0" hangingPunct="1">
              <a:lnSpc>
                <a:spcPct val="90000"/>
              </a:lnSpc>
              <a:spcBef>
                <a:spcPts val="500"/>
              </a:spcBef>
              <a:buSzPct val="80000"/>
              <a:buFont typeface="Courier New" panose="02070309020205020404" pitchFamily="49" charset="0"/>
              <a:buChar char="o"/>
              <a:tabLst/>
              <a:defRPr sz="1600" kern="1200">
                <a:solidFill>
                  <a:schemeClr val="accent6"/>
                </a:solidFill>
                <a:latin typeface="+mn-lt"/>
                <a:ea typeface="+mn-ea"/>
                <a:cs typeface="+mn-cs"/>
              </a:defRPr>
            </a:lvl4pPr>
            <a:lvl5pPr marL="1952625" indent="-123825" algn="l" defTabSz="914400" rtl="0" eaLnBrk="1" latinLnBrk="0" hangingPunct="1">
              <a:lnSpc>
                <a:spcPct val="90000"/>
              </a:lnSpc>
              <a:spcBef>
                <a:spcPts val="500"/>
              </a:spcBef>
              <a:buSzPct val="75000"/>
              <a:buFont typeface="System Font Regular"/>
              <a:buChar char="»"/>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4200"/>
              </a:spcAft>
            </a:pPr>
            <a:r>
              <a:rPr lang="en-US" sz="2800">
                <a:solidFill>
                  <a:schemeClr val="tx2"/>
                </a:solidFill>
                <a:latin typeface="+mj-lt"/>
              </a:rPr>
              <a:t>Lower</a:t>
            </a:r>
            <a:r>
              <a:rPr lang="en-US" sz="2800">
                <a:solidFill>
                  <a:schemeClr val="accent6">
                    <a:lumMod val="50000"/>
                  </a:schemeClr>
                </a:solidFill>
              </a:rPr>
              <a:t> </a:t>
            </a:r>
            <a:br>
              <a:rPr lang="en-US" sz="2800">
                <a:solidFill>
                  <a:schemeClr val="accent6">
                    <a:lumMod val="50000"/>
                  </a:schemeClr>
                </a:solidFill>
              </a:rPr>
            </a:br>
            <a:r>
              <a:rPr lang="en-US" sz="2800">
                <a:solidFill>
                  <a:schemeClr val="accent6">
                    <a:lumMod val="50000"/>
                  </a:schemeClr>
                </a:solidFill>
              </a:rPr>
              <a:t>healthcare costs</a:t>
            </a:r>
          </a:p>
        </p:txBody>
      </p:sp>
      <p:sp>
        <p:nvSpPr>
          <p:cNvPr id="26" name="Oval 25">
            <a:extLst>
              <a:ext uri="{FF2B5EF4-FFF2-40B4-BE49-F238E27FC236}">
                <a16:creationId xmlns:a16="http://schemas.microsoft.com/office/drawing/2014/main" id="{CAA5BEC1-9FD7-124C-E8EF-EBC27AF06425}"/>
              </a:ext>
            </a:extLst>
          </p:cNvPr>
          <p:cNvSpPr/>
          <p:nvPr/>
        </p:nvSpPr>
        <p:spPr>
          <a:xfrm>
            <a:off x="7854218" y="2153533"/>
            <a:ext cx="974749" cy="974749"/>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8EAC68C9-D09E-A812-4DDC-7C2A6AB14160}"/>
              </a:ext>
            </a:extLst>
          </p:cNvPr>
          <p:cNvPicPr>
            <a:picLocks noChangeAspect="1"/>
          </p:cNvPicPr>
          <p:nvPr/>
        </p:nvPicPr>
        <p:blipFill>
          <a:blip r:embed="rId4"/>
          <a:stretch>
            <a:fillRect/>
          </a:stretch>
        </p:blipFill>
        <p:spPr>
          <a:xfrm rot="10800000">
            <a:off x="8147132" y="2376994"/>
            <a:ext cx="388924" cy="527826"/>
          </a:xfrm>
          <a:prstGeom prst="rect">
            <a:avLst/>
          </a:prstGeom>
        </p:spPr>
      </p:pic>
      <p:sp>
        <p:nvSpPr>
          <p:cNvPr id="28" name="Oval 27">
            <a:extLst>
              <a:ext uri="{FF2B5EF4-FFF2-40B4-BE49-F238E27FC236}">
                <a16:creationId xmlns:a16="http://schemas.microsoft.com/office/drawing/2014/main" id="{B36EBF35-F6A8-FAA7-3B35-71EF720B062A}"/>
              </a:ext>
            </a:extLst>
          </p:cNvPr>
          <p:cNvSpPr/>
          <p:nvPr/>
        </p:nvSpPr>
        <p:spPr>
          <a:xfrm>
            <a:off x="7854218" y="3878039"/>
            <a:ext cx="974749" cy="974749"/>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78E7A91B-920F-69C7-EB18-E252ED87E564}"/>
              </a:ext>
            </a:extLst>
          </p:cNvPr>
          <p:cNvPicPr>
            <a:picLocks noChangeAspect="1"/>
          </p:cNvPicPr>
          <p:nvPr/>
        </p:nvPicPr>
        <p:blipFill>
          <a:blip r:embed="rId4"/>
          <a:stretch>
            <a:fillRect/>
          </a:stretch>
        </p:blipFill>
        <p:spPr>
          <a:xfrm>
            <a:off x="8147132" y="4101500"/>
            <a:ext cx="388924" cy="527826"/>
          </a:xfrm>
          <a:prstGeom prst="rect">
            <a:avLst/>
          </a:prstGeom>
        </p:spPr>
      </p:pic>
      <p:graphicFrame>
        <p:nvGraphicFramePr>
          <p:cNvPr id="30" name="Content Placeholder 5">
            <a:extLst>
              <a:ext uri="{FF2B5EF4-FFF2-40B4-BE49-F238E27FC236}">
                <a16:creationId xmlns:a16="http://schemas.microsoft.com/office/drawing/2014/main" id="{2C1D8432-4D68-710F-F989-670734BC0CB1}"/>
              </a:ext>
            </a:extLst>
          </p:cNvPr>
          <p:cNvGraphicFramePr>
            <a:graphicFrameLocks noGrp="1"/>
          </p:cNvGraphicFramePr>
          <p:nvPr>
            <p:ph idx="1"/>
            <p:extLst>
              <p:ext uri="{D42A27DB-BD31-4B8C-83A1-F6EECF244321}">
                <p14:modId xmlns:p14="http://schemas.microsoft.com/office/powerpoint/2010/main" val="1222911236"/>
              </p:ext>
            </p:extLst>
          </p:nvPr>
        </p:nvGraphicFramePr>
        <p:xfrm>
          <a:off x="609441" y="2439260"/>
          <a:ext cx="6568397" cy="2388060"/>
        </p:xfrm>
        <a:graphic>
          <a:graphicData uri="http://schemas.openxmlformats.org/drawingml/2006/table">
            <a:tbl>
              <a:tblPr firstRow="1" bandRow="1">
                <a:tableStyleId>{5C22544A-7EE6-4342-B048-85BDC9FD1C3A}</a:tableStyleId>
              </a:tblPr>
              <a:tblGrid>
                <a:gridCol w="1080985">
                  <a:extLst>
                    <a:ext uri="{9D8B030D-6E8A-4147-A177-3AD203B41FA5}">
                      <a16:colId xmlns:a16="http://schemas.microsoft.com/office/drawing/2014/main" val="1652163172"/>
                    </a:ext>
                  </a:extLst>
                </a:gridCol>
                <a:gridCol w="1371853">
                  <a:extLst>
                    <a:ext uri="{9D8B030D-6E8A-4147-A177-3AD203B41FA5}">
                      <a16:colId xmlns:a16="http://schemas.microsoft.com/office/drawing/2014/main" val="2256568720"/>
                    </a:ext>
                  </a:extLst>
                </a:gridCol>
                <a:gridCol w="1371853">
                  <a:extLst>
                    <a:ext uri="{9D8B030D-6E8A-4147-A177-3AD203B41FA5}">
                      <a16:colId xmlns:a16="http://schemas.microsoft.com/office/drawing/2014/main" val="2310772424"/>
                    </a:ext>
                  </a:extLst>
                </a:gridCol>
                <a:gridCol w="1371853">
                  <a:extLst>
                    <a:ext uri="{9D8B030D-6E8A-4147-A177-3AD203B41FA5}">
                      <a16:colId xmlns:a16="http://schemas.microsoft.com/office/drawing/2014/main" val="3771416780"/>
                    </a:ext>
                  </a:extLst>
                </a:gridCol>
                <a:gridCol w="1371853">
                  <a:extLst>
                    <a:ext uri="{9D8B030D-6E8A-4147-A177-3AD203B41FA5}">
                      <a16:colId xmlns:a16="http://schemas.microsoft.com/office/drawing/2014/main" val="3191136693"/>
                    </a:ext>
                  </a:extLst>
                </a:gridCol>
              </a:tblGrid>
              <a:tr h="0">
                <a:tc>
                  <a:txBody>
                    <a:bodyPr/>
                    <a:lstStyle/>
                    <a:p>
                      <a:endParaRPr lang="en-US" sz="1600" b="0" baseline="0">
                        <a:solidFill>
                          <a:schemeClr val="tx1"/>
                        </a:solidFill>
                        <a:latin typeface="+mj-lt"/>
                      </a:endParaRP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baseline="0">
                          <a:solidFill>
                            <a:schemeClr val="tx1"/>
                          </a:solidFill>
                          <a:latin typeface="+mj-lt"/>
                        </a:rPr>
                        <a:t>Valve Procedures</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baseline="0">
                          <a:solidFill>
                            <a:schemeClr val="tx1"/>
                          </a:solidFill>
                          <a:latin typeface="+mj-lt"/>
                        </a:rPr>
                        <a:t>Pericardium Procedures</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baseline="0">
                          <a:solidFill>
                            <a:schemeClr val="tx1"/>
                          </a:solidFill>
                          <a:latin typeface="+mj-lt"/>
                        </a:rPr>
                        <a:t>CABG</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baseline="0">
                          <a:solidFill>
                            <a:schemeClr val="tx1"/>
                          </a:solidFill>
                          <a:latin typeface="+mj-lt"/>
                        </a:rPr>
                        <a:t>Cardiac Ablation</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86123343"/>
                  </a:ext>
                </a:extLst>
              </a:tr>
              <a:tr h="904470">
                <a:tc>
                  <a:txBody>
                    <a:bodyPr/>
                    <a:lstStyle/>
                    <a:p>
                      <a:pPr algn="l"/>
                      <a:r>
                        <a:rPr lang="en-US" sz="1800" b="0" baseline="0">
                          <a:solidFill>
                            <a:schemeClr val="bg1"/>
                          </a:solidFill>
                          <a:latin typeface="+mj-lt"/>
                        </a:rPr>
                        <a:t>MCT vs. Event</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baseline="0">
                          <a:solidFill>
                            <a:schemeClr val="accent6">
                              <a:lumMod val="50000"/>
                            </a:schemeClr>
                          </a:solidFill>
                          <a:latin typeface="+mn-lt"/>
                        </a:rPr>
                        <a:t>$58,362</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baseline="0">
                          <a:solidFill>
                            <a:schemeClr val="accent6">
                              <a:lumMod val="50000"/>
                            </a:schemeClr>
                          </a:solidFill>
                          <a:latin typeface="+mn-lt"/>
                        </a:rPr>
                        <a:t>$17,131</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baseline="0">
                        <a:solidFill>
                          <a:schemeClr val="accent6">
                            <a:lumMod val="50000"/>
                          </a:schemeClr>
                        </a:solidFill>
                        <a:latin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b="0" baseline="0">
                          <a:solidFill>
                            <a:schemeClr val="accent6">
                              <a:lumMod val="50000"/>
                            </a:schemeClr>
                          </a:solidFill>
                          <a:latin typeface="+mn-lt"/>
                        </a:rPr>
                        <a:t>$35,114</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90254613"/>
                  </a:ext>
                </a:extLst>
              </a:tr>
              <a:tr h="9044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baseline="0">
                          <a:solidFill>
                            <a:schemeClr val="bg1"/>
                          </a:solidFill>
                          <a:latin typeface="+mj-lt"/>
                        </a:rPr>
                        <a:t>MCT vs. Holter</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800" b="0" baseline="0">
                          <a:solidFill>
                            <a:schemeClr val="accent6">
                              <a:lumMod val="50000"/>
                            </a:schemeClr>
                          </a:solidFill>
                          <a:latin typeface="+mn-lt"/>
                        </a:rPr>
                        <a:t>$55,390</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baseline="0">
                          <a:solidFill>
                            <a:schemeClr val="accent6">
                              <a:lumMod val="50000"/>
                            </a:schemeClr>
                          </a:solidFill>
                          <a:latin typeface="+mn-lt"/>
                        </a:rPr>
                        <a:t>$8,606</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800" b="0" baseline="0">
                          <a:solidFill>
                            <a:schemeClr val="accent6">
                              <a:lumMod val="50000"/>
                            </a:schemeClr>
                          </a:solidFill>
                          <a:latin typeface="+mn-lt"/>
                        </a:rPr>
                        <a:t>$41,700</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baseline="0">
                          <a:solidFill>
                            <a:schemeClr val="accent6">
                              <a:lumMod val="50000"/>
                            </a:schemeClr>
                          </a:solidFill>
                          <a:latin typeface="+mn-lt"/>
                        </a:rPr>
                        <a:t>$36,115</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633158942"/>
                  </a:ext>
                </a:extLst>
              </a:tr>
            </a:tbl>
          </a:graphicData>
        </a:graphic>
      </p:graphicFrame>
      <p:sp>
        <p:nvSpPr>
          <p:cNvPr id="34" name="TextBox 33">
            <a:extLst>
              <a:ext uri="{FF2B5EF4-FFF2-40B4-BE49-F238E27FC236}">
                <a16:creationId xmlns:a16="http://schemas.microsoft.com/office/drawing/2014/main" id="{6A2EDAE2-CB6E-86B6-CFDA-39AAACD4AB1F}"/>
              </a:ext>
            </a:extLst>
          </p:cNvPr>
          <p:cNvSpPr txBox="1"/>
          <p:nvPr/>
        </p:nvSpPr>
        <p:spPr>
          <a:xfrm>
            <a:off x="769514" y="1895867"/>
            <a:ext cx="6100762" cy="338554"/>
          </a:xfrm>
          <a:prstGeom prst="rect">
            <a:avLst/>
          </a:prstGeom>
          <a:noFill/>
        </p:spPr>
        <p:txBody>
          <a:bodyPr wrap="square">
            <a:spAutoFit/>
          </a:bodyPr>
          <a:lstStyle/>
          <a:p>
            <a:pPr algn="ctr"/>
            <a:r>
              <a:rPr lang="en-US" sz="1600" spc="100">
                <a:latin typeface="+mj-lt"/>
              </a:rPr>
              <a:t>INPATIENT CARDIOVASCULAR COST SAVINGS</a:t>
            </a:r>
          </a:p>
        </p:txBody>
      </p:sp>
    </p:spTree>
    <p:custDataLst>
      <p:tags r:id="rId1"/>
    </p:custDataLst>
    <p:extLst>
      <p:ext uri="{BB962C8B-B14F-4D97-AF65-F5344CB8AC3E}">
        <p14:creationId xmlns:p14="http://schemas.microsoft.com/office/powerpoint/2010/main" val="3912454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FE518A1-E81C-5DB4-2D6E-DA0CAE54CFEB}"/>
            </a:ext>
          </a:extLst>
        </p:cNvPr>
        <p:cNvGrpSpPr/>
        <p:nvPr/>
      </p:nvGrpSpPr>
      <p:grpSpPr>
        <a:xfrm>
          <a:off x="0" y="0"/>
          <a:ext cx="0" cy="0"/>
          <a:chOff x="0" y="0"/>
          <a:chExt cx="0" cy="0"/>
        </a:xfrm>
      </p:grpSpPr>
      <p:sp>
        <p:nvSpPr>
          <p:cNvPr id="47" name="Trapezoid 46">
            <a:extLst>
              <a:ext uri="{FF2B5EF4-FFF2-40B4-BE49-F238E27FC236}">
                <a16:creationId xmlns:a16="http://schemas.microsoft.com/office/drawing/2014/main" id="{B4A19C02-6721-E680-0B42-45D0E10CC711}"/>
              </a:ext>
            </a:extLst>
          </p:cNvPr>
          <p:cNvSpPr/>
          <p:nvPr/>
        </p:nvSpPr>
        <p:spPr>
          <a:xfrm rot="16200000">
            <a:off x="3611627" y="502700"/>
            <a:ext cx="1484714" cy="3484029"/>
          </a:xfrm>
          <a:prstGeom prst="trapezoid">
            <a:avLst>
              <a:gd name="adj" fmla="val 44962"/>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49C887D1-4DDF-AE3F-0933-88AFB5A8B76D}"/>
              </a:ext>
            </a:extLst>
          </p:cNvPr>
          <p:cNvCxnSpPr>
            <a:cxnSpLocks/>
            <a:endCxn id="13" idx="2"/>
          </p:cNvCxnSpPr>
          <p:nvPr/>
        </p:nvCxnSpPr>
        <p:spPr>
          <a:xfrm>
            <a:off x="1006996" y="2242365"/>
            <a:ext cx="1513534" cy="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8468EC2-F651-3CF4-AFF4-84173065BE0F}"/>
              </a:ext>
            </a:extLst>
          </p:cNvPr>
          <p:cNvCxnSpPr>
            <a:cxnSpLocks/>
            <a:stCxn id="13" idx="4"/>
          </p:cNvCxnSpPr>
          <p:nvPr/>
        </p:nvCxnSpPr>
        <p:spPr>
          <a:xfrm>
            <a:off x="2611970" y="2333805"/>
            <a:ext cx="0" cy="3098165"/>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32B4C41-2CDD-262F-F73B-C89AA20E6100}"/>
              </a:ext>
            </a:extLst>
          </p:cNvPr>
          <p:cNvSpPr txBox="1"/>
          <p:nvPr/>
        </p:nvSpPr>
        <p:spPr>
          <a:xfrm>
            <a:off x="1356248" y="1431284"/>
            <a:ext cx="2575460" cy="692497"/>
          </a:xfrm>
          <a:prstGeom prst="rect">
            <a:avLst/>
          </a:prstGeom>
          <a:noFill/>
        </p:spPr>
        <p:txBody>
          <a:bodyPr wrap="square" lIns="91440" tIns="45720" rIns="91440" bIns="45720" rtlCol="0" anchor="t">
            <a:spAutoFit/>
          </a:bodyPr>
          <a:lstStyle/>
          <a:p>
            <a:pPr algn="ctr"/>
            <a:r>
              <a:rPr lang="en-US" sz="1400">
                <a:solidFill>
                  <a:schemeClr val="accent1"/>
                </a:solidFill>
                <a:latin typeface="+mj-lt"/>
              </a:rPr>
              <a:t>Mobile Cardiac</a:t>
            </a:r>
            <a:br>
              <a:rPr lang="en-US" sz="1400">
                <a:latin typeface="+mj-lt"/>
              </a:rPr>
            </a:br>
            <a:r>
              <a:rPr lang="en-US" sz="1400">
                <a:solidFill>
                  <a:schemeClr val="accent1"/>
                </a:solidFill>
                <a:latin typeface="+mj-lt"/>
              </a:rPr>
              <a:t>Telemetry</a:t>
            </a:r>
          </a:p>
          <a:p>
            <a:pPr algn="ctr"/>
            <a:endParaRPr lang="en-US" sz="1100">
              <a:solidFill>
                <a:schemeClr val="accent6">
                  <a:lumMod val="50000"/>
                </a:schemeClr>
              </a:solidFill>
            </a:endParaRPr>
          </a:p>
        </p:txBody>
      </p:sp>
      <p:sp>
        <p:nvSpPr>
          <p:cNvPr id="13" name="Oval 12">
            <a:extLst>
              <a:ext uri="{FF2B5EF4-FFF2-40B4-BE49-F238E27FC236}">
                <a16:creationId xmlns:a16="http://schemas.microsoft.com/office/drawing/2014/main" id="{853CC2A5-0991-D78E-26DE-7FF3D6ED0692}"/>
              </a:ext>
            </a:extLst>
          </p:cNvPr>
          <p:cNvSpPr>
            <a:spLocks noChangeAspect="1"/>
          </p:cNvSpPr>
          <p:nvPr/>
        </p:nvSpPr>
        <p:spPr>
          <a:xfrm>
            <a:off x="2520530" y="2150925"/>
            <a:ext cx="182880" cy="18288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8628380-EAA5-57BA-615B-5AB1A705E097}"/>
              </a:ext>
            </a:extLst>
          </p:cNvPr>
          <p:cNvSpPr txBox="1"/>
          <p:nvPr/>
        </p:nvSpPr>
        <p:spPr>
          <a:xfrm>
            <a:off x="9240335" y="5257883"/>
            <a:ext cx="2499785" cy="307777"/>
          </a:xfrm>
          <a:prstGeom prst="rect">
            <a:avLst/>
          </a:prstGeom>
          <a:noFill/>
        </p:spPr>
        <p:txBody>
          <a:bodyPr wrap="square" rtlCol="0">
            <a:spAutoFit/>
          </a:bodyPr>
          <a:lstStyle/>
          <a:p>
            <a:r>
              <a:rPr lang="en-US" sz="1400" spc="100">
                <a:solidFill>
                  <a:srgbClr val="274168"/>
                </a:solidFill>
                <a:latin typeface="Franklin Gothic Medium" panose="020B0603020102020204"/>
              </a:rPr>
              <a:t>SYMPTOM FREQUENCY</a:t>
            </a:r>
          </a:p>
        </p:txBody>
      </p:sp>
      <p:sp>
        <p:nvSpPr>
          <p:cNvPr id="26" name="TextBox 25">
            <a:extLst>
              <a:ext uri="{FF2B5EF4-FFF2-40B4-BE49-F238E27FC236}">
                <a16:creationId xmlns:a16="http://schemas.microsoft.com/office/drawing/2014/main" id="{B361F90C-F352-D1B9-1701-099C781C1FB5}"/>
              </a:ext>
            </a:extLst>
          </p:cNvPr>
          <p:cNvSpPr txBox="1"/>
          <p:nvPr/>
        </p:nvSpPr>
        <p:spPr>
          <a:xfrm>
            <a:off x="9240335" y="5579509"/>
            <a:ext cx="2743770" cy="307777"/>
          </a:xfrm>
          <a:prstGeom prst="rect">
            <a:avLst/>
          </a:prstGeom>
          <a:noFill/>
        </p:spPr>
        <p:txBody>
          <a:bodyPr wrap="square" rtlCol="0">
            <a:spAutoFit/>
          </a:bodyPr>
          <a:lstStyle/>
          <a:p>
            <a:r>
              <a:rPr lang="en-US" sz="1400" spc="100">
                <a:solidFill>
                  <a:srgbClr val="274168"/>
                </a:solidFill>
                <a:latin typeface="Franklin Gothic Medium" panose="020B0603020102020204"/>
              </a:rPr>
              <a:t>MONITORING DURATION</a:t>
            </a:r>
          </a:p>
        </p:txBody>
      </p:sp>
      <p:grpSp>
        <p:nvGrpSpPr>
          <p:cNvPr id="27" name="Group 26">
            <a:extLst>
              <a:ext uri="{FF2B5EF4-FFF2-40B4-BE49-F238E27FC236}">
                <a16:creationId xmlns:a16="http://schemas.microsoft.com/office/drawing/2014/main" id="{7B6BBA3E-6BF1-A511-19C2-1726EFC16372}"/>
              </a:ext>
            </a:extLst>
          </p:cNvPr>
          <p:cNvGrpSpPr/>
          <p:nvPr/>
        </p:nvGrpSpPr>
        <p:grpSpPr>
          <a:xfrm>
            <a:off x="1209041" y="5486139"/>
            <a:ext cx="8013416" cy="246497"/>
            <a:chOff x="1317923" y="5486139"/>
            <a:chExt cx="5242619" cy="246497"/>
          </a:xfrm>
        </p:grpSpPr>
        <p:cxnSp>
          <p:nvCxnSpPr>
            <p:cNvPr id="28" name="Straight Arrow Connector 27">
              <a:extLst>
                <a:ext uri="{FF2B5EF4-FFF2-40B4-BE49-F238E27FC236}">
                  <a16:creationId xmlns:a16="http://schemas.microsoft.com/office/drawing/2014/main" id="{515D9FC5-57D4-583D-D8DC-08EECE8F86F8}"/>
                </a:ext>
              </a:extLst>
            </p:cNvPr>
            <p:cNvCxnSpPr>
              <a:cxnSpLocks/>
            </p:cNvCxnSpPr>
            <p:nvPr/>
          </p:nvCxnSpPr>
          <p:spPr>
            <a:xfrm flipH="1">
              <a:off x="1325374" y="5486139"/>
              <a:ext cx="5227717" cy="0"/>
            </a:xfrm>
            <a:prstGeom prst="straightConnector1">
              <a:avLst/>
            </a:prstGeom>
            <a:noFill/>
            <a:ln w="101600" cap="flat" cmpd="sng" algn="ctr">
              <a:gradFill flip="none" rotWithShape="1">
                <a:gsLst>
                  <a:gs pos="0">
                    <a:srgbClr val="FFFFFF"/>
                  </a:gs>
                  <a:gs pos="71000">
                    <a:srgbClr val="3738C0">
                      <a:lumMod val="100000"/>
                    </a:srgbClr>
                  </a:gs>
                </a:gsLst>
                <a:lin ang="0" scaled="0"/>
                <a:tileRect/>
              </a:gradFill>
              <a:prstDash val="solid"/>
              <a:miter lim="800000"/>
              <a:tailEnd type="triangle" w="med" len="sm"/>
            </a:ln>
            <a:effectLst/>
          </p:spPr>
        </p:cxnSp>
        <p:cxnSp>
          <p:nvCxnSpPr>
            <p:cNvPr id="30" name="Straight Arrow Connector 29">
              <a:extLst>
                <a:ext uri="{FF2B5EF4-FFF2-40B4-BE49-F238E27FC236}">
                  <a16:creationId xmlns:a16="http://schemas.microsoft.com/office/drawing/2014/main" id="{9E2A09BB-03B1-7558-4274-BB141834D7C0}"/>
                </a:ext>
              </a:extLst>
            </p:cNvPr>
            <p:cNvCxnSpPr>
              <a:cxnSpLocks/>
            </p:cNvCxnSpPr>
            <p:nvPr/>
          </p:nvCxnSpPr>
          <p:spPr>
            <a:xfrm>
              <a:off x="1317923" y="5718306"/>
              <a:ext cx="5242619" cy="14330"/>
            </a:xfrm>
            <a:prstGeom prst="straightConnector1">
              <a:avLst/>
            </a:prstGeom>
            <a:noFill/>
            <a:ln w="101600" cap="flat" cmpd="sng" algn="ctr">
              <a:gradFill flip="none" rotWithShape="1">
                <a:gsLst>
                  <a:gs pos="0">
                    <a:srgbClr val="FFFFFF"/>
                  </a:gs>
                  <a:gs pos="71000">
                    <a:srgbClr val="274168"/>
                  </a:gs>
                </a:gsLst>
                <a:lin ang="0" scaled="0"/>
                <a:tileRect/>
              </a:gradFill>
              <a:prstDash val="solid"/>
              <a:miter lim="800000"/>
              <a:tailEnd type="triangle" w="med" len="sm"/>
            </a:ln>
            <a:effectLst/>
          </p:spPr>
        </p:cxnSp>
      </p:grpSp>
      <p:cxnSp>
        <p:nvCxnSpPr>
          <p:cNvPr id="33" name="Straight Arrow Connector 32">
            <a:extLst>
              <a:ext uri="{FF2B5EF4-FFF2-40B4-BE49-F238E27FC236}">
                <a16:creationId xmlns:a16="http://schemas.microsoft.com/office/drawing/2014/main" id="{581847A4-BD1D-AEB6-EBCE-CF2A2D1563A9}"/>
              </a:ext>
            </a:extLst>
          </p:cNvPr>
          <p:cNvCxnSpPr>
            <a:cxnSpLocks/>
          </p:cNvCxnSpPr>
          <p:nvPr/>
        </p:nvCxnSpPr>
        <p:spPr>
          <a:xfrm flipV="1">
            <a:off x="999203" y="1238596"/>
            <a:ext cx="0" cy="4479710"/>
          </a:xfrm>
          <a:prstGeom prst="straightConnector1">
            <a:avLst/>
          </a:prstGeom>
          <a:noFill/>
          <a:ln w="101600" cap="flat" cmpd="sng" algn="ctr">
            <a:gradFill flip="none" rotWithShape="1">
              <a:gsLst>
                <a:gs pos="0">
                  <a:srgbClr val="FFFFFF"/>
                </a:gs>
                <a:gs pos="74000">
                  <a:srgbClr val="F3BACB">
                    <a:lumMod val="50000"/>
                  </a:srgbClr>
                </a:gs>
              </a:gsLst>
              <a:lin ang="5400000" scaled="0"/>
              <a:tileRect/>
            </a:gradFill>
            <a:prstDash val="solid"/>
            <a:miter lim="800000"/>
            <a:tailEnd type="triangle" w="med" len="sm"/>
          </a:ln>
          <a:effectLst/>
        </p:spPr>
      </p:cxnSp>
      <p:sp>
        <p:nvSpPr>
          <p:cNvPr id="46" name="Oval 45">
            <a:extLst>
              <a:ext uri="{FF2B5EF4-FFF2-40B4-BE49-F238E27FC236}">
                <a16:creationId xmlns:a16="http://schemas.microsoft.com/office/drawing/2014/main" id="{21BC80B9-8F42-78EE-0C4B-E982257F864B}"/>
              </a:ext>
            </a:extLst>
          </p:cNvPr>
          <p:cNvSpPr/>
          <p:nvPr/>
        </p:nvSpPr>
        <p:spPr>
          <a:xfrm>
            <a:off x="5562160" y="1437599"/>
            <a:ext cx="1609531" cy="1609531"/>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8E1E540-E70D-E067-B529-B6EE7DA5EE51}"/>
              </a:ext>
            </a:extLst>
          </p:cNvPr>
          <p:cNvSpPr>
            <a:spLocks noGrp="1"/>
          </p:cNvSpPr>
          <p:nvPr>
            <p:ph type="title"/>
          </p:nvPr>
        </p:nvSpPr>
        <p:spPr/>
        <p:txBody>
          <a:bodyPr lIns="0" tIns="45720" rIns="91440" bIns="45720" anchor="t">
            <a:noAutofit/>
          </a:bodyPr>
          <a:lstStyle/>
          <a:p>
            <a:r>
              <a:rPr lang="en-US"/>
              <a:t>When to Consider Mobile Cardiac Telemetry</a:t>
            </a:r>
          </a:p>
        </p:txBody>
      </p:sp>
      <p:sp>
        <p:nvSpPr>
          <p:cNvPr id="6" name="TextBox 5">
            <a:extLst>
              <a:ext uri="{FF2B5EF4-FFF2-40B4-BE49-F238E27FC236}">
                <a16:creationId xmlns:a16="http://schemas.microsoft.com/office/drawing/2014/main" id="{C8D82605-6775-56AC-F052-A01EB14C9687}"/>
              </a:ext>
            </a:extLst>
          </p:cNvPr>
          <p:cNvSpPr txBox="1"/>
          <p:nvPr/>
        </p:nvSpPr>
        <p:spPr>
          <a:xfrm>
            <a:off x="4522931" y="0"/>
            <a:ext cx="3142961" cy="369332"/>
          </a:xfrm>
          <a:prstGeom prst="rect">
            <a:avLst/>
          </a:prstGeom>
          <a:noFill/>
        </p:spPr>
        <p:txBody>
          <a:bodyPr wrap="square" lIns="0" tIns="182880" rtlCol="0">
            <a:spAutoFit/>
          </a:bodyPr>
          <a:lstStyle/>
          <a:p>
            <a:pPr algn="ctr"/>
            <a:r>
              <a:rPr lang="en-US" sz="900" spc="100">
                <a:solidFill>
                  <a:schemeClr val="accent6"/>
                </a:solidFill>
              </a:rPr>
              <a:t>MOBILE CARDIAC TELEMETRY (MCT)</a:t>
            </a:r>
          </a:p>
        </p:txBody>
      </p:sp>
      <p:pic>
        <p:nvPicPr>
          <p:cNvPr id="17" name="Picture 16" descr="A white line drawing of a person's body&#10;&#10;Description automatically generated">
            <a:extLst>
              <a:ext uri="{FF2B5EF4-FFF2-40B4-BE49-F238E27FC236}">
                <a16:creationId xmlns:a16="http://schemas.microsoft.com/office/drawing/2014/main" id="{8028A1F6-EC14-6C50-4CEE-79E3BA553A83}"/>
              </a:ext>
            </a:extLst>
          </p:cNvPr>
          <p:cNvPicPr>
            <a:picLocks noChangeAspect="1"/>
          </p:cNvPicPr>
          <p:nvPr/>
        </p:nvPicPr>
        <p:blipFill>
          <a:blip r:embed="rId4"/>
          <a:srcRect l="33859" t="52705" r="41428" b="4776"/>
          <a:stretch/>
        </p:blipFill>
        <p:spPr>
          <a:xfrm>
            <a:off x="5803713" y="1631168"/>
            <a:ext cx="1126424" cy="1090110"/>
          </a:xfrm>
          <a:prstGeom prst="rect">
            <a:avLst/>
          </a:prstGeom>
        </p:spPr>
      </p:pic>
      <p:sp>
        <p:nvSpPr>
          <p:cNvPr id="2" name="TextBox 1">
            <a:extLst>
              <a:ext uri="{FF2B5EF4-FFF2-40B4-BE49-F238E27FC236}">
                <a16:creationId xmlns:a16="http://schemas.microsoft.com/office/drawing/2014/main" id="{13624DF8-C1BC-A32A-0DB0-1EDE4BDBF5B9}"/>
              </a:ext>
            </a:extLst>
          </p:cNvPr>
          <p:cNvSpPr txBox="1"/>
          <p:nvPr/>
        </p:nvSpPr>
        <p:spPr>
          <a:xfrm>
            <a:off x="7122707" y="996226"/>
            <a:ext cx="4864258" cy="3500958"/>
          </a:xfrm>
          <a:prstGeom prst="rect">
            <a:avLst/>
          </a:prstGeom>
          <a:noFill/>
        </p:spPr>
        <p:txBody>
          <a:bodyPr wrap="square" lIns="91440" tIns="45720" rIns="91440" bIns="45720" rtlCol="0" anchor="t">
            <a:spAutoFit/>
          </a:bodyPr>
          <a:lstStyle/>
          <a:p>
            <a:pPr marR="0" lvl="1" defTabSz="914400" fontAlgn="auto">
              <a:lnSpc>
                <a:spcPct val="110000"/>
              </a:lnSpc>
              <a:spcBef>
                <a:spcPts val="500"/>
              </a:spcBef>
              <a:spcAft>
                <a:spcPts val="0"/>
              </a:spcAft>
              <a:buClr>
                <a:srgbClr val="3738C0"/>
              </a:buClr>
              <a:buSzPct val="80000"/>
              <a:defRPr/>
            </a:pPr>
            <a:r>
              <a:rPr lang="en-US" sz="1800" b="1">
                <a:solidFill>
                  <a:schemeClr val="accent1"/>
                </a:solidFill>
                <a:latin typeface="Franklin Gothic Medium"/>
              </a:rPr>
              <a:t>When symptoms are:</a:t>
            </a:r>
          </a:p>
          <a:p>
            <a:pPr marL="1085850" lvl="2" indent="-171450">
              <a:lnSpc>
                <a:spcPct val="110000"/>
              </a:lnSpc>
              <a:spcBef>
                <a:spcPts val="500"/>
              </a:spcBef>
              <a:buClr>
                <a:srgbClr val="3738C0"/>
              </a:buClr>
              <a:buSzPct val="80000"/>
              <a:buFont typeface="Arial" panose="020B0604020202020204" pitchFamily="34" charset="0"/>
              <a:buChar char="•"/>
              <a:defRPr/>
            </a:pPr>
            <a:r>
              <a:rPr lang="en-US">
                <a:solidFill>
                  <a:schemeClr val="accent6">
                    <a:lumMod val="50000"/>
                  </a:schemeClr>
                </a:solidFill>
                <a:ea typeface="+mn-ea"/>
                <a:cs typeface="+mn-cs"/>
              </a:rPr>
              <a:t>Variable frequency </a:t>
            </a:r>
            <a:r>
              <a:rPr lang="en-US">
                <a:solidFill>
                  <a:schemeClr val="accent6">
                    <a:lumMod val="50000"/>
                  </a:schemeClr>
                </a:solidFill>
              </a:rPr>
              <a:t>(15+ days)</a:t>
            </a:r>
          </a:p>
          <a:p>
            <a:pPr marL="1085850" lvl="2" indent="-171450">
              <a:lnSpc>
                <a:spcPct val="110000"/>
              </a:lnSpc>
              <a:spcBef>
                <a:spcPts val="500"/>
              </a:spcBef>
              <a:buClr>
                <a:srgbClr val="3738C0"/>
              </a:buClr>
              <a:buSzPct val="80000"/>
              <a:buFont typeface="Arial" panose="020B0604020202020204" pitchFamily="34" charset="0"/>
              <a:buChar char="•"/>
              <a:defRPr/>
            </a:pPr>
            <a:r>
              <a:rPr lang="en-US">
                <a:solidFill>
                  <a:schemeClr val="accent6">
                    <a:lumMod val="50000"/>
                  </a:schemeClr>
                </a:solidFill>
              </a:rPr>
              <a:t>Needing quick ECG correlation</a:t>
            </a:r>
            <a:r>
              <a:rPr lang="en-US" sz="1800">
                <a:solidFill>
                  <a:schemeClr val="accent6">
                    <a:lumMod val="50000"/>
                  </a:schemeClr>
                </a:solidFill>
                <a:latin typeface="+mn-lt"/>
                <a:ea typeface="+mn-ea"/>
                <a:cs typeface="+mn-cs"/>
              </a:rPr>
              <a:t> Example: </a:t>
            </a:r>
            <a:r>
              <a:rPr lang="en-US">
                <a:solidFill>
                  <a:schemeClr val="accent6">
                    <a:lumMod val="50000"/>
                  </a:schemeClr>
                </a:solidFill>
              </a:rPr>
              <a:t>syncope</a:t>
            </a:r>
            <a:r>
              <a:rPr lang="en-US" sz="1800">
                <a:solidFill>
                  <a:schemeClr val="accent6">
                    <a:lumMod val="50000"/>
                  </a:schemeClr>
                </a:solidFill>
                <a:latin typeface="+mn-lt"/>
                <a:ea typeface="+mn-ea"/>
                <a:cs typeface="+mn-cs"/>
              </a:rPr>
              <a:t>, </a:t>
            </a:r>
            <a:r>
              <a:rPr lang="en-US">
                <a:solidFill>
                  <a:schemeClr val="accent6">
                    <a:lumMod val="50000"/>
                  </a:schemeClr>
                </a:solidFill>
              </a:rPr>
              <a:t>cryptogenic stroke</a:t>
            </a:r>
            <a:endParaRPr lang="en-US" sz="1800">
              <a:solidFill>
                <a:schemeClr val="accent6">
                  <a:lumMod val="50000"/>
                </a:schemeClr>
              </a:solidFill>
              <a:latin typeface="+mn-lt"/>
            </a:endParaRPr>
          </a:p>
          <a:p>
            <a:pPr lvl="1">
              <a:lnSpc>
                <a:spcPct val="110000"/>
              </a:lnSpc>
              <a:spcBef>
                <a:spcPts val="500"/>
              </a:spcBef>
              <a:buClr>
                <a:srgbClr val="3738C0"/>
              </a:buClr>
              <a:buSzPct val="80000"/>
              <a:defRPr/>
            </a:pPr>
            <a:r>
              <a:rPr lang="en-US" b="1">
                <a:solidFill>
                  <a:schemeClr val="accent1"/>
                </a:solidFill>
                <a:latin typeface="Franklin Gothic Medium"/>
              </a:rPr>
              <a:t>When patients: </a:t>
            </a:r>
          </a:p>
          <a:p>
            <a:pPr marL="1085850" lvl="2" indent="-171450">
              <a:lnSpc>
                <a:spcPct val="110000"/>
              </a:lnSpc>
              <a:spcBef>
                <a:spcPts val="500"/>
              </a:spcBef>
              <a:buClr>
                <a:srgbClr val="3738C0"/>
              </a:buClr>
              <a:buSzPct val="80000"/>
              <a:buFont typeface="Arial" panose="020B0604020202020204" pitchFamily="34" charset="0"/>
              <a:buChar char="•"/>
              <a:defRPr/>
            </a:pPr>
            <a:r>
              <a:rPr lang="en-US">
                <a:solidFill>
                  <a:schemeClr val="accent6">
                    <a:lumMod val="50000"/>
                  </a:schemeClr>
                </a:solidFill>
              </a:rPr>
              <a:t>Need</a:t>
            </a:r>
            <a:r>
              <a:rPr lang="en-US">
                <a:solidFill>
                  <a:schemeClr val="accent6">
                    <a:lumMod val="50000"/>
                  </a:schemeClr>
                </a:solidFill>
                <a:latin typeface="+mn-lt"/>
                <a:ea typeface="+mn-ea"/>
                <a:cs typeface="+mn-cs"/>
              </a:rPr>
              <a:t> assessment of arrhythmia/burden during wear</a:t>
            </a:r>
            <a:endParaRPr lang="en-US">
              <a:solidFill>
                <a:schemeClr val="accent6">
                  <a:lumMod val="50000"/>
                </a:schemeClr>
              </a:solidFill>
              <a:latin typeface="+mn-lt"/>
            </a:endParaRPr>
          </a:p>
          <a:p>
            <a:pPr marL="1085850" lvl="2" indent="-171450">
              <a:lnSpc>
                <a:spcPct val="110000"/>
              </a:lnSpc>
              <a:spcBef>
                <a:spcPts val="500"/>
              </a:spcBef>
              <a:buClr>
                <a:srgbClr val="3738C0"/>
              </a:buClr>
              <a:buSzPct val="80000"/>
              <a:buFont typeface="Arial" panose="020B0604020202020204" pitchFamily="34" charset="0"/>
              <a:buChar char="•"/>
              <a:defRPr/>
            </a:pPr>
            <a:r>
              <a:rPr lang="en-US">
                <a:solidFill>
                  <a:schemeClr val="accent6">
                    <a:lumMod val="50000"/>
                  </a:schemeClr>
                </a:solidFill>
              </a:rPr>
              <a:t>Need rhythm review during wear </a:t>
            </a:r>
          </a:p>
          <a:p>
            <a:pPr marL="1085850" lvl="2" indent="-171450">
              <a:lnSpc>
                <a:spcPct val="110000"/>
              </a:lnSpc>
              <a:spcBef>
                <a:spcPts val="500"/>
              </a:spcBef>
              <a:buClr>
                <a:srgbClr val="3738C0"/>
              </a:buClr>
              <a:buSzPct val="80000"/>
              <a:buFont typeface="Arial" panose="020B0604020202020204" pitchFamily="34" charset="0"/>
              <a:buChar char="•"/>
              <a:defRPr/>
            </a:pPr>
            <a:r>
              <a:rPr lang="en-US">
                <a:solidFill>
                  <a:schemeClr val="accent6">
                    <a:lumMod val="50000"/>
                  </a:schemeClr>
                </a:solidFill>
                <a:latin typeface="+mn-lt"/>
                <a:ea typeface="+mn-ea"/>
                <a:cs typeface="+mn-cs"/>
              </a:rPr>
              <a:t>Need clinical action during wear</a:t>
            </a:r>
            <a:r>
              <a:rPr lang="en-US">
                <a:solidFill>
                  <a:schemeClr val="accent6">
                    <a:lumMod val="50000"/>
                  </a:schemeClr>
                </a:solidFill>
              </a:rPr>
              <a:t> </a:t>
            </a:r>
            <a:endParaRPr lang="en-US">
              <a:solidFill>
                <a:schemeClr val="accent6">
                  <a:lumMod val="50000"/>
                </a:schemeClr>
              </a:solidFill>
              <a:latin typeface="+mn-lt"/>
            </a:endParaRPr>
          </a:p>
        </p:txBody>
      </p:sp>
      <p:sp>
        <p:nvSpPr>
          <p:cNvPr id="10" name="TextBox 9">
            <a:extLst>
              <a:ext uri="{FF2B5EF4-FFF2-40B4-BE49-F238E27FC236}">
                <a16:creationId xmlns:a16="http://schemas.microsoft.com/office/drawing/2014/main" id="{A15418C7-A2D0-DEFD-B2EA-8A03FEF8E29D}"/>
              </a:ext>
            </a:extLst>
          </p:cNvPr>
          <p:cNvSpPr txBox="1"/>
          <p:nvPr/>
        </p:nvSpPr>
        <p:spPr>
          <a:xfrm rot="16200000">
            <a:off x="-77171" y="2120687"/>
            <a:ext cx="1703407" cy="307777"/>
          </a:xfrm>
          <a:prstGeom prst="rect">
            <a:avLst/>
          </a:prstGeom>
          <a:noFill/>
        </p:spPr>
        <p:txBody>
          <a:bodyPr wrap="square" lIns="91440" tIns="45720" rIns="91440" bIns="45720" rtlCol="0" anchor="t">
            <a:spAutoFit/>
          </a:bodyPr>
          <a:lstStyle/>
          <a:p>
            <a:pPr algn="r"/>
            <a:r>
              <a:rPr lang="en-US" sz="1400" spc="100">
                <a:latin typeface="+mj-lt"/>
              </a:rPr>
              <a:t>DATA URGENCY</a:t>
            </a:r>
          </a:p>
        </p:txBody>
      </p:sp>
      <p:sp>
        <p:nvSpPr>
          <p:cNvPr id="5" name="Text Placeholder 16">
            <a:extLst>
              <a:ext uri="{FF2B5EF4-FFF2-40B4-BE49-F238E27FC236}">
                <a16:creationId xmlns:a16="http://schemas.microsoft.com/office/drawing/2014/main" id="{DEFDE858-7B53-D76E-804C-EC4021F94FD5}"/>
              </a:ext>
            </a:extLst>
          </p:cNvPr>
          <p:cNvSpPr txBox="1">
            <a:spLocks/>
          </p:cNvSpPr>
          <p:nvPr/>
        </p:nvSpPr>
        <p:spPr>
          <a:xfrm>
            <a:off x="927534" y="6143265"/>
            <a:ext cx="9969774" cy="144271"/>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kern="1200" spc="0" baseline="0">
                <a:solidFill>
                  <a:schemeClr val="accent6"/>
                </a:solidFill>
                <a:latin typeface="+mn-lt"/>
                <a:ea typeface="+mn-ea"/>
                <a:cs typeface="Calibri"/>
              </a:defRPr>
            </a:lvl1pPr>
            <a:lvl2pPr marL="509412" indent="0" algn="l" defTabSz="914400" rtl="0" eaLnBrk="1" latinLnBrk="0" hangingPunct="1">
              <a:lnSpc>
                <a:spcPct val="90000"/>
              </a:lnSpc>
              <a:spcBef>
                <a:spcPts val="500"/>
              </a:spcBef>
              <a:buClr>
                <a:schemeClr val="accent1"/>
              </a:buClr>
              <a:buSzPct val="80000"/>
              <a:buFont typeface="Arial" panose="020B0604020202020204" pitchFamily="34" charset="0"/>
              <a:buNone/>
              <a:tabLst/>
              <a:defRPr sz="2000" kern="1200">
                <a:solidFill>
                  <a:schemeClr val="tx1">
                    <a:tint val="75000"/>
                  </a:schemeClr>
                </a:solidFill>
                <a:latin typeface="+mn-lt"/>
                <a:ea typeface="+mn-ea"/>
                <a:cs typeface="+mn-cs"/>
              </a:defRPr>
            </a:lvl2pPr>
            <a:lvl3pPr marL="1018824" indent="0" algn="l" defTabSz="914400" rtl="0" eaLnBrk="1" latinLnBrk="0" hangingPunct="1">
              <a:lnSpc>
                <a:spcPct val="90000"/>
              </a:lnSpc>
              <a:spcBef>
                <a:spcPts val="500"/>
              </a:spcBef>
              <a:buFont typeface="System Font Regular"/>
              <a:buNone/>
              <a:tabLst/>
              <a:defRPr sz="1800" kern="1200">
                <a:solidFill>
                  <a:schemeClr val="tx1">
                    <a:tint val="75000"/>
                  </a:schemeClr>
                </a:solidFill>
                <a:latin typeface="+mn-lt"/>
                <a:ea typeface="+mn-ea"/>
                <a:cs typeface="+mn-cs"/>
              </a:defRPr>
            </a:lvl3pPr>
            <a:lvl4pPr marL="1528237" indent="0" algn="l" defTabSz="914400" rtl="0" eaLnBrk="1" latinLnBrk="0" hangingPunct="1">
              <a:lnSpc>
                <a:spcPct val="90000"/>
              </a:lnSpc>
              <a:spcBef>
                <a:spcPts val="500"/>
              </a:spcBef>
              <a:buSzPct val="80000"/>
              <a:buFont typeface="Courier New" panose="02070309020205020404" pitchFamily="49" charset="0"/>
              <a:buNone/>
              <a:tabLst/>
              <a:defRPr sz="1600" kern="1200">
                <a:solidFill>
                  <a:schemeClr val="tx1">
                    <a:tint val="75000"/>
                  </a:schemeClr>
                </a:solidFill>
                <a:latin typeface="+mn-lt"/>
                <a:ea typeface="+mn-ea"/>
                <a:cs typeface="+mn-cs"/>
              </a:defRPr>
            </a:lvl4pPr>
            <a:lvl5pPr marL="2037649" indent="0" algn="l" defTabSz="914400" rtl="0" eaLnBrk="1" latinLnBrk="0" hangingPunct="1">
              <a:lnSpc>
                <a:spcPct val="90000"/>
              </a:lnSpc>
              <a:spcBef>
                <a:spcPts val="500"/>
              </a:spcBef>
              <a:buSzPct val="75000"/>
              <a:buFont typeface="System Font Regular"/>
              <a:buNone/>
              <a:tabLst/>
              <a:defRPr sz="1600" kern="1200">
                <a:solidFill>
                  <a:schemeClr val="tx1">
                    <a:tint val="75000"/>
                  </a:schemeClr>
                </a:solidFill>
                <a:latin typeface="+mn-lt"/>
                <a:ea typeface="+mn-ea"/>
                <a:cs typeface="+mn-cs"/>
              </a:defRPr>
            </a:lvl5pPr>
            <a:lvl6pPr marL="254706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09220">
              <a:buNone/>
            </a:pPr>
            <a:r>
              <a:rPr lang="en-US" sz="1000" b="1">
                <a:solidFill>
                  <a:schemeClr val="accent5"/>
                </a:solidFill>
                <a:latin typeface="Franklin Gothic Book"/>
                <a:cs typeface="Times New Roman"/>
              </a:rPr>
              <a:t>Disclaimer: </a:t>
            </a:r>
            <a:r>
              <a:rPr lang="en-US" sz="1000">
                <a:solidFill>
                  <a:schemeClr val="accent5"/>
                </a:solidFill>
                <a:latin typeface="Franklin Gothic Book"/>
                <a:cs typeface="Times New Roman"/>
              </a:rPr>
              <a:t>Ambulatory monitoring devices are intended for use in routine, non-acute settings and are not designed for high-risk patients or those requiring continuous, intensive care.</a:t>
            </a:r>
          </a:p>
        </p:txBody>
      </p:sp>
    </p:spTree>
    <p:custDataLst>
      <p:tags r:id="rId1"/>
    </p:custDataLst>
    <p:extLst>
      <p:ext uri="{BB962C8B-B14F-4D97-AF65-F5344CB8AC3E}">
        <p14:creationId xmlns:p14="http://schemas.microsoft.com/office/powerpoint/2010/main" val="35751818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F5529-6E1F-03D0-619A-27DC6732EE1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E37AD1A-7369-C3BE-E208-F6C9162EECC9}"/>
              </a:ext>
            </a:extLst>
          </p:cNvPr>
          <p:cNvSpPr/>
          <p:nvPr/>
        </p:nvSpPr>
        <p:spPr>
          <a:xfrm>
            <a:off x="999203" y="1278052"/>
            <a:ext cx="10583032" cy="166419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60F07C4-8CCF-1B6F-E6FD-6C0F1B162655}"/>
              </a:ext>
            </a:extLst>
          </p:cNvPr>
          <p:cNvSpPr txBox="1"/>
          <p:nvPr/>
        </p:nvSpPr>
        <p:spPr>
          <a:xfrm>
            <a:off x="9413935" y="1820343"/>
            <a:ext cx="2499785" cy="584775"/>
          </a:xfrm>
          <a:prstGeom prst="rect">
            <a:avLst/>
          </a:prstGeom>
          <a:noFill/>
        </p:spPr>
        <p:txBody>
          <a:bodyPr wrap="square" lIns="91440" tIns="45720" rIns="91440" bIns="45720" rtlCol="0" anchor="t">
            <a:spAutoFit/>
          </a:bodyPr>
          <a:lstStyle/>
          <a:p>
            <a:pPr algn="ctr"/>
            <a:r>
              <a:rPr lang="en-US" sz="1600" spc="100">
                <a:solidFill>
                  <a:schemeClr val="accent6"/>
                </a:solidFill>
              </a:rPr>
              <a:t>DURING WEAR</a:t>
            </a:r>
            <a:br>
              <a:rPr lang="en-US" sz="1600" spc="100"/>
            </a:br>
            <a:r>
              <a:rPr lang="en-US" sz="1600" spc="100">
                <a:solidFill>
                  <a:schemeClr val="accent6"/>
                </a:solidFill>
              </a:rPr>
              <a:t>MONITORING</a:t>
            </a:r>
            <a:endParaRPr lang="en-US">
              <a:solidFill>
                <a:schemeClr val="accent6"/>
              </a:solidFill>
            </a:endParaRPr>
          </a:p>
        </p:txBody>
      </p:sp>
      <p:sp>
        <p:nvSpPr>
          <p:cNvPr id="8" name="TextBox 7">
            <a:extLst>
              <a:ext uri="{FF2B5EF4-FFF2-40B4-BE49-F238E27FC236}">
                <a16:creationId xmlns:a16="http://schemas.microsoft.com/office/drawing/2014/main" id="{D5268072-5DB4-3D45-2F8B-54196B2986D4}"/>
              </a:ext>
            </a:extLst>
          </p:cNvPr>
          <p:cNvSpPr txBox="1"/>
          <p:nvPr/>
        </p:nvSpPr>
        <p:spPr>
          <a:xfrm>
            <a:off x="9330835" y="3850253"/>
            <a:ext cx="2499785" cy="584775"/>
          </a:xfrm>
          <a:prstGeom prst="rect">
            <a:avLst/>
          </a:prstGeom>
          <a:noFill/>
        </p:spPr>
        <p:txBody>
          <a:bodyPr wrap="square" lIns="91440" tIns="45720" rIns="91440" bIns="45720" rtlCol="0" anchor="t">
            <a:spAutoFit/>
          </a:bodyPr>
          <a:lstStyle/>
          <a:p>
            <a:pPr algn="ctr"/>
            <a:r>
              <a:rPr lang="en-US" sz="1600" spc="100">
                <a:solidFill>
                  <a:schemeClr val="accent6"/>
                </a:solidFill>
              </a:rPr>
              <a:t>RETROSPECTIVE</a:t>
            </a:r>
            <a:br>
              <a:rPr lang="en-US" sz="1600" spc="100"/>
            </a:br>
            <a:r>
              <a:rPr lang="en-US" sz="1600" spc="100">
                <a:solidFill>
                  <a:schemeClr val="accent6"/>
                </a:solidFill>
              </a:rPr>
              <a:t>MONITORING</a:t>
            </a:r>
            <a:endParaRPr lang="en-US">
              <a:solidFill>
                <a:schemeClr val="accent6"/>
              </a:solidFill>
            </a:endParaRPr>
          </a:p>
        </p:txBody>
      </p:sp>
      <p:sp>
        <p:nvSpPr>
          <p:cNvPr id="17" name="TextBox 16">
            <a:extLst>
              <a:ext uri="{FF2B5EF4-FFF2-40B4-BE49-F238E27FC236}">
                <a16:creationId xmlns:a16="http://schemas.microsoft.com/office/drawing/2014/main" id="{B5CEC293-CE96-D454-73DB-7CCB376F63F3}"/>
              </a:ext>
            </a:extLst>
          </p:cNvPr>
          <p:cNvSpPr txBox="1"/>
          <p:nvPr/>
        </p:nvSpPr>
        <p:spPr>
          <a:xfrm>
            <a:off x="3202084" y="3821377"/>
            <a:ext cx="1594783" cy="477054"/>
          </a:xfrm>
          <a:prstGeom prst="rect">
            <a:avLst/>
          </a:prstGeom>
          <a:noFill/>
        </p:spPr>
        <p:txBody>
          <a:bodyPr wrap="square" lIns="91440" tIns="45720" rIns="91440" bIns="45720" rtlCol="0" anchor="t">
            <a:spAutoFit/>
          </a:bodyPr>
          <a:lstStyle/>
          <a:p>
            <a:pPr algn="ctr"/>
            <a:r>
              <a:rPr lang="en-US" sz="1400">
                <a:solidFill>
                  <a:schemeClr val="accent6">
                    <a:lumMod val="60000"/>
                    <a:lumOff val="40000"/>
                  </a:schemeClr>
                </a:solidFill>
                <a:latin typeface="+mj-lt"/>
              </a:rPr>
              <a:t>Event Recorder</a:t>
            </a:r>
          </a:p>
          <a:p>
            <a:pPr algn="ctr"/>
            <a:endParaRPr lang="en-US" sz="1100">
              <a:solidFill>
                <a:schemeClr val="accent6">
                  <a:lumMod val="60000"/>
                  <a:lumOff val="40000"/>
                </a:schemeClr>
              </a:solidFill>
            </a:endParaRPr>
          </a:p>
        </p:txBody>
      </p:sp>
      <p:sp>
        <p:nvSpPr>
          <p:cNvPr id="26" name="TextBox 25">
            <a:extLst>
              <a:ext uri="{FF2B5EF4-FFF2-40B4-BE49-F238E27FC236}">
                <a16:creationId xmlns:a16="http://schemas.microsoft.com/office/drawing/2014/main" id="{5C2F7EFD-C8D5-3643-7BE6-75E8A5949A1C}"/>
              </a:ext>
            </a:extLst>
          </p:cNvPr>
          <p:cNvSpPr txBox="1"/>
          <p:nvPr/>
        </p:nvSpPr>
        <p:spPr>
          <a:xfrm>
            <a:off x="7923791" y="4185360"/>
            <a:ext cx="1335164" cy="477054"/>
          </a:xfrm>
          <a:prstGeom prst="rect">
            <a:avLst/>
          </a:prstGeom>
          <a:noFill/>
        </p:spPr>
        <p:txBody>
          <a:bodyPr wrap="square" lIns="91440" tIns="45720" rIns="91440" bIns="45720" rtlCol="0" anchor="t">
            <a:spAutoFit/>
          </a:bodyPr>
          <a:lstStyle/>
          <a:p>
            <a:pPr algn="ctr"/>
            <a:r>
              <a:rPr lang="en-US" sz="1400">
                <a:solidFill>
                  <a:schemeClr val="accent6">
                    <a:lumMod val="60000"/>
                    <a:lumOff val="40000"/>
                  </a:schemeClr>
                </a:solidFill>
                <a:latin typeface="+mj-lt"/>
              </a:rPr>
              <a:t>Wearables</a:t>
            </a:r>
          </a:p>
          <a:p>
            <a:pPr algn="ctr"/>
            <a:endParaRPr lang="en-US" sz="1100">
              <a:solidFill>
                <a:schemeClr val="accent6">
                  <a:lumMod val="60000"/>
                  <a:lumOff val="40000"/>
                </a:schemeClr>
              </a:solidFill>
            </a:endParaRPr>
          </a:p>
        </p:txBody>
      </p:sp>
      <p:cxnSp>
        <p:nvCxnSpPr>
          <p:cNvPr id="27" name="Straight Connector 26">
            <a:extLst>
              <a:ext uri="{FF2B5EF4-FFF2-40B4-BE49-F238E27FC236}">
                <a16:creationId xmlns:a16="http://schemas.microsoft.com/office/drawing/2014/main" id="{F1BC6CA7-8094-A713-0D3A-D1945CF91219}"/>
              </a:ext>
            </a:extLst>
          </p:cNvPr>
          <p:cNvCxnSpPr>
            <a:cxnSpLocks/>
            <a:endCxn id="7" idx="2"/>
          </p:cNvCxnSpPr>
          <p:nvPr/>
        </p:nvCxnSpPr>
        <p:spPr>
          <a:xfrm>
            <a:off x="1006996" y="2242365"/>
            <a:ext cx="1513534" cy="0"/>
          </a:xfrm>
          <a:prstGeom prst="line">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780985F-A6FB-C418-16EB-39C5ABC04C11}"/>
              </a:ext>
            </a:extLst>
          </p:cNvPr>
          <p:cNvCxnSpPr>
            <a:cxnSpLocks/>
            <a:endCxn id="18" idx="2"/>
          </p:cNvCxnSpPr>
          <p:nvPr/>
        </p:nvCxnSpPr>
        <p:spPr>
          <a:xfrm>
            <a:off x="1055765" y="4185882"/>
            <a:ext cx="2853504" cy="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148B33A-D80D-FD49-6F49-7E2F8DFEFAEB}"/>
              </a:ext>
            </a:extLst>
          </p:cNvPr>
          <p:cNvCxnSpPr>
            <a:cxnSpLocks/>
            <a:endCxn id="43" idx="2"/>
          </p:cNvCxnSpPr>
          <p:nvPr/>
        </p:nvCxnSpPr>
        <p:spPr>
          <a:xfrm>
            <a:off x="1006996" y="2788612"/>
            <a:ext cx="6898220" cy="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22FB250-DDE3-606D-3A6D-B922A9594818}"/>
              </a:ext>
            </a:extLst>
          </p:cNvPr>
          <p:cNvCxnSpPr>
            <a:cxnSpLocks/>
            <a:endCxn id="54" idx="2"/>
          </p:cNvCxnSpPr>
          <p:nvPr/>
        </p:nvCxnSpPr>
        <p:spPr>
          <a:xfrm>
            <a:off x="1006996" y="4765736"/>
            <a:ext cx="1035605" cy="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9EF002E-C716-C046-3CF2-8B4D8FAB0FB3}"/>
              </a:ext>
            </a:extLst>
          </p:cNvPr>
          <p:cNvCxnSpPr>
            <a:cxnSpLocks/>
            <a:stCxn id="7" idx="4"/>
          </p:cNvCxnSpPr>
          <p:nvPr/>
        </p:nvCxnSpPr>
        <p:spPr>
          <a:xfrm>
            <a:off x="2611970" y="2333805"/>
            <a:ext cx="0" cy="3098165"/>
          </a:xfrm>
          <a:prstGeom prst="line">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FF8E7B0-C87E-6B25-713E-D20666C0F06E}"/>
              </a:ext>
            </a:extLst>
          </p:cNvPr>
          <p:cNvCxnSpPr>
            <a:cxnSpLocks/>
            <a:stCxn id="54" idx="4"/>
          </p:cNvCxnSpPr>
          <p:nvPr/>
        </p:nvCxnSpPr>
        <p:spPr>
          <a:xfrm flipH="1">
            <a:off x="2133272" y="4857176"/>
            <a:ext cx="769" cy="670015"/>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1600396-0E90-41C9-558F-F2DCFDE150EC}"/>
              </a:ext>
            </a:extLst>
          </p:cNvPr>
          <p:cNvCxnSpPr>
            <a:cxnSpLocks/>
            <a:stCxn id="18" idx="4"/>
          </p:cNvCxnSpPr>
          <p:nvPr/>
        </p:nvCxnSpPr>
        <p:spPr>
          <a:xfrm>
            <a:off x="4000709" y="4277322"/>
            <a:ext cx="3893" cy="127815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4F7BC2B-1F80-FF9A-77A6-AFB69CEAAEBF}"/>
              </a:ext>
            </a:extLst>
          </p:cNvPr>
          <p:cNvSpPr txBox="1"/>
          <p:nvPr/>
        </p:nvSpPr>
        <p:spPr>
          <a:xfrm>
            <a:off x="1356248" y="1431284"/>
            <a:ext cx="2575460" cy="692497"/>
          </a:xfrm>
          <a:prstGeom prst="rect">
            <a:avLst/>
          </a:prstGeom>
          <a:noFill/>
        </p:spPr>
        <p:txBody>
          <a:bodyPr wrap="square" lIns="91440" tIns="45720" rIns="91440" bIns="45720" rtlCol="0" anchor="t">
            <a:spAutoFit/>
          </a:bodyPr>
          <a:lstStyle/>
          <a:p>
            <a:pPr algn="ctr"/>
            <a:r>
              <a:rPr lang="en-US" sz="1400">
                <a:solidFill>
                  <a:schemeClr val="tx2"/>
                </a:solidFill>
                <a:latin typeface="+mj-lt"/>
              </a:rPr>
              <a:t>Mobile Cardiac</a:t>
            </a:r>
            <a:br>
              <a:rPr lang="en-US" sz="1400">
                <a:latin typeface="+mj-lt"/>
              </a:rPr>
            </a:br>
            <a:r>
              <a:rPr lang="en-US" sz="1400">
                <a:solidFill>
                  <a:schemeClr val="tx2"/>
                </a:solidFill>
                <a:latin typeface="+mj-lt"/>
              </a:rPr>
              <a:t>Telemetry</a:t>
            </a:r>
          </a:p>
          <a:p>
            <a:pPr algn="ctr"/>
            <a:endParaRPr lang="en-US" sz="1100">
              <a:solidFill>
                <a:schemeClr val="accent6">
                  <a:lumMod val="50000"/>
                </a:schemeClr>
              </a:solidFill>
            </a:endParaRPr>
          </a:p>
        </p:txBody>
      </p:sp>
      <p:cxnSp>
        <p:nvCxnSpPr>
          <p:cNvPr id="59" name="Straight Connector 58">
            <a:extLst>
              <a:ext uri="{FF2B5EF4-FFF2-40B4-BE49-F238E27FC236}">
                <a16:creationId xmlns:a16="http://schemas.microsoft.com/office/drawing/2014/main" id="{5DFB3FE9-FD1E-3F2C-6F89-1DDCC33B3B6D}"/>
              </a:ext>
            </a:extLst>
          </p:cNvPr>
          <p:cNvCxnSpPr>
            <a:cxnSpLocks/>
            <a:stCxn id="43" idx="4"/>
          </p:cNvCxnSpPr>
          <p:nvPr/>
        </p:nvCxnSpPr>
        <p:spPr>
          <a:xfrm>
            <a:off x="7996656" y="2880052"/>
            <a:ext cx="0" cy="2643836"/>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4484DEDB-F211-EC4E-08B7-CB3F992A1CCD}"/>
              </a:ext>
            </a:extLst>
          </p:cNvPr>
          <p:cNvSpPr txBox="1"/>
          <p:nvPr/>
        </p:nvSpPr>
        <p:spPr>
          <a:xfrm>
            <a:off x="9240335" y="5257883"/>
            <a:ext cx="2499785" cy="307777"/>
          </a:xfrm>
          <a:prstGeom prst="rect">
            <a:avLst/>
          </a:prstGeom>
          <a:noFill/>
        </p:spPr>
        <p:txBody>
          <a:bodyPr wrap="square" rtlCol="0">
            <a:spAutoFit/>
          </a:bodyPr>
          <a:lstStyle/>
          <a:p>
            <a:r>
              <a:rPr lang="en-US" sz="1400" spc="100">
                <a:latin typeface="+mj-lt"/>
              </a:rPr>
              <a:t>SYMPTOM FREQUENCY</a:t>
            </a:r>
          </a:p>
        </p:txBody>
      </p:sp>
      <p:sp>
        <p:nvSpPr>
          <p:cNvPr id="73" name="TextBox 72">
            <a:extLst>
              <a:ext uri="{FF2B5EF4-FFF2-40B4-BE49-F238E27FC236}">
                <a16:creationId xmlns:a16="http://schemas.microsoft.com/office/drawing/2014/main" id="{CEB8DE10-1E17-91A3-C37D-B7EECDD063DB}"/>
              </a:ext>
            </a:extLst>
          </p:cNvPr>
          <p:cNvSpPr txBox="1"/>
          <p:nvPr/>
        </p:nvSpPr>
        <p:spPr>
          <a:xfrm>
            <a:off x="9240335" y="5579509"/>
            <a:ext cx="2743770" cy="307777"/>
          </a:xfrm>
          <a:prstGeom prst="rect">
            <a:avLst/>
          </a:prstGeom>
          <a:noFill/>
        </p:spPr>
        <p:txBody>
          <a:bodyPr wrap="square" rtlCol="0">
            <a:spAutoFit/>
          </a:bodyPr>
          <a:lstStyle/>
          <a:p>
            <a:r>
              <a:rPr lang="en-US" sz="1400" spc="100">
                <a:latin typeface="+mj-lt"/>
              </a:rPr>
              <a:t>MONITORING DURATION</a:t>
            </a:r>
          </a:p>
        </p:txBody>
      </p:sp>
      <p:grpSp>
        <p:nvGrpSpPr>
          <p:cNvPr id="34" name="Group 33">
            <a:extLst>
              <a:ext uri="{FF2B5EF4-FFF2-40B4-BE49-F238E27FC236}">
                <a16:creationId xmlns:a16="http://schemas.microsoft.com/office/drawing/2014/main" id="{3595A3D2-E7E4-D976-9E28-EDB44F6CF5AD}"/>
              </a:ext>
            </a:extLst>
          </p:cNvPr>
          <p:cNvGrpSpPr/>
          <p:nvPr/>
        </p:nvGrpSpPr>
        <p:grpSpPr>
          <a:xfrm>
            <a:off x="1209041" y="5486139"/>
            <a:ext cx="8013416" cy="246497"/>
            <a:chOff x="1317923" y="5486139"/>
            <a:chExt cx="5242619" cy="246497"/>
          </a:xfrm>
        </p:grpSpPr>
        <p:cxnSp>
          <p:nvCxnSpPr>
            <p:cNvPr id="36" name="Straight Arrow Connector 35">
              <a:extLst>
                <a:ext uri="{FF2B5EF4-FFF2-40B4-BE49-F238E27FC236}">
                  <a16:creationId xmlns:a16="http://schemas.microsoft.com/office/drawing/2014/main" id="{91E8CF94-729E-9658-A44D-AA9EC8F26465}"/>
                </a:ext>
              </a:extLst>
            </p:cNvPr>
            <p:cNvCxnSpPr>
              <a:cxnSpLocks/>
            </p:cNvCxnSpPr>
            <p:nvPr/>
          </p:nvCxnSpPr>
          <p:spPr>
            <a:xfrm flipH="1">
              <a:off x="1325374" y="5486139"/>
              <a:ext cx="5227717" cy="0"/>
            </a:xfrm>
            <a:prstGeom prst="straightConnector1">
              <a:avLst/>
            </a:prstGeom>
            <a:ln w="101600">
              <a:gradFill flip="none" rotWithShape="1">
                <a:gsLst>
                  <a:gs pos="0">
                    <a:schemeClr val="bg1"/>
                  </a:gs>
                  <a:gs pos="71000">
                    <a:schemeClr val="accent1">
                      <a:lumMod val="100000"/>
                    </a:schemeClr>
                  </a:gs>
                </a:gsLst>
                <a:lin ang="0" scaled="0"/>
                <a:tileRect/>
              </a:gradFill>
              <a:tailEnd type="triangle" w="med" len="sm"/>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FB1BC23-418C-B491-33A6-4A73C0B627FA}"/>
                </a:ext>
              </a:extLst>
            </p:cNvPr>
            <p:cNvCxnSpPr>
              <a:cxnSpLocks/>
            </p:cNvCxnSpPr>
            <p:nvPr/>
          </p:nvCxnSpPr>
          <p:spPr>
            <a:xfrm>
              <a:off x="1317923" y="5718306"/>
              <a:ext cx="5242619" cy="14330"/>
            </a:xfrm>
            <a:prstGeom prst="straightConnector1">
              <a:avLst/>
            </a:prstGeom>
            <a:ln w="101600">
              <a:gradFill flip="none" rotWithShape="1">
                <a:gsLst>
                  <a:gs pos="0">
                    <a:schemeClr val="bg1"/>
                  </a:gs>
                  <a:gs pos="71000">
                    <a:schemeClr val="tx1"/>
                  </a:gs>
                </a:gsLst>
                <a:lin ang="0" scaled="0"/>
                <a:tileRect/>
              </a:gradFill>
              <a:tailEnd type="triangle" w="med" len="sm"/>
            </a:ln>
          </p:spPr>
          <p:style>
            <a:lnRef idx="1">
              <a:schemeClr val="accent1"/>
            </a:lnRef>
            <a:fillRef idx="0">
              <a:schemeClr val="accent1"/>
            </a:fillRef>
            <a:effectRef idx="0">
              <a:schemeClr val="accent1"/>
            </a:effectRef>
            <a:fontRef idx="minor">
              <a:schemeClr val="tx1"/>
            </a:fontRef>
          </p:style>
        </p:cxnSp>
      </p:grpSp>
      <p:sp>
        <p:nvSpPr>
          <p:cNvPr id="7" name="Oval 6">
            <a:extLst>
              <a:ext uri="{FF2B5EF4-FFF2-40B4-BE49-F238E27FC236}">
                <a16:creationId xmlns:a16="http://schemas.microsoft.com/office/drawing/2014/main" id="{FBE94302-3513-3519-E0D9-0665505E606D}"/>
              </a:ext>
            </a:extLst>
          </p:cNvPr>
          <p:cNvSpPr>
            <a:spLocks noChangeAspect="1"/>
          </p:cNvSpPr>
          <p:nvPr/>
        </p:nvSpPr>
        <p:spPr>
          <a:xfrm>
            <a:off x="2520530" y="2150925"/>
            <a:ext cx="182880" cy="18288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E6B4058-1842-AB10-BA36-A5633DE6CB40}"/>
              </a:ext>
            </a:extLst>
          </p:cNvPr>
          <p:cNvSpPr>
            <a:spLocks noChangeAspect="1"/>
          </p:cNvSpPr>
          <p:nvPr/>
        </p:nvSpPr>
        <p:spPr>
          <a:xfrm>
            <a:off x="3909269" y="4094442"/>
            <a:ext cx="182880" cy="18288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A6996171-A4B3-70F2-9CD9-8E1193562BA6}"/>
              </a:ext>
            </a:extLst>
          </p:cNvPr>
          <p:cNvSpPr>
            <a:spLocks noChangeAspect="1"/>
          </p:cNvSpPr>
          <p:nvPr/>
        </p:nvSpPr>
        <p:spPr>
          <a:xfrm>
            <a:off x="7905216" y="2697172"/>
            <a:ext cx="182880" cy="18288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045506A9-5BA7-820F-92CC-353FB788D37A}"/>
              </a:ext>
            </a:extLst>
          </p:cNvPr>
          <p:cNvSpPr txBox="1"/>
          <p:nvPr/>
        </p:nvSpPr>
        <p:spPr>
          <a:xfrm>
            <a:off x="2174805" y="4605931"/>
            <a:ext cx="1316234" cy="477054"/>
          </a:xfrm>
          <a:prstGeom prst="rect">
            <a:avLst/>
          </a:prstGeom>
          <a:solidFill>
            <a:schemeClr val="bg1"/>
          </a:solidFill>
        </p:spPr>
        <p:txBody>
          <a:bodyPr wrap="square" lIns="91440" tIns="45720" rIns="91440" bIns="45720" rtlCol="0" anchor="t">
            <a:spAutoFit/>
          </a:bodyPr>
          <a:lstStyle/>
          <a:p>
            <a:pPr algn="ctr"/>
            <a:r>
              <a:rPr lang="en-US" sz="1400">
                <a:solidFill>
                  <a:schemeClr val="accent6">
                    <a:lumMod val="60000"/>
                    <a:lumOff val="40000"/>
                  </a:schemeClr>
                </a:solidFill>
                <a:latin typeface="+mj-lt"/>
              </a:rPr>
              <a:t>Holter Monitor</a:t>
            </a:r>
          </a:p>
          <a:p>
            <a:pPr algn="ctr"/>
            <a:endParaRPr lang="en-US" sz="1100">
              <a:solidFill>
                <a:schemeClr val="accent6">
                  <a:lumMod val="60000"/>
                  <a:lumOff val="40000"/>
                </a:schemeClr>
              </a:solidFill>
            </a:endParaRPr>
          </a:p>
        </p:txBody>
      </p:sp>
      <p:sp>
        <p:nvSpPr>
          <p:cNvPr id="54" name="Oval 53">
            <a:extLst>
              <a:ext uri="{FF2B5EF4-FFF2-40B4-BE49-F238E27FC236}">
                <a16:creationId xmlns:a16="http://schemas.microsoft.com/office/drawing/2014/main" id="{4F7296CB-EA80-9A5A-217F-8B036D624FBD}"/>
              </a:ext>
            </a:extLst>
          </p:cNvPr>
          <p:cNvSpPr>
            <a:spLocks noChangeAspect="1"/>
          </p:cNvSpPr>
          <p:nvPr/>
        </p:nvSpPr>
        <p:spPr>
          <a:xfrm>
            <a:off x="2042601" y="4674296"/>
            <a:ext cx="182880" cy="18288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AB925A84-A82F-8A6A-7C31-1C0C2805DFD9}"/>
              </a:ext>
            </a:extLst>
          </p:cNvPr>
          <p:cNvSpPr>
            <a:spLocks noChangeAspect="1"/>
          </p:cNvSpPr>
          <p:nvPr/>
        </p:nvSpPr>
        <p:spPr>
          <a:xfrm>
            <a:off x="7914364" y="4238399"/>
            <a:ext cx="182880" cy="18288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Arrow Connector 1">
            <a:extLst>
              <a:ext uri="{FF2B5EF4-FFF2-40B4-BE49-F238E27FC236}">
                <a16:creationId xmlns:a16="http://schemas.microsoft.com/office/drawing/2014/main" id="{BB455717-7E4F-DB39-4B0F-83E2C47F9023}"/>
              </a:ext>
            </a:extLst>
          </p:cNvPr>
          <p:cNvCxnSpPr>
            <a:cxnSpLocks/>
          </p:cNvCxnSpPr>
          <p:nvPr/>
        </p:nvCxnSpPr>
        <p:spPr>
          <a:xfrm flipV="1">
            <a:off x="999203" y="1238596"/>
            <a:ext cx="0" cy="4479710"/>
          </a:xfrm>
          <a:prstGeom prst="straightConnector1">
            <a:avLst/>
          </a:prstGeom>
          <a:ln w="101600">
            <a:gradFill flip="none" rotWithShape="1">
              <a:gsLst>
                <a:gs pos="0">
                  <a:schemeClr val="bg1"/>
                </a:gs>
                <a:gs pos="74000">
                  <a:schemeClr val="accent4">
                    <a:lumMod val="50000"/>
                  </a:schemeClr>
                </a:gs>
              </a:gsLst>
              <a:lin ang="5400000" scaled="0"/>
              <a:tileRect/>
            </a:gradFill>
            <a:tailEnd type="triangle" w="med" len="sm"/>
          </a:ln>
        </p:spPr>
        <p:style>
          <a:lnRef idx="1">
            <a:schemeClr val="accent1"/>
          </a:lnRef>
          <a:fillRef idx="0">
            <a:schemeClr val="accent1"/>
          </a:fillRef>
          <a:effectRef idx="0">
            <a:schemeClr val="accent1"/>
          </a:effectRef>
          <a:fontRef idx="minor">
            <a:schemeClr val="tx1"/>
          </a:fontRef>
        </p:style>
      </p:cxnSp>
      <p:sp>
        <p:nvSpPr>
          <p:cNvPr id="10" name="Title 2">
            <a:extLst>
              <a:ext uri="{FF2B5EF4-FFF2-40B4-BE49-F238E27FC236}">
                <a16:creationId xmlns:a16="http://schemas.microsoft.com/office/drawing/2014/main" id="{23162ED5-8624-0F52-5E74-02730618EB0D}"/>
              </a:ext>
            </a:extLst>
          </p:cNvPr>
          <p:cNvSpPr txBox="1">
            <a:spLocks/>
          </p:cNvSpPr>
          <p:nvPr/>
        </p:nvSpPr>
        <p:spPr>
          <a:xfrm>
            <a:off x="609441" y="314235"/>
            <a:ext cx="10969943" cy="437132"/>
          </a:xfrm>
          <a:prstGeom prst="rect">
            <a:avLst/>
          </a:prstGeom>
        </p:spPr>
        <p:txBody>
          <a:bodyPr lIns="0" tIns="45720" rIns="91440" bIns="45720" anchor="t">
            <a:noAutofit/>
          </a:bodyPr>
          <a:lstStyle>
            <a:lvl1pPr algn="ctr" defTabSz="914400" rtl="0" eaLnBrk="1" latinLnBrk="0" hangingPunct="1">
              <a:lnSpc>
                <a:spcPct val="90000"/>
              </a:lnSpc>
              <a:spcBef>
                <a:spcPct val="0"/>
              </a:spcBef>
              <a:buNone/>
              <a:defRPr sz="2800" b="0" kern="1200" cap="none" spc="0" baseline="0">
                <a:solidFill>
                  <a:schemeClr val="tx1"/>
                </a:solidFill>
                <a:latin typeface="+mn-lt"/>
                <a:ea typeface="+mj-ea"/>
                <a:cs typeface="+mj-cs"/>
              </a:defRPr>
            </a:lvl1pPr>
          </a:lstStyle>
          <a:p>
            <a:r>
              <a:rPr lang="en-US"/>
              <a:t>When to Consider Mobile Cardiac Telemetry</a:t>
            </a:r>
          </a:p>
        </p:txBody>
      </p:sp>
      <p:sp>
        <p:nvSpPr>
          <p:cNvPr id="11" name="TextBox 10">
            <a:extLst>
              <a:ext uri="{FF2B5EF4-FFF2-40B4-BE49-F238E27FC236}">
                <a16:creationId xmlns:a16="http://schemas.microsoft.com/office/drawing/2014/main" id="{AC4CFE6F-6641-84E0-79B6-D081D2CB0F1A}"/>
              </a:ext>
            </a:extLst>
          </p:cNvPr>
          <p:cNvSpPr txBox="1"/>
          <p:nvPr/>
        </p:nvSpPr>
        <p:spPr>
          <a:xfrm>
            <a:off x="4522931" y="0"/>
            <a:ext cx="3142961" cy="369332"/>
          </a:xfrm>
          <a:prstGeom prst="rect">
            <a:avLst/>
          </a:prstGeom>
          <a:noFill/>
        </p:spPr>
        <p:txBody>
          <a:bodyPr wrap="square" lIns="0" tIns="182880" rtlCol="0">
            <a:spAutoFit/>
          </a:bodyPr>
          <a:lstStyle/>
          <a:p>
            <a:pPr algn="ctr"/>
            <a:r>
              <a:rPr lang="en-US" sz="900" spc="100">
                <a:solidFill>
                  <a:schemeClr val="accent6"/>
                </a:solidFill>
              </a:rPr>
              <a:t>MOBILE CARDIAC TELEMETRY (MCT)</a:t>
            </a:r>
          </a:p>
        </p:txBody>
      </p:sp>
      <p:sp>
        <p:nvSpPr>
          <p:cNvPr id="15" name="TextBox 14">
            <a:extLst>
              <a:ext uri="{FF2B5EF4-FFF2-40B4-BE49-F238E27FC236}">
                <a16:creationId xmlns:a16="http://schemas.microsoft.com/office/drawing/2014/main" id="{DB255F34-D0EA-43D5-CE04-D4C3F2D40147}"/>
              </a:ext>
            </a:extLst>
          </p:cNvPr>
          <p:cNvSpPr txBox="1"/>
          <p:nvPr/>
        </p:nvSpPr>
        <p:spPr>
          <a:xfrm>
            <a:off x="5175270" y="3032568"/>
            <a:ext cx="2230898" cy="692497"/>
          </a:xfrm>
          <a:prstGeom prst="rect">
            <a:avLst/>
          </a:prstGeom>
          <a:noFill/>
        </p:spPr>
        <p:txBody>
          <a:bodyPr wrap="square" lIns="91440" tIns="45720" rIns="91440" bIns="45720" rtlCol="0" anchor="t">
            <a:spAutoFit/>
          </a:bodyPr>
          <a:lstStyle/>
          <a:p>
            <a:pPr algn="ctr"/>
            <a:r>
              <a:rPr lang="en-US" sz="1400">
                <a:solidFill>
                  <a:schemeClr val="accent6">
                    <a:lumMod val="60000"/>
                    <a:lumOff val="40000"/>
                  </a:schemeClr>
                </a:solidFill>
                <a:latin typeface="+mj-lt"/>
              </a:rPr>
              <a:t>Long-Term Continuous</a:t>
            </a:r>
            <a:br>
              <a:rPr lang="en-US" sz="1400">
                <a:latin typeface="+mj-lt"/>
              </a:rPr>
            </a:br>
            <a:r>
              <a:rPr lang="en-US" sz="1400">
                <a:solidFill>
                  <a:schemeClr val="accent6">
                    <a:lumMod val="60000"/>
                    <a:lumOff val="40000"/>
                  </a:schemeClr>
                </a:solidFill>
                <a:latin typeface="+mj-lt"/>
              </a:rPr>
              <a:t>Monitor</a:t>
            </a:r>
          </a:p>
          <a:p>
            <a:pPr algn="ctr"/>
            <a:endParaRPr lang="en-US" sz="1100">
              <a:solidFill>
                <a:schemeClr val="accent6">
                  <a:lumMod val="60000"/>
                  <a:lumOff val="40000"/>
                </a:schemeClr>
              </a:solidFill>
            </a:endParaRPr>
          </a:p>
        </p:txBody>
      </p:sp>
      <p:cxnSp>
        <p:nvCxnSpPr>
          <p:cNvPr id="16" name="Straight Connector 15">
            <a:extLst>
              <a:ext uri="{FF2B5EF4-FFF2-40B4-BE49-F238E27FC236}">
                <a16:creationId xmlns:a16="http://schemas.microsoft.com/office/drawing/2014/main" id="{5E61AEEF-52E2-3F5C-C57D-B37C29B8A0BB}"/>
              </a:ext>
            </a:extLst>
          </p:cNvPr>
          <p:cNvCxnSpPr>
            <a:cxnSpLocks/>
            <a:endCxn id="21" idx="2"/>
          </p:cNvCxnSpPr>
          <p:nvPr/>
        </p:nvCxnSpPr>
        <p:spPr>
          <a:xfrm>
            <a:off x="1006996" y="3189475"/>
            <a:ext cx="4185594" cy="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7EECB40-D320-ECDD-1E85-0A977D31BA2C}"/>
              </a:ext>
            </a:extLst>
          </p:cNvPr>
          <p:cNvCxnSpPr>
            <a:cxnSpLocks/>
            <a:stCxn id="21" idx="4"/>
          </p:cNvCxnSpPr>
          <p:nvPr/>
        </p:nvCxnSpPr>
        <p:spPr>
          <a:xfrm>
            <a:off x="5284030" y="3280915"/>
            <a:ext cx="9753" cy="2204637"/>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0FDE1A19-C00D-E8CC-23FB-2F8C8E94A29F}"/>
              </a:ext>
            </a:extLst>
          </p:cNvPr>
          <p:cNvSpPr>
            <a:spLocks noChangeAspect="1"/>
          </p:cNvSpPr>
          <p:nvPr/>
        </p:nvSpPr>
        <p:spPr>
          <a:xfrm>
            <a:off x="5192590" y="3098035"/>
            <a:ext cx="182880" cy="18288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503A6CF-7289-DC24-FB44-E24BD50D4DC4}"/>
              </a:ext>
            </a:extLst>
          </p:cNvPr>
          <p:cNvSpPr txBox="1"/>
          <p:nvPr/>
        </p:nvSpPr>
        <p:spPr>
          <a:xfrm>
            <a:off x="7161391" y="1993222"/>
            <a:ext cx="1691406" cy="692497"/>
          </a:xfrm>
          <a:prstGeom prst="rect">
            <a:avLst/>
          </a:prstGeom>
          <a:noFill/>
        </p:spPr>
        <p:txBody>
          <a:bodyPr wrap="square" lIns="91440" tIns="45720" rIns="91440" bIns="45720" rtlCol="0" anchor="t">
            <a:spAutoFit/>
          </a:bodyPr>
          <a:lstStyle/>
          <a:p>
            <a:pPr algn="ctr"/>
            <a:r>
              <a:rPr lang="en-US" sz="1400">
                <a:solidFill>
                  <a:schemeClr val="accent6">
                    <a:lumMod val="60000"/>
                    <a:lumOff val="40000"/>
                  </a:schemeClr>
                </a:solidFill>
                <a:latin typeface="+mj-lt"/>
              </a:rPr>
              <a:t>Implantable Loop Recorder</a:t>
            </a:r>
          </a:p>
          <a:p>
            <a:pPr algn="ctr"/>
            <a:endParaRPr lang="en-US" sz="1100">
              <a:solidFill>
                <a:schemeClr val="accent6">
                  <a:lumMod val="60000"/>
                  <a:lumOff val="40000"/>
                </a:schemeClr>
              </a:solidFill>
            </a:endParaRPr>
          </a:p>
        </p:txBody>
      </p:sp>
      <p:sp>
        <p:nvSpPr>
          <p:cNvPr id="6" name="TextBox 5">
            <a:extLst>
              <a:ext uri="{FF2B5EF4-FFF2-40B4-BE49-F238E27FC236}">
                <a16:creationId xmlns:a16="http://schemas.microsoft.com/office/drawing/2014/main" id="{E8128C8F-597D-6C8E-62C9-A30664247F06}"/>
              </a:ext>
            </a:extLst>
          </p:cNvPr>
          <p:cNvSpPr txBox="1"/>
          <p:nvPr/>
        </p:nvSpPr>
        <p:spPr>
          <a:xfrm rot="16200000">
            <a:off x="-77171" y="2120687"/>
            <a:ext cx="1703407" cy="307777"/>
          </a:xfrm>
          <a:prstGeom prst="rect">
            <a:avLst/>
          </a:prstGeom>
          <a:noFill/>
        </p:spPr>
        <p:txBody>
          <a:bodyPr wrap="square" lIns="91440" tIns="45720" rIns="91440" bIns="45720" rtlCol="0" anchor="t">
            <a:spAutoFit/>
          </a:bodyPr>
          <a:lstStyle/>
          <a:p>
            <a:pPr algn="r"/>
            <a:r>
              <a:rPr lang="en-US" sz="1400" spc="100">
                <a:latin typeface="+mj-lt"/>
              </a:rPr>
              <a:t>DATA URGENCY</a:t>
            </a:r>
          </a:p>
        </p:txBody>
      </p:sp>
      <p:sp>
        <p:nvSpPr>
          <p:cNvPr id="13" name="Text Placeholder 16">
            <a:extLst>
              <a:ext uri="{FF2B5EF4-FFF2-40B4-BE49-F238E27FC236}">
                <a16:creationId xmlns:a16="http://schemas.microsoft.com/office/drawing/2014/main" id="{4A9FBD70-E609-BBA9-8243-D4815758288C}"/>
              </a:ext>
            </a:extLst>
          </p:cNvPr>
          <p:cNvSpPr txBox="1">
            <a:spLocks/>
          </p:cNvSpPr>
          <p:nvPr/>
        </p:nvSpPr>
        <p:spPr>
          <a:xfrm>
            <a:off x="927534" y="6143265"/>
            <a:ext cx="9969774" cy="144271"/>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kern="1200" spc="0" baseline="0">
                <a:solidFill>
                  <a:schemeClr val="accent6"/>
                </a:solidFill>
                <a:latin typeface="+mn-lt"/>
                <a:ea typeface="+mn-ea"/>
                <a:cs typeface="Calibri"/>
              </a:defRPr>
            </a:lvl1pPr>
            <a:lvl2pPr marL="509412" indent="0" algn="l" defTabSz="914400" rtl="0" eaLnBrk="1" latinLnBrk="0" hangingPunct="1">
              <a:lnSpc>
                <a:spcPct val="90000"/>
              </a:lnSpc>
              <a:spcBef>
                <a:spcPts val="500"/>
              </a:spcBef>
              <a:buClr>
                <a:schemeClr val="accent1"/>
              </a:buClr>
              <a:buSzPct val="80000"/>
              <a:buFont typeface="Arial" panose="020B0604020202020204" pitchFamily="34" charset="0"/>
              <a:buNone/>
              <a:tabLst/>
              <a:defRPr sz="2000" kern="1200">
                <a:solidFill>
                  <a:schemeClr val="tx1">
                    <a:tint val="75000"/>
                  </a:schemeClr>
                </a:solidFill>
                <a:latin typeface="+mn-lt"/>
                <a:ea typeface="+mn-ea"/>
                <a:cs typeface="+mn-cs"/>
              </a:defRPr>
            </a:lvl2pPr>
            <a:lvl3pPr marL="1018824" indent="0" algn="l" defTabSz="914400" rtl="0" eaLnBrk="1" latinLnBrk="0" hangingPunct="1">
              <a:lnSpc>
                <a:spcPct val="90000"/>
              </a:lnSpc>
              <a:spcBef>
                <a:spcPts val="500"/>
              </a:spcBef>
              <a:buFont typeface="System Font Regular"/>
              <a:buNone/>
              <a:tabLst/>
              <a:defRPr sz="1800" kern="1200">
                <a:solidFill>
                  <a:schemeClr val="tx1">
                    <a:tint val="75000"/>
                  </a:schemeClr>
                </a:solidFill>
                <a:latin typeface="+mn-lt"/>
                <a:ea typeface="+mn-ea"/>
                <a:cs typeface="+mn-cs"/>
              </a:defRPr>
            </a:lvl3pPr>
            <a:lvl4pPr marL="1528237" indent="0" algn="l" defTabSz="914400" rtl="0" eaLnBrk="1" latinLnBrk="0" hangingPunct="1">
              <a:lnSpc>
                <a:spcPct val="90000"/>
              </a:lnSpc>
              <a:spcBef>
                <a:spcPts val="500"/>
              </a:spcBef>
              <a:buSzPct val="80000"/>
              <a:buFont typeface="Courier New" panose="02070309020205020404" pitchFamily="49" charset="0"/>
              <a:buNone/>
              <a:tabLst/>
              <a:defRPr sz="1600" kern="1200">
                <a:solidFill>
                  <a:schemeClr val="tx1">
                    <a:tint val="75000"/>
                  </a:schemeClr>
                </a:solidFill>
                <a:latin typeface="+mn-lt"/>
                <a:ea typeface="+mn-ea"/>
                <a:cs typeface="+mn-cs"/>
              </a:defRPr>
            </a:lvl4pPr>
            <a:lvl5pPr marL="2037649" indent="0" algn="l" defTabSz="914400" rtl="0" eaLnBrk="1" latinLnBrk="0" hangingPunct="1">
              <a:lnSpc>
                <a:spcPct val="90000"/>
              </a:lnSpc>
              <a:spcBef>
                <a:spcPts val="500"/>
              </a:spcBef>
              <a:buSzPct val="75000"/>
              <a:buFont typeface="System Font Regular"/>
              <a:buNone/>
              <a:tabLst/>
              <a:defRPr sz="1600" kern="1200">
                <a:solidFill>
                  <a:schemeClr val="tx1">
                    <a:tint val="75000"/>
                  </a:schemeClr>
                </a:solidFill>
                <a:latin typeface="+mn-lt"/>
                <a:ea typeface="+mn-ea"/>
                <a:cs typeface="+mn-cs"/>
              </a:defRPr>
            </a:lvl5pPr>
            <a:lvl6pPr marL="254706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09220">
              <a:buNone/>
            </a:pPr>
            <a:r>
              <a:rPr lang="en-US" sz="1000" b="1">
                <a:solidFill>
                  <a:schemeClr val="accent5"/>
                </a:solidFill>
                <a:latin typeface="Franklin Gothic Book"/>
                <a:cs typeface="Times New Roman"/>
              </a:rPr>
              <a:t>Disclaimer: </a:t>
            </a:r>
            <a:r>
              <a:rPr lang="en-US" sz="1000">
                <a:solidFill>
                  <a:schemeClr val="accent5"/>
                </a:solidFill>
                <a:latin typeface="Franklin Gothic Book"/>
                <a:cs typeface="Times New Roman"/>
              </a:rPr>
              <a:t>Ambulatory monitoring devices are intended for use in routine, non-acute settings and are not designed for high-risk patients or those requiring continuous, intensive care.</a:t>
            </a:r>
          </a:p>
        </p:txBody>
      </p:sp>
    </p:spTree>
    <p:custDataLst>
      <p:tags r:id="rId1"/>
    </p:custDataLst>
    <p:extLst>
      <p:ext uri="{BB962C8B-B14F-4D97-AF65-F5344CB8AC3E}">
        <p14:creationId xmlns:p14="http://schemas.microsoft.com/office/powerpoint/2010/main" val="36497560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AF7BE77-FB66-4C59-F5A0-9E8F2C067715}"/>
              </a:ext>
            </a:extLst>
          </p:cNvPr>
          <p:cNvSpPr>
            <a:spLocks noGrp="1"/>
          </p:cNvSpPr>
          <p:nvPr>
            <p:ph type="title"/>
          </p:nvPr>
        </p:nvSpPr>
        <p:spPr/>
        <p:txBody>
          <a:bodyPr lIns="0" tIns="45720" rIns="91440" bIns="45720" anchor="t">
            <a:noAutofit/>
          </a:bodyPr>
          <a:lstStyle/>
          <a:p>
            <a:pPr algn="ctr"/>
            <a:r>
              <a:rPr lang="en-US"/>
              <a:t>Common MCT Misconceptions</a:t>
            </a:r>
            <a:br>
              <a:rPr lang="en-US"/>
            </a:br>
            <a:endParaRPr lang="en-US"/>
          </a:p>
        </p:txBody>
      </p:sp>
      <p:sp>
        <p:nvSpPr>
          <p:cNvPr id="5" name="Text Placeholder 4">
            <a:extLst>
              <a:ext uri="{FF2B5EF4-FFF2-40B4-BE49-F238E27FC236}">
                <a16:creationId xmlns:a16="http://schemas.microsoft.com/office/drawing/2014/main" id="{008557F5-307F-5283-E9FB-67E597FFF956}"/>
              </a:ext>
            </a:extLst>
          </p:cNvPr>
          <p:cNvSpPr>
            <a:spLocks noGrp="1"/>
          </p:cNvSpPr>
          <p:nvPr>
            <p:ph idx="1"/>
          </p:nvPr>
        </p:nvSpPr>
        <p:spPr>
          <a:xfrm>
            <a:off x="609441" y="3050768"/>
            <a:ext cx="4695035" cy="2400006"/>
          </a:xfrm>
          <a:prstGeom prst="rect">
            <a:avLst/>
          </a:prstGeom>
        </p:spPr>
        <p:txBody>
          <a:bodyPr lIns="0" tIns="91440" rIns="91440" bIns="45720" anchor="t"/>
          <a:lstStyle/>
          <a:p>
            <a:pPr algn="l">
              <a:lnSpc>
                <a:spcPct val="100000"/>
              </a:lnSpc>
              <a:spcBef>
                <a:spcPts val="0"/>
              </a:spcBef>
              <a:spcAft>
                <a:spcPts val="600"/>
              </a:spcAft>
            </a:pPr>
            <a:r>
              <a:rPr lang="en-US" sz="2000" b="1"/>
              <a:t>MCT is:</a:t>
            </a:r>
            <a:endParaRPr lang="en-US"/>
          </a:p>
          <a:p>
            <a:pPr marL="285750" lvl="1" indent="-285750">
              <a:lnSpc>
                <a:spcPct val="100000"/>
              </a:lnSpc>
              <a:spcBef>
                <a:spcPts val="0"/>
              </a:spcBef>
              <a:spcAft>
                <a:spcPts val="600"/>
              </a:spcAft>
            </a:pPr>
            <a:r>
              <a:rPr lang="en-US" sz="2000">
                <a:solidFill>
                  <a:schemeClr val="accent6">
                    <a:lumMod val="50000"/>
                  </a:schemeClr>
                </a:solidFill>
              </a:rPr>
              <a:t>A monitoring service that provides transmissions during wear with 24-hour IDTF review and notifications</a:t>
            </a:r>
          </a:p>
          <a:p>
            <a:pPr marL="285750" lvl="1" indent="-285750">
              <a:lnSpc>
                <a:spcPct val="100000"/>
              </a:lnSpc>
              <a:spcBef>
                <a:spcPts val="0"/>
              </a:spcBef>
              <a:spcAft>
                <a:spcPts val="600"/>
              </a:spcAft>
            </a:pPr>
            <a:r>
              <a:rPr lang="en-US" sz="2000">
                <a:solidFill>
                  <a:schemeClr val="accent6">
                    <a:lumMod val="50000"/>
                  </a:schemeClr>
                </a:solidFill>
              </a:rPr>
              <a:t>A notification system for the ordering physician, not the patient</a:t>
            </a:r>
          </a:p>
        </p:txBody>
      </p:sp>
      <p:sp>
        <p:nvSpPr>
          <p:cNvPr id="7" name="Text Placeholder 4">
            <a:extLst>
              <a:ext uri="{FF2B5EF4-FFF2-40B4-BE49-F238E27FC236}">
                <a16:creationId xmlns:a16="http://schemas.microsoft.com/office/drawing/2014/main" id="{93AE5399-D33D-1D64-263C-2A54940999C8}"/>
              </a:ext>
            </a:extLst>
          </p:cNvPr>
          <p:cNvSpPr txBox="1">
            <a:spLocks/>
          </p:cNvSpPr>
          <p:nvPr/>
        </p:nvSpPr>
        <p:spPr>
          <a:xfrm>
            <a:off x="6699503" y="3059839"/>
            <a:ext cx="4413821" cy="2854072"/>
          </a:xfrm>
          <a:prstGeom prst="rect">
            <a:avLst/>
          </a:prstGeom>
        </p:spPr>
        <p:txBody>
          <a:bodyPr lIns="0" tIns="91440" rIns="91440" bIns="45720" anchor="t"/>
          <a:lstStyle>
            <a:lvl1pPr marL="0" indent="0" algn="l" defTabSz="914400" rtl="0" eaLnBrk="1" latinLnBrk="0" hangingPunct="1">
              <a:lnSpc>
                <a:spcPct val="110000"/>
              </a:lnSpc>
              <a:spcBef>
                <a:spcPts val="1000"/>
              </a:spcBef>
              <a:buFont typeface="Arial" panose="020B0604020202020204" pitchFamily="34" charset="0"/>
              <a:buNone/>
              <a:defRPr sz="1600" kern="1200" spc="0" baseline="0">
                <a:solidFill>
                  <a:schemeClr val="accent1"/>
                </a:solidFill>
                <a:latin typeface="+mn-lt"/>
                <a:ea typeface="+mn-ea"/>
                <a:cs typeface="+mn-cs"/>
              </a:defRPr>
            </a:lvl1pPr>
            <a:lvl2pPr marL="628650" indent="-171450" algn="l" defTabSz="914400" rtl="0" eaLnBrk="1" latinLnBrk="0" hangingPunct="1">
              <a:lnSpc>
                <a:spcPct val="110000"/>
              </a:lnSpc>
              <a:spcBef>
                <a:spcPts val="500"/>
              </a:spcBef>
              <a:buClr>
                <a:schemeClr val="accent1"/>
              </a:buClr>
              <a:buSzPct val="80000"/>
              <a:buFont typeface="Arial" panose="020B0604020202020204" pitchFamily="34" charset="0"/>
              <a:buChar char="•"/>
              <a:tabLst/>
              <a:defRPr sz="1400" kern="1200" spc="0" baseline="0">
                <a:solidFill>
                  <a:schemeClr val="accent6"/>
                </a:solidFill>
                <a:latin typeface="+mn-lt"/>
                <a:ea typeface="+mn-ea"/>
                <a:cs typeface="+mn-cs"/>
              </a:defRPr>
            </a:lvl2pPr>
            <a:lvl3pPr marL="1087438" indent="-173038" algn="l" defTabSz="914400" rtl="0" eaLnBrk="1" latinLnBrk="0" hangingPunct="1">
              <a:lnSpc>
                <a:spcPct val="110000"/>
              </a:lnSpc>
              <a:spcBef>
                <a:spcPts val="500"/>
              </a:spcBef>
              <a:buFont typeface="System Font Regular"/>
              <a:buChar char="-"/>
              <a:tabLst/>
              <a:defRPr sz="1400" kern="1200" spc="0" baseline="0">
                <a:solidFill>
                  <a:schemeClr val="accent6"/>
                </a:solidFill>
                <a:latin typeface="+mn-lt"/>
                <a:ea typeface="+mn-ea"/>
                <a:cs typeface="+mn-cs"/>
              </a:defRPr>
            </a:lvl3pPr>
            <a:lvl4pPr marL="1546225" indent="-174625" algn="l" defTabSz="914400" rtl="0" eaLnBrk="1" latinLnBrk="0" hangingPunct="1">
              <a:lnSpc>
                <a:spcPct val="110000"/>
              </a:lnSpc>
              <a:spcBef>
                <a:spcPts val="500"/>
              </a:spcBef>
              <a:buSzPct val="80000"/>
              <a:buFont typeface="Courier New" panose="02070309020205020404" pitchFamily="49" charset="0"/>
              <a:buChar char="o"/>
              <a:tabLst/>
              <a:defRPr sz="1200" kern="1200" spc="0" baseline="0">
                <a:solidFill>
                  <a:schemeClr val="accent6"/>
                </a:solidFill>
                <a:latin typeface="+mn-lt"/>
                <a:ea typeface="+mn-ea"/>
                <a:cs typeface="+mn-cs"/>
              </a:defRPr>
            </a:lvl4pPr>
            <a:lvl5pPr marL="1952625" indent="-123825" algn="l" defTabSz="914400" rtl="0" eaLnBrk="1" latinLnBrk="0" hangingPunct="1">
              <a:lnSpc>
                <a:spcPct val="110000"/>
              </a:lnSpc>
              <a:spcBef>
                <a:spcPts val="500"/>
              </a:spcBef>
              <a:buSzPct val="75000"/>
              <a:buFont typeface="System Font Regular"/>
              <a:buChar char="»"/>
              <a:tabLst/>
              <a:defRPr sz="1200" kern="1200" spc="0" baseline="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pPr>
            <a:r>
              <a:rPr lang="en-US" sz="2000" b="1"/>
              <a:t>MCT is not:</a:t>
            </a:r>
          </a:p>
          <a:p>
            <a:pPr marL="285750" lvl="1" indent="-285750">
              <a:lnSpc>
                <a:spcPct val="100000"/>
              </a:lnSpc>
              <a:spcBef>
                <a:spcPts val="0"/>
              </a:spcBef>
              <a:spcAft>
                <a:spcPts val="600"/>
              </a:spcAft>
            </a:pPr>
            <a:r>
              <a:rPr lang="en-US" sz="2000">
                <a:solidFill>
                  <a:schemeClr val="accent6">
                    <a:lumMod val="50000"/>
                  </a:schemeClr>
                </a:solidFill>
              </a:rPr>
              <a:t>A streaming telemetry</a:t>
            </a:r>
          </a:p>
          <a:p>
            <a:pPr marL="285750" lvl="1" indent="-285750">
              <a:lnSpc>
                <a:spcPct val="100000"/>
              </a:lnSpc>
              <a:spcBef>
                <a:spcPts val="0"/>
              </a:spcBef>
              <a:spcAft>
                <a:spcPts val="600"/>
              </a:spcAft>
            </a:pPr>
            <a:r>
              <a:rPr lang="en-US" sz="2000">
                <a:solidFill>
                  <a:schemeClr val="accent6">
                    <a:lumMod val="50000"/>
                  </a:schemeClr>
                </a:solidFill>
              </a:rPr>
              <a:t>A real-time telemetry (based on manufacturer)</a:t>
            </a:r>
          </a:p>
          <a:p>
            <a:pPr marL="285750" lvl="1" indent="-285750">
              <a:lnSpc>
                <a:spcPct val="100000"/>
              </a:lnSpc>
              <a:spcBef>
                <a:spcPts val="0"/>
              </a:spcBef>
              <a:spcAft>
                <a:spcPts val="600"/>
              </a:spcAft>
            </a:pPr>
            <a:r>
              <a:rPr lang="en-US" sz="2000">
                <a:solidFill>
                  <a:schemeClr val="accent6">
                    <a:lumMod val="50000"/>
                  </a:schemeClr>
                </a:solidFill>
              </a:rPr>
              <a:t>A way to mitigate risk of catastrophic arrhythmias or sudden cardiac death</a:t>
            </a:r>
          </a:p>
          <a:p>
            <a:pPr marL="285750" lvl="1" indent="-285750">
              <a:lnSpc>
                <a:spcPct val="100000"/>
              </a:lnSpc>
              <a:spcBef>
                <a:spcPts val="0"/>
              </a:spcBef>
              <a:spcAft>
                <a:spcPts val="600"/>
              </a:spcAft>
            </a:pPr>
            <a:r>
              <a:rPr lang="en-US" sz="2000">
                <a:solidFill>
                  <a:schemeClr val="accent6">
                    <a:lumMod val="50000"/>
                  </a:schemeClr>
                </a:solidFill>
              </a:rPr>
              <a:t>A therapeutic device</a:t>
            </a:r>
          </a:p>
        </p:txBody>
      </p:sp>
      <p:pic>
        <p:nvPicPr>
          <p:cNvPr id="8" name="Graphic 7">
            <a:extLst>
              <a:ext uri="{FF2B5EF4-FFF2-40B4-BE49-F238E27FC236}">
                <a16:creationId xmlns:a16="http://schemas.microsoft.com/office/drawing/2014/main" id="{D744FF86-A6B8-3AD6-D7B9-F35538F731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01361" y="1407226"/>
            <a:ext cx="1731252" cy="1731252"/>
          </a:xfrm>
          <a:prstGeom prst="rect">
            <a:avLst/>
          </a:prstGeom>
        </p:spPr>
      </p:pic>
      <p:pic>
        <p:nvPicPr>
          <p:cNvPr id="9" name="Graphic 8">
            <a:extLst>
              <a:ext uri="{FF2B5EF4-FFF2-40B4-BE49-F238E27FC236}">
                <a16:creationId xmlns:a16="http://schemas.microsoft.com/office/drawing/2014/main" id="{15691F0F-2496-7D16-FA86-F949C01608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8924" y="1407226"/>
            <a:ext cx="1731252" cy="1731252"/>
          </a:xfrm>
          <a:prstGeom prst="rect">
            <a:avLst/>
          </a:prstGeom>
        </p:spPr>
      </p:pic>
      <p:pic>
        <p:nvPicPr>
          <p:cNvPr id="13" name="Graphic 12" descr="Badge Tick1 outline">
            <a:extLst>
              <a:ext uri="{FF2B5EF4-FFF2-40B4-BE49-F238E27FC236}">
                <a16:creationId xmlns:a16="http://schemas.microsoft.com/office/drawing/2014/main" id="{6B7909A8-3B06-CCE7-0777-79C9F263AA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70283" y="2145439"/>
            <a:ext cx="914400" cy="914400"/>
          </a:xfrm>
          <a:prstGeom prst="rect">
            <a:avLst/>
          </a:prstGeom>
        </p:spPr>
      </p:pic>
      <p:pic>
        <p:nvPicPr>
          <p:cNvPr id="15" name="Graphic 14" descr="Badge Cross outline">
            <a:extLst>
              <a:ext uri="{FF2B5EF4-FFF2-40B4-BE49-F238E27FC236}">
                <a16:creationId xmlns:a16="http://schemas.microsoft.com/office/drawing/2014/main" id="{2CD6E4A1-FCDB-BD47-3AAA-385542A19FA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06259" y="2145439"/>
            <a:ext cx="914400" cy="914400"/>
          </a:xfrm>
          <a:prstGeom prst="rect">
            <a:avLst/>
          </a:prstGeom>
        </p:spPr>
      </p:pic>
    </p:spTree>
    <p:custDataLst>
      <p:tags r:id="rId1"/>
    </p:custDataLst>
    <p:extLst>
      <p:ext uri="{BB962C8B-B14F-4D97-AF65-F5344CB8AC3E}">
        <p14:creationId xmlns:p14="http://schemas.microsoft.com/office/powerpoint/2010/main" val="33724299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35E41-B579-263D-8650-DBBDFEE539D5}"/>
            </a:ext>
          </a:extLst>
        </p:cNvPr>
        <p:cNvGrpSpPr/>
        <p:nvPr/>
      </p:nvGrpSpPr>
      <p:grpSpPr>
        <a:xfrm>
          <a:off x="0" y="0"/>
          <a:ext cx="0" cy="0"/>
          <a:chOff x="0" y="0"/>
          <a:chExt cx="0" cy="0"/>
        </a:xfrm>
      </p:grpSpPr>
      <p:pic>
        <p:nvPicPr>
          <p:cNvPr id="9" name="Picture Placeholder 8" descr="A doctor showing a patient something on a clipboard&#10;&#10;AI-generated content may be incorrect.">
            <a:extLst>
              <a:ext uri="{FF2B5EF4-FFF2-40B4-BE49-F238E27FC236}">
                <a16:creationId xmlns:a16="http://schemas.microsoft.com/office/drawing/2014/main" id="{B1D4FCC0-C58F-C1A0-FE2D-49B64A5CCA04}"/>
              </a:ext>
            </a:extLst>
          </p:cNvPr>
          <p:cNvPicPr>
            <a:picLocks noGrp="1" noChangeAspect="1"/>
          </p:cNvPicPr>
          <p:nvPr>
            <p:ph type="pic" sz="quarter" idx="36"/>
          </p:nvPr>
        </p:nvPicPr>
        <p:blipFill>
          <a:blip r:embed="rId4"/>
          <a:srcRect t="-150" b="-806"/>
          <a:stretch/>
        </p:blipFill>
        <p:spPr>
          <a:xfrm>
            <a:off x="6096001" y="-1"/>
            <a:ext cx="6095584" cy="6938728"/>
          </a:xfrm>
        </p:spPr>
      </p:pic>
      <p:sp>
        <p:nvSpPr>
          <p:cNvPr id="3" name="Text Placeholder 2">
            <a:extLst>
              <a:ext uri="{FF2B5EF4-FFF2-40B4-BE49-F238E27FC236}">
                <a16:creationId xmlns:a16="http://schemas.microsoft.com/office/drawing/2014/main" id="{491D975B-498F-4B57-C3C8-479873748754}"/>
              </a:ext>
            </a:extLst>
          </p:cNvPr>
          <p:cNvSpPr>
            <a:spLocks noGrp="1"/>
          </p:cNvSpPr>
          <p:nvPr>
            <p:ph type="body" idx="14"/>
          </p:nvPr>
        </p:nvSpPr>
        <p:spPr>
          <a:xfrm>
            <a:off x="583102" y="1666597"/>
            <a:ext cx="5207998" cy="4173767"/>
          </a:xfrm>
        </p:spPr>
        <p:txBody>
          <a:bodyPr lIns="0" tIns="0" rIns="0" bIns="0" anchor="t">
            <a:noAutofit/>
          </a:bodyPr>
          <a:lstStyle/>
          <a:p>
            <a:r>
              <a:rPr lang="en-US" sz="1800" b="1"/>
              <a:t>Increased analyzable time = Increased diagnostic yield</a:t>
            </a:r>
          </a:p>
          <a:p>
            <a:pPr marL="342900" indent="-342900" algn="l">
              <a:buFont typeface="Arial" pitchFamily="34" charset="0"/>
              <a:buChar char="•"/>
            </a:pPr>
            <a:r>
              <a:rPr lang="en-US" sz="1600" b="1">
                <a:solidFill>
                  <a:schemeClr val="accent6">
                    <a:lumMod val="75000"/>
                  </a:schemeClr>
                </a:solidFill>
              </a:rPr>
              <a:t>Increased wear time: </a:t>
            </a:r>
            <a:r>
              <a:rPr lang="en-US" sz="1600">
                <a:solidFill>
                  <a:schemeClr val="accent6">
                    <a:lumMod val="75000"/>
                  </a:schemeClr>
                </a:solidFill>
              </a:rPr>
              <a:t>Improve patient compliance/Utilize monitors that require less from patient</a:t>
            </a:r>
          </a:p>
          <a:p>
            <a:pPr marL="342900" indent="-342900" algn="l">
              <a:buFont typeface="Arial" pitchFamily="34" charset="0"/>
              <a:buChar char="•"/>
            </a:pPr>
            <a:r>
              <a:rPr lang="en-US" sz="1600" b="1">
                <a:solidFill>
                  <a:schemeClr val="accent6">
                    <a:lumMod val="75000"/>
                  </a:schemeClr>
                </a:solidFill>
              </a:rPr>
              <a:t>Prevent data loss: </a:t>
            </a:r>
            <a:r>
              <a:rPr lang="en-US" sz="1600">
                <a:solidFill>
                  <a:schemeClr val="accent6">
                    <a:lumMod val="75000"/>
                  </a:schemeClr>
                </a:solidFill>
              </a:rPr>
              <a:t>Utilize monitors with less artifact and less patch/battery changes</a:t>
            </a:r>
          </a:p>
          <a:p>
            <a:pPr marL="342900" indent="-342900" algn="l">
              <a:buFont typeface="Arial" pitchFamily="34" charset="0"/>
              <a:buChar char="•"/>
            </a:pPr>
            <a:r>
              <a:rPr lang="en-US" sz="1600" b="1">
                <a:solidFill>
                  <a:schemeClr val="accent6">
                    <a:lumMod val="75000"/>
                  </a:schemeClr>
                </a:solidFill>
              </a:rPr>
              <a:t>Reduce clinic burden: </a:t>
            </a:r>
            <a:r>
              <a:rPr lang="en-US" sz="1600">
                <a:solidFill>
                  <a:schemeClr val="accent6">
                    <a:lumMod val="75000"/>
                  </a:schemeClr>
                </a:solidFill>
              </a:rPr>
              <a:t>Utilize monitors with AI and an IDTF to review the data</a:t>
            </a:r>
          </a:p>
          <a:p>
            <a:endParaRPr lang="en-US" sz="1600"/>
          </a:p>
          <a:p>
            <a:r>
              <a:rPr lang="en-US" sz="1800"/>
              <a:t>Monitors vary by manufacturer. </a:t>
            </a:r>
            <a:br>
              <a:rPr lang="en-US" sz="1800"/>
            </a:br>
            <a:r>
              <a:rPr lang="en-US" sz="1800"/>
              <a:t>Learn about the differences and chose one </a:t>
            </a:r>
            <a:br>
              <a:rPr lang="en-US" sz="1800"/>
            </a:br>
            <a:r>
              <a:rPr lang="en-US" sz="1800"/>
              <a:t>with the patient in mind. </a:t>
            </a:r>
          </a:p>
          <a:p>
            <a:endParaRPr lang="en-US" sz="1600"/>
          </a:p>
        </p:txBody>
      </p:sp>
      <p:sp>
        <p:nvSpPr>
          <p:cNvPr id="4" name="Text Placeholder 3">
            <a:extLst>
              <a:ext uri="{FF2B5EF4-FFF2-40B4-BE49-F238E27FC236}">
                <a16:creationId xmlns:a16="http://schemas.microsoft.com/office/drawing/2014/main" id="{34016446-82E4-BD8E-2B5F-AAD7E20433EB}"/>
              </a:ext>
            </a:extLst>
          </p:cNvPr>
          <p:cNvSpPr>
            <a:spLocks noGrp="1"/>
          </p:cNvSpPr>
          <p:nvPr>
            <p:ph type="body" idx="16"/>
          </p:nvPr>
        </p:nvSpPr>
        <p:spPr>
          <a:xfrm>
            <a:off x="974035" y="6400800"/>
            <a:ext cx="4663440" cy="365760"/>
          </a:xfrm>
        </p:spPr>
        <p:txBody>
          <a:bodyPr/>
          <a:lstStyle/>
          <a:p>
            <a:pPr marL="0" indent="0">
              <a:buNone/>
            </a:pPr>
            <a:r>
              <a:rPr lang="en-US"/>
              <a:t>Reynolds et al. Comparative effectiveness and healthcare utilization for ambulatory cardiac monitoring strategies in Medicare beneficiaries. Am Heart J. 2024;269:25–34. Accessed January 2, 2024. https://doi.org/10.1016/j.ahj.2023.12.002</a:t>
            </a:r>
          </a:p>
        </p:txBody>
      </p:sp>
      <p:sp>
        <p:nvSpPr>
          <p:cNvPr id="5" name="Text Placeholder 4">
            <a:extLst>
              <a:ext uri="{FF2B5EF4-FFF2-40B4-BE49-F238E27FC236}">
                <a16:creationId xmlns:a16="http://schemas.microsoft.com/office/drawing/2014/main" id="{8F530871-602B-EF82-3FF5-6B8ED8220681}"/>
              </a:ext>
            </a:extLst>
          </p:cNvPr>
          <p:cNvSpPr>
            <a:spLocks noGrp="1"/>
          </p:cNvSpPr>
          <p:nvPr>
            <p:ph type="body" sz="quarter" idx="35"/>
          </p:nvPr>
        </p:nvSpPr>
        <p:spPr/>
        <p:txBody>
          <a:bodyPr/>
          <a:lstStyle/>
          <a:p>
            <a:r>
              <a:rPr lang="en-US"/>
              <a:t>Solutions and Recommendations</a:t>
            </a:r>
          </a:p>
        </p:txBody>
      </p:sp>
    </p:spTree>
    <p:custDataLst>
      <p:tags r:id="rId1"/>
    </p:custDataLst>
    <p:extLst>
      <p:ext uri="{BB962C8B-B14F-4D97-AF65-F5344CB8AC3E}">
        <p14:creationId xmlns:p14="http://schemas.microsoft.com/office/powerpoint/2010/main" val="609875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645B4-BE84-AEF3-C78D-6C0C7BA79D7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E69FF41-A767-078C-4011-4AF5F399F7A3}"/>
              </a:ext>
            </a:extLst>
          </p:cNvPr>
          <p:cNvSpPr>
            <a:spLocks noGrp="1"/>
          </p:cNvSpPr>
          <p:nvPr>
            <p:ph type="title"/>
          </p:nvPr>
        </p:nvSpPr>
        <p:spPr>
          <a:xfrm>
            <a:off x="609441" y="314518"/>
            <a:ext cx="10972800" cy="986790"/>
          </a:xfrm>
          <a:prstGeom prst="rect">
            <a:avLst/>
          </a:prstGeom>
        </p:spPr>
        <p:txBody>
          <a:bodyPr>
            <a:noAutofit/>
          </a:bodyPr>
          <a:lstStyle/>
          <a:p>
            <a:pPr algn="ctr"/>
            <a:r>
              <a:rPr lang="en-US" sz="2800"/>
              <a:t>The Staggering Burden Associated with Arrhythmias and Palpitations </a:t>
            </a:r>
          </a:p>
        </p:txBody>
      </p:sp>
      <p:sp>
        <p:nvSpPr>
          <p:cNvPr id="28" name="Text Placeholder 1">
            <a:extLst>
              <a:ext uri="{FF2B5EF4-FFF2-40B4-BE49-F238E27FC236}">
                <a16:creationId xmlns:a16="http://schemas.microsoft.com/office/drawing/2014/main" id="{8F7CC5B6-DBE5-2743-0770-F0358861C646}"/>
              </a:ext>
            </a:extLst>
          </p:cNvPr>
          <p:cNvSpPr txBox="1">
            <a:spLocks/>
          </p:cNvSpPr>
          <p:nvPr/>
        </p:nvSpPr>
        <p:spPr>
          <a:xfrm>
            <a:off x="609600" y="3683776"/>
            <a:ext cx="2196838" cy="1365385"/>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1"/>
                </a:solidFill>
                <a:latin typeface="+mn-lt"/>
                <a:ea typeface="+mn-ea"/>
                <a:cs typeface="+mn-cs"/>
              </a:defRPr>
            </a:lvl1pPr>
            <a:lvl2pPr marL="628650" indent="-171450" algn="l" defTabSz="914400" rtl="0" eaLnBrk="1" latinLnBrk="0" hangingPunct="1">
              <a:lnSpc>
                <a:spcPct val="90000"/>
              </a:lnSpc>
              <a:spcBef>
                <a:spcPts val="500"/>
              </a:spcBef>
              <a:buClr>
                <a:schemeClr val="accent1"/>
              </a:buClr>
              <a:buSzPct val="80000"/>
              <a:buFont typeface="Arial" panose="020B0604020202020204" pitchFamily="34" charset="0"/>
              <a:buChar char="•"/>
              <a:tabLst/>
              <a:defRPr sz="1800" kern="1200">
                <a:solidFill>
                  <a:schemeClr val="accent6"/>
                </a:solidFill>
                <a:latin typeface="+mn-lt"/>
                <a:ea typeface="+mn-ea"/>
                <a:cs typeface="+mn-cs"/>
              </a:defRPr>
            </a:lvl2pPr>
            <a:lvl3pPr marL="1087438" indent="-173038" algn="l" defTabSz="914400" rtl="0" eaLnBrk="1" latinLnBrk="0" hangingPunct="1">
              <a:lnSpc>
                <a:spcPct val="90000"/>
              </a:lnSpc>
              <a:spcBef>
                <a:spcPts val="500"/>
              </a:spcBef>
              <a:buFont typeface="System Font Regular"/>
              <a:buChar char="-"/>
              <a:tabLst/>
              <a:defRPr sz="1800" kern="1200">
                <a:solidFill>
                  <a:schemeClr val="accent6"/>
                </a:solidFill>
                <a:latin typeface="+mn-lt"/>
                <a:ea typeface="+mn-ea"/>
                <a:cs typeface="+mn-cs"/>
              </a:defRPr>
            </a:lvl3pPr>
            <a:lvl4pPr marL="1546225" indent="-174625" algn="l" defTabSz="914400" rtl="0" eaLnBrk="1" latinLnBrk="0" hangingPunct="1">
              <a:lnSpc>
                <a:spcPct val="90000"/>
              </a:lnSpc>
              <a:spcBef>
                <a:spcPts val="500"/>
              </a:spcBef>
              <a:buSzPct val="80000"/>
              <a:buFont typeface="Courier New" panose="02070309020205020404" pitchFamily="49" charset="0"/>
              <a:buChar char="o"/>
              <a:tabLst/>
              <a:defRPr sz="1600" kern="1200">
                <a:solidFill>
                  <a:schemeClr val="accent6"/>
                </a:solidFill>
                <a:latin typeface="+mn-lt"/>
                <a:ea typeface="+mn-ea"/>
                <a:cs typeface="+mn-cs"/>
              </a:defRPr>
            </a:lvl4pPr>
            <a:lvl5pPr marL="1952625" indent="-123825" algn="l" defTabSz="914400" rtl="0" eaLnBrk="1" latinLnBrk="0" hangingPunct="1">
              <a:lnSpc>
                <a:spcPct val="90000"/>
              </a:lnSpc>
              <a:spcBef>
                <a:spcPts val="500"/>
              </a:spcBef>
              <a:buSzPct val="75000"/>
              <a:buFont typeface="System Font Regular"/>
              <a:buChar char="»"/>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accent6">
                    <a:lumMod val="50000"/>
                  </a:schemeClr>
                </a:solidFill>
              </a:rPr>
              <a:t>people are diagnosed with AF in their lifetime</a:t>
            </a:r>
            <a:endParaRPr lang="en-US" baseline="30000">
              <a:solidFill>
                <a:schemeClr val="accent6">
                  <a:lumMod val="50000"/>
                </a:schemeClr>
              </a:solidFill>
            </a:endParaRPr>
          </a:p>
        </p:txBody>
      </p:sp>
      <p:sp>
        <p:nvSpPr>
          <p:cNvPr id="29" name="Text Placeholder 2">
            <a:extLst>
              <a:ext uri="{FF2B5EF4-FFF2-40B4-BE49-F238E27FC236}">
                <a16:creationId xmlns:a16="http://schemas.microsoft.com/office/drawing/2014/main" id="{DC0CB102-456C-BDCC-309B-E38AFB801845}"/>
              </a:ext>
            </a:extLst>
          </p:cNvPr>
          <p:cNvSpPr txBox="1">
            <a:spLocks/>
          </p:cNvSpPr>
          <p:nvPr/>
        </p:nvSpPr>
        <p:spPr>
          <a:xfrm>
            <a:off x="394423" y="2905447"/>
            <a:ext cx="2552700" cy="93073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1"/>
                </a:solidFill>
                <a:latin typeface="+mn-lt"/>
                <a:ea typeface="+mn-ea"/>
                <a:cs typeface="+mn-cs"/>
              </a:defRPr>
            </a:lvl1pPr>
            <a:lvl2pPr marL="628650" indent="-171450" algn="l" defTabSz="914400" rtl="0" eaLnBrk="1" latinLnBrk="0" hangingPunct="1">
              <a:lnSpc>
                <a:spcPct val="90000"/>
              </a:lnSpc>
              <a:spcBef>
                <a:spcPts val="500"/>
              </a:spcBef>
              <a:buClr>
                <a:schemeClr val="accent1"/>
              </a:buClr>
              <a:buSzPct val="80000"/>
              <a:buFont typeface="Arial" panose="020B0604020202020204" pitchFamily="34" charset="0"/>
              <a:buChar char="•"/>
              <a:tabLst/>
              <a:defRPr sz="1800" kern="1200">
                <a:solidFill>
                  <a:schemeClr val="accent6"/>
                </a:solidFill>
                <a:latin typeface="+mn-lt"/>
                <a:ea typeface="+mn-ea"/>
                <a:cs typeface="+mn-cs"/>
              </a:defRPr>
            </a:lvl2pPr>
            <a:lvl3pPr marL="1087438" indent="-173038" algn="l" defTabSz="914400" rtl="0" eaLnBrk="1" latinLnBrk="0" hangingPunct="1">
              <a:lnSpc>
                <a:spcPct val="90000"/>
              </a:lnSpc>
              <a:spcBef>
                <a:spcPts val="500"/>
              </a:spcBef>
              <a:buFont typeface="System Font Regular"/>
              <a:buChar char="-"/>
              <a:tabLst/>
              <a:defRPr sz="1800" kern="1200">
                <a:solidFill>
                  <a:schemeClr val="accent6"/>
                </a:solidFill>
                <a:latin typeface="+mn-lt"/>
                <a:ea typeface="+mn-ea"/>
                <a:cs typeface="+mn-cs"/>
              </a:defRPr>
            </a:lvl3pPr>
            <a:lvl4pPr marL="1546225" indent="-174625" algn="l" defTabSz="914400" rtl="0" eaLnBrk="1" latinLnBrk="0" hangingPunct="1">
              <a:lnSpc>
                <a:spcPct val="90000"/>
              </a:lnSpc>
              <a:spcBef>
                <a:spcPts val="500"/>
              </a:spcBef>
              <a:buSzPct val="80000"/>
              <a:buFont typeface="Courier New" panose="02070309020205020404" pitchFamily="49" charset="0"/>
              <a:buChar char="o"/>
              <a:tabLst/>
              <a:defRPr sz="1600" kern="1200">
                <a:solidFill>
                  <a:schemeClr val="accent6"/>
                </a:solidFill>
                <a:latin typeface="+mn-lt"/>
                <a:ea typeface="+mn-ea"/>
                <a:cs typeface="+mn-cs"/>
              </a:defRPr>
            </a:lvl4pPr>
            <a:lvl5pPr marL="1952625" indent="-123825" algn="l" defTabSz="914400" rtl="0" eaLnBrk="1" latinLnBrk="0" hangingPunct="1">
              <a:lnSpc>
                <a:spcPct val="90000"/>
              </a:lnSpc>
              <a:spcBef>
                <a:spcPts val="500"/>
              </a:spcBef>
              <a:buSzPct val="75000"/>
              <a:buFont typeface="System Font Regular"/>
              <a:buChar char="»"/>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400"/>
              <a:t>1 in 3</a:t>
            </a:r>
          </a:p>
        </p:txBody>
      </p:sp>
      <p:sp>
        <p:nvSpPr>
          <p:cNvPr id="30" name="Text Placeholder 3">
            <a:extLst>
              <a:ext uri="{FF2B5EF4-FFF2-40B4-BE49-F238E27FC236}">
                <a16:creationId xmlns:a16="http://schemas.microsoft.com/office/drawing/2014/main" id="{8114288D-13CB-E7B3-6C8D-39BA9B677AAB}"/>
              </a:ext>
            </a:extLst>
          </p:cNvPr>
          <p:cNvSpPr txBox="1">
            <a:spLocks/>
          </p:cNvSpPr>
          <p:nvPr/>
        </p:nvSpPr>
        <p:spPr>
          <a:xfrm>
            <a:off x="3015520" y="3683776"/>
            <a:ext cx="1653434" cy="1365385"/>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1"/>
                </a:solidFill>
                <a:latin typeface="+mn-lt"/>
                <a:ea typeface="+mn-ea"/>
                <a:cs typeface="+mn-cs"/>
              </a:defRPr>
            </a:lvl1pPr>
            <a:lvl2pPr marL="628650" indent="-171450" algn="l" defTabSz="914400" rtl="0" eaLnBrk="1" latinLnBrk="0" hangingPunct="1">
              <a:lnSpc>
                <a:spcPct val="90000"/>
              </a:lnSpc>
              <a:spcBef>
                <a:spcPts val="500"/>
              </a:spcBef>
              <a:buClr>
                <a:schemeClr val="accent1"/>
              </a:buClr>
              <a:buSzPct val="80000"/>
              <a:buFont typeface="Arial" panose="020B0604020202020204" pitchFamily="34" charset="0"/>
              <a:buChar char="•"/>
              <a:tabLst/>
              <a:defRPr sz="1800" kern="1200">
                <a:solidFill>
                  <a:schemeClr val="accent6"/>
                </a:solidFill>
                <a:latin typeface="+mn-lt"/>
                <a:ea typeface="+mn-ea"/>
                <a:cs typeface="+mn-cs"/>
              </a:defRPr>
            </a:lvl2pPr>
            <a:lvl3pPr marL="1087438" indent="-173038" algn="l" defTabSz="914400" rtl="0" eaLnBrk="1" latinLnBrk="0" hangingPunct="1">
              <a:lnSpc>
                <a:spcPct val="90000"/>
              </a:lnSpc>
              <a:spcBef>
                <a:spcPts val="500"/>
              </a:spcBef>
              <a:buFont typeface="System Font Regular"/>
              <a:buChar char="-"/>
              <a:tabLst/>
              <a:defRPr sz="1800" kern="1200">
                <a:solidFill>
                  <a:schemeClr val="accent6"/>
                </a:solidFill>
                <a:latin typeface="+mn-lt"/>
                <a:ea typeface="+mn-ea"/>
                <a:cs typeface="+mn-cs"/>
              </a:defRPr>
            </a:lvl3pPr>
            <a:lvl4pPr marL="1546225" indent="-174625" algn="l" defTabSz="914400" rtl="0" eaLnBrk="1" latinLnBrk="0" hangingPunct="1">
              <a:lnSpc>
                <a:spcPct val="90000"/>
              </a:lnSpc>
              <a:spcBef>
                <a:spcPts val="500"/>
              </a:spcBef>
              <a:buSzPct val="80000"/>
              <a:buFont typeface="Courier New" panose="02070309020205020404" pitchFamily="49" charset="0"/>
              <a:buChar char="o"/>
              <a:tabLst/>
              <a:defRPr sz="1600" kern="1200">
                <a:solidFill>
                  <a:schemeClr val="accent6"/>
                </a:solidFill>
                <a:latin typeface="+mn-lt"/>
                <a:ea typeface="+mn-ea"/>
                <a:cs typeface="+mn-cs"/>
              </a:defRPr>
            </a:lvl4pPr>
            <a:lvl5pPr marL="1952625" indent="-123825" algn="l" defTabSz="914400" rtl="0" eaLnBrk="1" latinLnBrk="0" hangingPunct="1">
              <a:lnSpc>
                <a:spcPct val="90000"/>
              </a:lnSpc>
              <a:spcBef>
                <a:spcPts val="500"/>
              </a:spcBef>
              <a:buSzPct val="75000"/>
              <a:buFont typeface="System Font Regular"/>
              <a:buChar char="»"/>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accent6">
                    <a:lumMod val="50000"/>
                  </a:schemeClr>
                </a:solidFill>
              </a:rPr>
              <a:t>of PCP visits are due to palpitations</a:t>
            </a:r>
            <a:endParaRPr lang="en-US" baseline="30000">
              <a:solidFill>
                <a:schemeClr val="accent6">
                  <a:lumMod val="50000"/>
                </a:schemeClr>
              </a:solidFill>
            </a:endParaRPr>
          </a:p>
        </p:txBody>
      </p:sp>
      <p:sp>
        <p:nvSpPr>
          <p:cNvPr id="32" name="Text Placeholder 4">
            <a:extLst>
              <a:ext uri="{FF2B5EF4-FFF2-40B4-BE49-F238E27FC236}">
                <a16:creationId xmlns:a16="http://schemas.microsoft.com/office/drawing/2014/main" id="{91E4C14F-9E08-B60D-D1BF-24D851D1BF61}"/>
              </a:ext>
            </a:extLst>
          </p:cNvPr>
          <p:cNvSpPr txBox="1">
            <a:spLocks/>
          </p:cNvSpPr>
          <p:nvPr/>
        </p:nvSpPr>
        <p:spPr>
          <a:xfrm>
            <a:off x="2546672" y="2905447"/>
            <a:ext cx="2552700" cy="93073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1"/>
                </a:solidFill>
                <a:latin typeface="+mn-lt"/>
                <a:ea typeface="+mn-ea"/>
                <a:cs typeface="+mn-cs"/>
              </a:defRPr>
            </a:lvl1pPr>
            <a:lvl2pPr marL="628650" indent="-171450" algn="l" defTabSz="914400" rtl="0" eaLnBrk="1" latinLnBrk="0" hangingPunct="1">
              <a:lnSpc>
                <a:spcPct val="90000"/>
              </a:lnSpc>
              <a:spcBef>
                <a:spcPts val="500"/>
              </a:spcBef>
              <a:buClr>
                <a:schemeClr val="accent1"/>
              </a:buClr>
              <a:buSzPct val="80000"/>
              <a:buFont typeface="Arial" panose="020B0604020202020204" pitchFamily="34" charset="0"/>
              <a:buChar char="•"/>
              <a:tabLst/>
              <a:defRPr sz="1800" kern="1200">
                <a:solidFill>
                  <a:schemeClr val="accent6"/>
                </a:solidFill>
                <a:latin typeface="+mn-lt"/>
                <a:ea typeface="+mn-ea"/>
                <a:cs typeface="+mn-cs"/>
              </a:defRPr>
            </a:lvl2pPr>
            <a:lvl3pPr marL="1087438" indent="-173038" algn="l" defTabSz="914400" rtl="0" eaLnBrk="1" latinLnBrk="0" hangingPunct="1">
              <a:lnSpc>
                <a:spcPct val="90000"/>
              </a:lnSpc>
              <a:spcBef>
                <a:spcPts val="500"/>
              </a:spcBef>
              <a:buFont typeface="System Font Regular"/>
              <a:buChar char="-"/>
              <a:tabLst/>
              <a:defRPr sz="1800" kern="1200">
                <a:solidFill>
                  <a:schemeClr val="accent6"/>
                </a:solidFill>
                <a:latin typeface="+mn-lt"/>
                <a:ea typeface="+mn-ea"/>
                <a:cs typeface="+mn-cs"/>
              </a:defRPr>
            </a:lvl3pPr>
            <a:lvl4pPr marL="1546225" indent="-174625" algn="l" defTabSz="914400" rtl="0" eaLnBrk="1" latinLnBrk="0" hangingPunct="1">
              <a:lnSpc>
                <a:spcPct val="90000"/>
              </a:lnSpc>
              <a:spcBef>
                <a:spcPts val="500"/>
              </a:spcBef>
              <a:buSzPct val="80000"/>
              <a:buFont typeface="Courier New" panose="02070309020205020404" pitchFamily="49" charset="0"/>
              <a:buChar char="o"/>
              <a:tabLst/>
              <a:defRPr sz="1600" kern="1200">
                <a:solidFill>
                  <a:schemeClr val="accent6"/>
                </a:solidFill>
                <a:latin typeface="+mn-lt"/>
                <a:ea typeface="+mn-ea"/>
                <a:cs typeface="+mn-cs"/>
              </a:defRPr>
            </a:lvl4pPr>
            <a:lvl5pPr marL="1952625" indent="-123825" algn="l" defTabSz="914400" rtl="0" eaLnBrk="1" latinLnBrk="0" hangingPunct="1">
              <a:lnSpc>
                <a:spcPct val="90000"/>
              </a:lnSpc>
              <a:spcBef>
                <a:spcPts val="500"/>
              </a:spcBef>
              <a:buSzPct val="75000"/>
              <a:buFont typeface="System Font Regular"/>
              <a:buChar char="»"/>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400"/>
              <a:t>16%</a:t>
            </a:r>
          </a:p>
        </p:txBody>
      </p:sp>
      <p:sp>
        <p:nvSpPr>
          <p:cNvPr id="33" name="Text Placeholder 5">
            <a:extLst>
              <a:ext uri="{FF2B5EF4-FFF2-40B4-BE49-F238E27FC236}">
                <a16:creationId xmlns:a16="http://schemas.microsoft.com/office/drawing/2014/main" id="{247B5B22-667A-B260-4AAD-EC7F43DE0F75}"/>
              </a:ext>
            </a:extLst>
          </p:cNvPr>
          <p:cNvSpPr txBox="1">
            <a:spLocks/>
          </p:cNvSpPr>
          <p:nvPr/>
        </p:nvSpPr>
        <p:spPr>
          <a:xfrm>
            <a:off x="5075109" y="3683776"/>
            <a:ext cx="1798923" cy="1365385"/>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1"/>
                </a:solidFill>
                <a:latin typeface="+mn-lt"/>
                <a:ea typeface="+mn-ea"/>
                <a:cs typeface="+mn-cs"/>
              </a:defRPr>
            </a:lvl1pPr>
            <a:lvl2pPr marL="628650" indent="-171450" algn="l" defTabSz="914400" rtl="0" eaLnBrk="1" latinLnBrk="0" hangingPunct="1">
              <a:lnSpc>
                <a:spcPct val="90000"/>
              </a:lnSpc>
              <a:spcBef>
                <a:spcPts val="500"/>
              </a:spcBef>
              <a:buClr>
                <a:schemeClr val="accent1"/>
              </a:buClr>
              <a:buSzPct val="80000"/>
              <a:buFont typeface="Arial" panose="020B0604020202020204" pitchFamily="34" charset="0"/>
              <a:buChar char="•"/>
              <a:tabLst/>
              <a:defRPr sz="1800" kern="1200">
                <a:solidFill>
                  <a:schemeClr val="accent6"/>
                </a:solidFill>
                <a:latin typeface="+mn-lt"/>
                <a:ea typeface="+mn-ea"/>
                <a:cs typeface="+mn-cs"/>
              </a:defRPr>
            </a:lvl2pPr>
            <a:lvl3pPr marL="1087438" indent="-173038" algn="l" defTabSz="914400" rtl="0" eaLnBrk="1" latinLnBrk="0" hangingPunct="1">
              <a:lnSpc>
                <a:spcPct val="90000"/>
              </a:lnSpc>
              <a:spcBef>
                <a:spcPts val="500"/>
              </a:spcBef>
              <a:buFont typeface="System Font Regular"/>
              <a:buChar char="-"/>
              <a:tabLst/>
              <a:defRPr sz="1800" kern="1200">
                <a:solidFill>
                  <a:schemeClr val="accent6"/>
                </a:solidFill>
                <a:latin typeface="+mn-lt"/>
                <a:ea typeface="+mn-ea"/>
                <a:cs typeface="+mn-cs"/>
              </a:defRPr>
            </a:lvl3pPr>
            <a:lvl4pPr marL="1546225" indent="-174625" algn="l" defTabSz="914400" rtl="0" eaLnBrk="1" latinLnBrk="0" hangingPunct="1">
              <a:lnSpc>
                <a:spcPct val="90000"/>
              </a:lnSpc>
              <a:spcBef>
                <a:spcPts val="500"/>
              </a:spcBef>
              <a:buSzPct val="80000"/>
              <a:buFont typeface="Courier New" panose="02070309020205020404" pitchFamily="49" charset="0"/>
              <a:buChar char="o"/>
              <a:tabLst/>
              <a:defRPr sz="1600" kern="1200">
                <a:solidFill>
                  <a:schemeClr val="accent6"/>
                </a:solidFill>
                <a:latin typeface="+mn-lt"/>
                <a:ea typeface="+mn-ea"/>
                <a:cs typeface="+mn-cs"/>
              </a:defRPr>
            </a:lvl4pPr>
            <a:lvl5pPr marL="1952625" indent="-123825" algn="l" defTabSz="914400" rtl="0" eaLnBrk="1" latinLnBrk="0" hangingPunct="1">
              <a:lnSpc>
                <a:spcPct val="90000"/>
              </a:lnSpc>
              <a:spcBef>
                <a:spcPts val="500"/>
              </a:spcBef>
              <a:buSzPct val="75000"/>
              <a:buFont typeface="System Font Regular"/>
              <a:buChar char="»"/>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accent6">
                    <a:lumMod val="50000"/>
                  </a:schemeClr>
                </a:solidFill>
              </a:rPr>
              <a:t>Annual cost of AF to the US healthcare system</a:t>
            </a:r>
            <a:endParaRPr lang="en-US" baseline="30000">
              <a:solidFill>
                <a:schemeClr val="accent6">
                  <a:lumMod val="50000"/>
                </a:schemeClr>
              </a:solidFill>
            </a:endParaRPr>
          </a:p>
        </p:txBody>
      </p:sp>
      <p:sp>
        <p:nvSpPr>
          <p:cNvPr id="34" name="Text Placeholder 6">
            <a:extLst>
              <a:ext uri="{FF2B5EF4-FFF2-40B4-BE49-F238E27FC236}">
                <a16:creationId xmlns:a16="http://schemas.microsoft.com/office/drawing/2014/main" id="{835DEA7E-AE3B-8831-F985-14A9CDE39CAA}"/>
              </a:ext>
            </a:extLst>
          </p:cNvPr>
          <p:cNvSpPr txBox="1">
            <a:spLocks/>
          </p:cNvSpPr>
          <p:nvPr/>
        </p:nvSpPr>
        <p:spPr>
          <a:xfrm>
            <a:off x="4698221" y="2905447"/>
            <a:ext cx="2552700" cy="93073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1"/>
                </a:solidFill>
                <a:latin typeface="+mn-lt"/>
                <a:ea typeface="+mn-ea"/>
                <a:cs typeface="+mn-cs"/>
              </a:defRPr>
            </a:lvl1pPr>
            <a:lvl2pPr marL="628650" indent="-171450" algn="l" defTabSz="914400" rtl="0" eaLnBrk="1" latinLnBrk="0" hangingPunct="1">
              <a:lnSpc>
                <a:spcPct val="90000"/>
              </a:lnSpc>
              <a:spcBef>
                <a:spcPts val="500"/>
              </a:spcBef>
              <a:buClr>
                <a:schemeClr val="accent1"/>
              </a:buClr>
              <a:buSzPct val="80000"/>
              <a:buFont typeface="Arial" panose="020B0604020202020204" pitchFamily="34" charset="0"/>
              <a:buChar char="•"/>
              <a:tabLst/>
              <a:defRPr sz="1800" kern="1200">
                <a:solidFill>
                  <a:schemeClr val="accent6"/>
                </a:solidFill>
                <a:latin typeface="+mn-lt"/>
                <a:ea typeface="+mn-ea"/>
                <a:cs typeface="+mn-cs"/>
              </a:defRPr>
            </a:lvl2pPr>
            <a:lvl3pPr marL="1087438" indent="-173038" algn="l" defTabSz="914400" rtl="0" eaLnBrk="1" latinLnBrk="0" hangingPunct="1">
              <a:lnSpc>
                <a:spcPct val="90000"/>
              </a:lnSpc>
              <a:spcBef>
                <a:spcPts val="500"/>
              </a:spcBef>
              <a:buFont typeface="System Font Regular"/>
              <a:buChar char="-"/>
              <a:tabLst/>
              <a:defRPr sz="1800" kern="1200">
                <a:solidFill>
                  <a:schemeClr val="accent6"/>
                </a:solidFill>
                <a:latin typeface="+mn-lt"/>
                <a:ea typeface="+mn-ea"/>
                <a:cs typeface="+mn-cs"/>
              </a:defRPr>
            </a:lvl3pPr>
            <a:lvl4pPr marL="1546225" indent="-174625" algn="l" defTabSz="914400" rtl="0" eaLnBrk="1" latinLnBrk="0" hangingPunct="1">
              <a:lnSpc>
                <a:spcPct val="90000"/>
              </a:lnSpc>
              <a:spcBef>
                <a:spcPts val="500"/>
              </a:spcBef>
              <a:buSzPct val="80000"/>
              <a:buFont typeface="Courier New" panose="02070309020205020404" pitchFamily="49" charset="0"/>
              <a:buChar char="o"/>
              <a:tabLst/>
              <a:defRPr sz="1600" kern="1200">
                <a:solidFill>
                  <a:schemeClr val="accent6"/>
                </a:solidFill>
                <a:latin typeface="+mn-lt"/>
                <a:ea typeface="+mn-ea"/>
                <a:cs typeface="+mn-cs"/>
              </a:defRPr>
            </a:lvl4pPr>
            <a:lvl5pPr marL="1952625" indent="-123825" algn="l" defTabSz="914400" rtl="0" eaLnBrk="1" latinLnBrk="0" hangingPunct="1">
              <a:lnSpc>
                <a:spcPct val="90000"/>
              </a:lnSpc>
              <a:spcBef>
                <a:spcPts val="500"/>
              </a:spcBef>
              <a:buSzPct val="75000"/>
              <a:buFont typeface="System Font Regular"/>
              <a:buChar char="»"/>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400"/>
              <a:t>$26B</a:t>
            </a:r>
          </a:p>
        </p:txBody>
      </p:sp>
      <p:sp>
        <p:nvSpPr>
          <p:cNvPr id="35" name="Text Placeholder 7">
            <a:extLst>
              <a:ext uri="{FF2B5EF4-FFF2-40B4-BE49-F238E27FC236}">
                <a16:creationId xmlns:a16="http://schemas.microsoft.com/office/drawing/2014/main" id="{05967807-CE18-12A5-00F2-6E9CC222E09A}"/>
              </a:ext>
            </a:extLst>
          </p:cNvPr>
          <p:cNvSpPr txBox="1">
            <a:spLocks/>
          </p:cNvSpPr>
          <p:nvPr/>
        </p:nvSpPr>
        <p:spPr>
          <a:xfrm>
            <a:off x="6887869" y="3679129"/>
            <a:ext cx="2552700" cy="1365385"/>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1"/>
                </a:solidFill>
                <a:latin typeface="+mn-lt"/>
                <a:ea typeface="+mn-ea"/>
                <a:cs typeface="+mn-cs"/>
              </a:defRPr>
            </a:lvl1pPr>
            <a:lvl2pPr marL="628650" indent="-171450" algn="l" defTabSz="914400" rtl="0" eaLnBrk="1" latinLnBrk="0" hangingPunct="1">
              <a:lnSpc>
                <a:spcPct val="90000"/>
              </a:lnSpc>
              <a:spcBef>
                <a:spcPts val="500"/>
              </a:spcBef>
              <a:buClr>
                <a:schemeClr val="accent1"/>
              </a:buClr>
              <a:buSzPct val="80000"/>
              <a:buFont typeface="Arial" panose="020B0604020202020204" pitchFamily="34" charset="0"/>
              <a:buChar char="•"/>
              <a:tabLst/>
              <a:defRPr sz="1800" kern="1200">
                <a:solidFill>
                  <a:schemeClr val="accent6"/>
                </a:solidFill>
                <a:latin typeface="+mn-lt"/>
                <a:ea typeface="+mn-ea"/>
                <a:cs typeface="+mn-cs"/>
              </a:defRPr>
            </a:lvl2pPr>
            <a:lvl3pPr marL="1087438" indent="-173038" algn="l" defTabSz="914400" rtl="0" eaLnBrk="1" latinLnBrk="0" hangingPunct="1">
              <a:lnSpc>
                <a:spcPct val="90000"/>
              </a:lnSpc>
              <a:spcBef>
                <a:spcPts val="500"/>
              </a:spcBef>
              <a:buFont typeface="System Font Regular"/>
              <a:buChar char="-"/>
              <a:tabLst/>
              <a:defRPr sz="1800" kern="1200">
                <a:solidFill>
                  <a:schemeClr val="accent6"/>
                </a:solidFill>
                <a:latin typeface="+mn-lt"/>
                <a:ea typeface="+mn-ea"/>
                <a:cs typeface="+mn-cs"/>
              </a:defRPr>
            </a:lvl3pPr>
            <a:lvl4pPr marL="1546225" indent="-174625" algn="l" defTabSz="914400" rtl="0" eaLnBrk="1" latinLnBrk="0" hangingPunct="1">
              <a:lnSpc>
                <a:spcPct val="90000"/>
              </a:lnSpc>
              <a:spcBef>
                <a:spcPts val="500"/>
              </a:spcBef>
              <a:buSzPct val="80000"/>
              <a:buFont typeface="Courier New" panose="02070309020205020404" pitchFamily="49" charset="0"/>
              <a:buChar char="o"/>
              <a:tabLst/>
              <a:defRPr sz="1600" kern="1200">
                <a:solidFill>
                  <a:schemeClr val="accent6"/>
                </a:solidFill>
                <a:latin typeface="+mn-lt"/>
                <a:ea typeface="+mn-ea"/>
                <a:cs typeface="+mn-cs"/>
              </a:defRPr>
            </a:lvl4pPr>
            <a:lvl5pPr marL="1952625" indent="-123825" algn="l" defTabSz="914400" rtl="0" eaLnBrk="1" latinLnBrk="0" hangingPunct="1">
              <a:lnSpc>
                <a:spcPct val="90000"/>
              </a:lnSpc>
              <a:spcBef>
                <a:spcPts val="500"/>
              </a:spcBef>
              <a:buSzPct val="75000"/>
              <a:buFont typeface="System Font Regular"/>
              <a:buChar char="»"/>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accent6">
                    <a:lumMod val="50000"/>
                  </a:schemeClr>
                </a:solidFill>
              </a:rPr>
              <a:t>hospitalizations annually due to arrhythmia</a:t>
            </a:r>
            <a:endParaRPr lang="en-US" baseline="30000" dirty="0">
              <a:solidFill>
                <a:schemeClr val="accent6">
                  <a:lumMod val="50000"/>
                </a:schemeClr>
              </a:solidFill>
            </a:endParaRPr>
          </a:p>
        </p:txBody>
      </p:sp>
      <p:sp>
        <p:nvSpPr>
          <p:cNvPr id="36" name="Text Placeholder 8">
            <a:extLst>
              <a:ext uri="{FF2B5EF4-FFF2-40B4-BE49-F238E27FC236}">
                <a16:creationId xmlns:a16="http://schemas.microsoft.com/office/drawing/2014/main" id="{9DC25DA6-A2D5-FC51-3166-3FCB40A2B3E1}"/>
              </a:ext>
            </a:extLst>
          </p:cNvPr>
          <p:cNvSpPr txBox="1">
            <a:spLocks/>
          </p:cNvSpPr>
          <p:nvPr/>
        </p:nvSpPr>
        <p:spPr>
          <a:xfrm>
            <a:off x="6887869" y="2900800"/>
            <a:ext cx="2552700" cy="93073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1"/>
                </a:solidFill>
                <a:latin typeface="+mn-lt"/>
                <a:ea typeface="+mn-ea"/>
                <a:cs typeface="+mn-cs"/>
              </a:defRPr>
            </a:lvl1pPr>
            <a:lvl2pPr marL="628650" indent="-171450" algn="l" defTabSz="914400" rtl="0" eaLnBrk="1" latinLnBrk="0" hangingPunct="1">
              <a:lnSpc>
                <a:spcPct val="90000"/>
              </a:lnSpc>
              <a:spcBef>
                <a:spcPts val="500"/>
              </a:spcBef>
              <a:buClr>
                <a:schemeClr val="accent1"/>
              </a:buClr>
              <a:buSzPct val="80000"/>
              <a:buFont typeface="Arial" panose="020B0604020202020204" pitchFamily="34" charset="0"/>
              <a:buChar char="•"/>
              <a:tabLst/>
              <a:defRPr sz="1800" kern="1200">
                <a:solidFill>
                  <a:schemeClr val="accent6"/>
                </a:solidFill>
                <a:latin typeface="+mn-lt"/>
                <a:ea typeface="+mn-ea"/>
                <a:cs typeface="+mn-cs"/>
              </a:defRPr>
            </a:lvl2pPr>
            <a:lvl3pPr marL="1087438" indent="-173038" algn="l" defTabSz="914400" rtl="0" eaLnBrk="1" latinLnBrk="0" hangingPunct="1">
              <a:lnSpc>
                <a:spcPct val="90000"/>
              </a:lnSpc>
              <a:spcBef>
                <a:spcPts val="500"/>
              </a:spcBef>
              <a:buFont typeface="System Font Regular"/>
              <a:buChar char="-"/>
              <a:tabLst/>
              <a:defRPr sz="1800" kern="1200">
                <a:solidFill>
                  <a:schemeClr val="accent6"/>
                </a:solidFill>
                <a:latin typeface="+mn-lt"/>
                <a:ea typeface="+mn-ea"/>
                <a:cs typeface="+mn-cs"/>
              </a:defRPr>
            </a:lvl3pPr>
            <a:lvl4pPr marL="1546225" indent="-174625" algn="l" defTabSz="914400" rtl="0" eaLnBrk="1" latinLnBrk="0" hangingPunct="1">
              <a:lnSpc>
                <a:spcPct val="90000"/>
              </a:lnSpc>
              <a:spcBef>
                <a:spcPts val="500"/>
              </a:spcBef>
              <a:buSzPct val="80000"/>
              <a:buFont typeface="Courier New" panose="02070309020205020404" pitchFamily="49" charset="0"/>
              <a:buChar char="o"/>
              <a:tabLst/>
              <a:defRPr sz="1600" kern="1200">
                <a:solidFill>
                  <a:schemeClr val="accent6"/>
                </a:solidFill>
                <a:latin typeface="+mn-lt"/>
                <a:ea typeface="+mn-ea"/>
                <a:cs typeface="+mn-cs"/>
              </a:defRPr>
            </a:lvl4pPr>
            <a:lvl5pPr marL="1952625" indent="-123825" algn="l" defTabSz="914400" rtl="0" eaLnBrk="1" latinLnBrk="0" hangingPunct="1">
              <a:lnSpc>
                <a:spcPct val="90000"/>
              </a:lnSpc>
              <a:spcBef>
                <a:spcPts val="500"/>
              </a:spcBef>
              <a:buSzPct val="75000"/>
              <a:buFont typeface="System Font Regular"/>
              <a:buChar char="»"/>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400"/>
              <a:t>460K</a:t>
            </a:r>
          </a:p>
        </p:txBody>
      </p:sp>
      <p:pic>
        <p:nvPicPr>
          <p:cNvPr id="38" name="Picture 37">
            <a:extLst>
              <a:ext uri="{FF2B5EF4-FFF2-40B4-BE49-F238E27FC236}">
                <a16:creationId xmlns:a16="http://schemas.microsoft.com/office/drawing/2014/main" id="{340563F6-E371-A33D-8017-8025D6244AC4}"/>
              </a:ext>
            </a:extLst>
          </p:cNvPr>
          <p:cNvPicPr>
            <a:picLocks noChangeAspect="1"/>
          </p:cNvPicPr>
          <p:nvPr/>
        </p:nvPicPr>
        <p:blipFill>
          <a:blip r:embed="rId4"/>
          <a:stretch>
            <a:fillRect/>
          </a:stretch>
        </p:blipFill>
        <p:spPr>
          <a:xfrm>
            <a:off x="1368545" y="2070644"/>
            <a:ext cx="603545" cy="528102"/>
          </a:xfrm>
          <a:prstGeom prst="rect">
            <a:avLst/>
          </a:prstGeom>
        </p:spPr>
      </p:pic>
      <p:pic>
        <p:nvPicPr>
          <p:cNvPr id="39" name="Picture 38">
            <a:extLst>
              <a:ext uri="{FF2B5EF4-FFF2-40B4-BE49-F238E27FC236}">
                <a16:creationId xmlns:a16="http://schemas.microsoft.com/office/drawing/2014/main" id="{487FE707-79A4-81A1-005B-C7797469AC92}"/>
              </a:ext>
            </a:extLst>
          </p:cNvPr>
          <p:cNvPicPr>
            <a:picLocks noChangeAspect="1"/>
          </p:cNvPicPr>
          <p:nvPr/>
        </p:nvPicPr>
        <p:blipFill>
          <a:blip r:embed="rId5"/>
          <a:stretch>
            <a:fillRect/>
          </a:stretch>
        </p:blipFill>
        <p:spPr>
          <a:xfrm>
            <a:off x="3461119" y="2043226"/>
            <a:ext cx="603545" cy="594115"/>
          </a:xfrm>
          <a:prstGeom prst="rect">
            <a:avLst/>
          </a:prstGeom>
        </p:spPr>
      </p:pic>
      <p:sp>
        <p:nvSpPr>
          <p:cNvPr id="46" name="Text Placeholder 22">
            <a:extLst>
              <a:ext uri="{FF2B5EF4-FFF2-40B4-BE49-F238E27FC236}">
                <a16:creationId xmlns:a16="http://schemas.microsoft.com/office/drawing/2014/main" id="{AE62A5AD-1816-EB86-513E-918754BEC36F}"/>
              </a:ext>
            </a:extLst>
          </p:cNvPr>
          <p:cNvSpPr txBox="1">
            <a:spLocks/>
          </p:cNvSpPr>
          <p:nvPr/>
        </p:nvSpPr>
        <p:spPr>
          <a:xfrm>
            <a:off x="1371600" y="6400800"/>
            <a:ext cx="10424160" cy="365760"/>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kern="1200" spc="0" baseline="0">
                <a:solidFill>
                  <a:schemeClr val="accent6">
                    <a:lumMod val="60000"/>
                    <a:lumOff val="40000"/>
                  </a:schemeClr>
                </a:solidFill>
                <a:latin typeface="+mn-lt"/>
                <a:ea typeface="+mn-ea"/>
                <a:cs typeface="Calibri"/>
              </a:defRPr>
            </a:lvl1pPr>
            <a:lvl2pPr marL="509412" indent="0" algn="l" defTabSz="914400" rtl="0" eaLnBrk="1" latinLnBrk="0" hangingPunct="1">
              <a:lnSpc>
                <a:spcPct val="90000"/>
              </a:lnSpc>
              <a:spcBef>
                <a:spcPts val="500"/>
              </a:spcBef>
              <a:buClr>
                <a:schemeClr val="accent1"/>
              </a:buClr>
              <a:buSzPct val="80000"/>
              <a:buFont typeface="Arial" panose="020B0604020202020204" pitchFamily="34" charset="0"/>
              <a:buNone/>
              <a:tabLst/>
              <a:defRPr sz="2000" kern="1200">
                <a:solidFill>
                  <a:schemeClr val="tx1">
                    <a:tint val="75000"/>
                  </a:schemeClr>
                </a:solidFill>
                <a:latin typeface="+mn-lt"/>
                <a:ea typeface="+mn-ea"/>
                <a:cs typeface="+mn-cs"/>
              </a:defRPr>
            </a:lvl2pPr>
            <a:lvl3pPr marL="1018824" indent="0" algn="l" defTabSz="914400" rtl="0" eaLnBrk="1" latinLnBrk="0" hangingPunct="1">
              <a:lnSpc>
                <a:spcPct val="90000"/>
              </a:lnSpc>
              <a:spcBef>
                <a:spcPts val="500"/>
              </a:spcBef>
              <a:buFont typeface="System Font Regular"/>
              <a:buNone/>
              <a:tabLst/>
              <a:defRPr sz="1800" kern="1200">
                <a:solidFill>
                  <a:schemeClr val="tx1">
                    <a:tint val="75000"/>
                  </a:schemeClr>
                </a:solidFill>
                <a:latin typeface="+mn-lt"/>
                <a:ea typeface="+mn-ea"/>
                <a:cs typeface="+mn-cs"/>
              </a:defRPr>
            </a:lvl3pPr>
            <a:lvl4pPr marL="1528237" indent="0" algn="l" defTabSz="914400" rtl="0" eaLnBrk="1" latinLnBrk="0" hangingPunct="1">
              <a:lnSpc>
                <a:spcPct val="90000"/>
              </a:lnSpc>
              <a:spcBef>
                <a:spcPts val="500"/>
              </a:spcBef>
              <a:buSzPct val="80000"/>
              <a:buFont typeface="Courier New" panose="02070309020205020404" pitchFamily="49" charset="0"/>
              <a:buNone/>
              <a:tabLst/>
              <a:defRPr sz="1600" kern="1200">
                <a:solidFill>
                  <a:schemeClr val="tx1">
                    <a:tint val="75000"/>
                  </a:schemeClr>
                </a:solidFill>
                <a:latin typeface="+mn-lt"/>
                <a:ea typeface="+mn-ea"/>
                <a:cs typeface="+mn-cs"/>
              </a:defRPr>
            </a:lvl4pPr>
            <a:lvl5pPr marL="2037649" indent="0" algn="l" defTabSz="914400" rtl="0" eaLnBrk="1" latinLnBrk="0" hangingPunct="1">
              <a:lnSpc>
                <a:spcPct val="90000"/>
              </a:lnSpc>
              <a:spcBef>
                <a:spcPts val="500"/>
              </a:spcBef>
              <a:buSzPct val="75000"/>
              <a:buFont typeface="System Font Regular"/>
              <a:buNone/>
              <a:tabLst/>
              <a:defRPr sz="1600" kern="1200">
                <a:solidFill>
                  <a:schemeClr val="tx1">
                    <a:tint val="75000"/>
                  </a:schemeClr>
                </a:solidFill>
                <a:latin typeface="+mn-lt"/>
                <a:ea typeface="+mn-ea"/>
                <a:cs typeface="+mn-cs"/>
              </a:defRPr>
            </a:lvl5pPr>
            <a:lvl6pPr marL="254706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indent="0" defTabSz="1018824">
              <a:lnSpc>
                <a:spcPct val="100000"/>
              </a:lnSpc>
              <a:spcBef>
                <a:spcPts val="400"/>
              </a:spcBef>
              <a:buNone/>
              <a:tabLst>
                <a:tab pos="109538" algn="l"/>
              </a:tabLst>
            </a:pPr>
            <a:r>
              <a:rPr lang="en-US" sz="700">
                <a:solidFill>
                  <a:srgbClr val="748189"/>
                </a:solidFill>
                <a:latin typeface="Franklin Gothic Book" panose="020B0503020102020204"/>
                <a:cs typeface="Calibri"/>
              </a:rPr>
              <a:t>Weng LC, Preis SR, Hulme OL, et al. Genetic predisposition, clinical risk factor burden, and lifetime risk of atrial fibrillation. Circulation. 2018;137(10):1027-1038. doi:10.1161/circulationaha.117.031431</a:t>
            </a:r>
            <a:endParaRPr lang="en-US">
              <a:solidFill>
                <a:srgbClr val="748189"/>
              </a:solidFill>
            </a:endParaRPr>
          </a:p>
          <a:p>
            <a:pPr marL="0" indent="0" defTabSz="1018824">
              <a:lnSpc>
                <a:spcPct val="100000"/>
              </a:lnSpc>
              <a:spcBef>
                <a:spcPts val="400"/>
              </a:spcBef>
              <a:buNone/>
              <a:tabLst>
                <a:tab pos="109538" algn="l"/>
              </a:tabLst>
            </a:pPr>
            <a:r>
              <a:rPr lang="en-US" sz="700">
                <a:solidFill>
                  <a:srgbClr val="748189"/>
                </a:solidFill>
                <a:latin typeface="Franklin Gothic Book" panose="020B0503020102020204"/>
                <a:cs typeface="Calibri"/>
              </a:rPr>
              <a:t>Wexler, R. K., </a:t>
            </a:r>
            <a:r>
              <a:rPr lang="en-US" sz="700" err="1">
                <a:solidFill>
                  <a:srgbClr val="748189"/>
                </a:solidFill>
                <a:latin typeface="Franklin Gothic Book" panose="020B0503020102020204"/>
                <a:cs typeface="Calibri"/>
              </a:rPr>
              <a:t>Pleister</a:t>
            </a:r>
            <a:r>
              <a:rPr lang="en-US" sz="700">
                <a:solidFill>
                  <a:srgbClr val="748189"/>
                </a:solidFill>
                <a:latin typeface="Franklin Gothic Book" panose="020B0503020102020204"/>
                <a:cs typeface="Calibri"/>
              </a:rPr>
              <a:t>, A., &amp; Raman, S. V. (2017, December 15). Palpitations: evaluation in the primary care setting. AAFP. </a:t>
            </a:r>
          </a:p>
          <a:p>
            <a:pPr marL="0" indent="0">
              <a:buNone/>
            </a:pPr>
            <a:r>
              <a:rPr lang="en-US">
                <a:solidFill>
                  <a:srgbClr val="748189"/>
                </a:solidFill>
                <a:latin typeface="Franklin Gothic Book" panose="020B0503020102020204"/>
              </a:rPr>
              <a:t>Lippi G, Sanchis-Gomar F, </a:t>
            </a:r>
            <a:r>
              <a:rPr lang="en-US" err="1">
                <a:solidFill>
                  <a:srgbClr val="748189"/>
                </a:solidFill>
                <a:latin typeface="Franklin Gothic Book" panose="020B0503020102020204"/>
              </a:rPr>
              <a:t>Cervellin</a:t>
            </a:r>
            <a:r>
              <a:rPr lang="en-US">
                <a:solidFill>
                  <a:srgbClr val="748189"/>
                </a:solidFill>
                <a:latin typeface="Franklin Gothic Book" panose="020B0503020102020204"/>
              </a:rPr>
              <a:t> G. Global epidemiology of atrial fibrillation: An increasing epidemic and public health challenge. International Journal of Stroke. 2020;16(2):217-221. doi:10.1177/1747493019897870</a:t>
            </a:r>
          </a:p>
          <a:p>
            <a:pPr marL="0" indent="0" defTabSz="1018824">
              <a:lnSpc>
                <a:spcPct val="100000"/>
              </a:lnSpc>
              <a:spcBef>
                <a:spcPts val="400"/>
              </a:spcBef>
              <a:buNone/>
              <a:tabLst>
                <a:tab pos="109538" algn="l"/>
              </a:tabLst>
            </a:pPr>
            <a:r>
              <a:rPr lang="en-US" sz="700" err="1">
                <a:solidFill>
                  <a:srgbClr val="748189"/>
                </a:solidFill>
                <a:latin typeface="Franklin Gothic Book" panose="020B0503020102020204"/>
                <a:cs typeface="Calibri"/>
              </a:rPr>
              <a:t>Bhonsale</a:t>
            </a:r>
            <a:r>
              <a:rPr lang="en-US" sz="700">
                <a:solidFill>
                  <a:srgbClr val="748189"/>
                </a:solidFill>
                <a:latin typeface="Franklin Gothic Book" panose="020B0503020102020204"/>
                <a:cs typeface="Calibri"/>
              </a:rPr>
              <a:t>, A., (2024). Mortality, Hospitalization, and Cardiac Interventions in Patients With Atrial Fibrillation Aged &lt;65 Years. Circulation. Arrhythmia and Electrophysiology, 17(5).</a:t>
            </a:r>
          </a:p>
          <a:p>
            <a:pPr marL="0" indent="0" defTabSz="1018824">
              <a:lnSpc>
                <a:spcPct val="100000"/>
              </a:lnSpc>
              <a:spcBef>
                <a:spcPts val="400"/>
              </a:spcBef>
              <a:buNone/>
              <a:tabLst>
                <a:tab pos="109538" algn="l"/>
              </a:tabLst>
            </a:pPr>
            <a:r>
              <a:rPr lang="en-US" sz="700">
                <a:solidFill>
                  <a:srgbClr val="748189"/>
                </a:solidFill>
                <a:latin typeface="Franklin Gothic Book" panose="020B0503020102020204"/>
                <a:cs typeface="Calibri"/>
              </a:rPr>
              <a:t>Probst MA, Mower WR, </a:t>
            </a:r>
            <a:r>
              <a:rPr lang="en-US" sz="700" err="1">
                <a:solidFill>
                  <a:srgbClr val="748189"/>
                </a:solidFill>
                <a:latin typeface="Franklin Gothic Book" panose="020B0503020102020204"/>
                <a:cs typeface="Calibri"/>
              </a:rPr>
              <a:t>Kanzaria</a:t>
            </a:r>
            <a:r>
              <a:rPr lang="en-US" sz="700">
                <a:solidFill>
                  <a:srgbClr val="748189"/>
                </a:solidFill>
                <a:latin typeface="Franklin Gothic Book" panose="020B0503020102020204"/>
                <a:cs typeface="Calibri"/>
              </a:rPr>
              <a:t> HK, Hoffman JR, Buch EF, Sun BC. Analysis of Emergency Department Visits for Palpitations (from the National Hospital Ambulatory Medical Care Survey). The American Journal of Cardiology. 2014;113(10):1685-1690. doi:10.1016/j.amjcard.2014.02.020</a:t>
            </a:r>
          </a:p>
        </p:txBody>
      </p:sp>
      <p:pic>
        <p:nvPicPr>
          <p:cNvPr id="51" name="Picture 50">
            <a:extLst>
              <a:ext uri="{FF2B5EF4-FFF2-40B4-BE49-F238E27FC236}">
                <a16:creationId xmlns:a16="http://schemas.microsoft.com/office/drawing/2014/main" id="{EFC63F4E-F954-FAB2-08BF-EE4EDA6E7945}"/>
              </a:ext>
            </a:extLst>
          </p:cNvPr>
          <p:cNvPicPr>
            <a:picLocks noChangeAspect="1"/>
          </p:cNvPicPr>
          <p:nvPr/>
        </p:nvPicPr>
        <p:blipFill>
          <a:blip r:embed="rId6"/>
          <a:stretch>
            <a:fillRect/>
          </a:stretch>
        </p:blipFill>
        <p:spPr>
          <a:xfrm>
            <a:off x="5553693" y="1847138"/>
            <a:ext cx="930730" cy="930730"/>
          </a:xfrm>
          <a:prstGeom prst="rect">
            <a:avLst/>
          </a:prstGeom>
        </p:spPr>
      </p:pic>
      <p:pic>
        <p:nvPicPr>
          <p:cNvPr id="52" name="Picture 51">
            <a:extLst>
              <a:ext uri="{FF2B5EF4-FFF2-40B4-BE49-F238E27FC236}">
                <a16:creationId xmlns:a16="http://schemas.microsoft.com/office/drawing/2014/main" id="{40AE7454-4C43-4CE9-F552-202EB84654A8}"/>
              </a:ext>
            </a:extLst>
          </p:cNvPr>
          <p:cNvPicPr>
            <a:picLocks noChangeAspect="1"/>
          </p:cNvPicPr>
          <p:nvPr/>
        </p:nvPicPr>
        <p:blipFill>
          <a:blip r:embed="rId7"/>
          <a:stretch>
            <a:fillRect/>
          </a:stretch>
        </p:blipFill>
        <p:spPr>
          <a:xfrm rot="10800000">
            <a:off x="7973452" y="2065997"/>
            <a:ext cx="388924" cy="527826"/>
          </a:xfrm>
          <a:prstGeom prst="rect">
            <a:avLst/>
          </a:prstGeom>
        </p:spPr>
      </p:pic>
      <p:sp>
        <p:nvSpPr>
          <p:cNvPr id="2" name="Text Placeholder 7">
            <a:extLst>
              <a:ext uri="{FF2B5EF4-FFF2-40B4-BE49-F238E27FC236}">
                <a16:creationId xmlns:a16="http://schemas.microsoft.com/office/drawing/2014/main" id="{C958236A-820B-4CB2-00D8-0AEF21C9B98C}"/>
              </a:ext>
            </a:extLst>
          </p:cNvPr>
          <p:cNvSpPr txBox="1">
            <a:spLocks/>
          </p:cNvSpPr>
          <p:nvPr/>
        </p:nvSpPr>
        <p:spPr>
          <a:xfrm>
            <a:off x="9300409" y="3669806"/>
            <a:ext cx="2057299" cy="1365385"/>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1"/>
                </a:solidFill>
                <a:latin typeface="+mn-lt"/>
                <a:ea typeface="+mn-ea"/>
                <a:cs typeface="+mn-cs"/>
              </a:defRPr>
            </a:lvl1pPr>
            <a:lvl2pPr marL="628650" indent="-171450" algn="l" defTabSz="914400" rtl="0" eaLnBrk="1" latinLnBrk="0" hangingPunct="1">
              <a:lnSpc>
                <a:spcPct val="90000"/>
              </a:lnSpc>
              <a:spcBef>
                <a:spcPts val="500"/>
              </a:spcBef>
              <a:buClr>
                <a:schemeClr val="accent1"/>
              </a:buClr>
              <a:buSzPct val="80000"/>
              <a:buFont typeface="Arial" panose="020B0604020202020204" pitchFamily="34" charset="0"/>
              <a:buChar char="•"/>
              <a:tabLst/>
              <a:defRPr sz="1800" kern="1200">
                <a:solidFill>
                  <a:schemeClr val="accent6"/>
                </a:solidFill>
                <a:latin typeface="+mn-lt"/>
                <a:ea typeface="+mn-ea"/>
                <a:cs typeface="+mn-cs"/>
              </a:defRPr>
            </a:lvl2pPr>
            <a:lvl3pPr marL="1087438" indent="-173038" algn="l" defTabSz="914400" rtl="0" eaLnBrk="1" latinLnBrk="0" hangingPunct="1">
              <a:lnSpc>
                <a:spcPct val="90000"/>
              </a:lnSpc>
              <a:spcBef>
                <a:spcPts val="500"/>
              </a:spcBef>
              <a:buFont typeface="System Font Regular"/>
              <a:buChar char="-"/>
              <a:tabLst/>
              <a:defRPr sz="1800" kern="1200">
                <a:solidFill>
                  <a:schemeClr val="accent6"/>
                </a:solidFill>
                <a:latin typeface="+mn-lt"/>
                <a:ea typeface="+mn-ea"/>
                <a:cs typeface="+mn-cs"/>
              </a:defRPr>
            </a:lvl3pPr>
            <a:lvl4pPr marL="1546225" indent="-174625" algn="l" defTabSz="914400" rtl="0" eaLnBrk="1" latinLnBrk="0" hangingPunct="1">
              <a:lnSpc>
                <a:spcPct val="90000"/>
              </a:lnSpc>
              <a:spcBef>
                <a:spcPts val="500"/>
              </a:spcBef>
              <a:buSzPct val="80000"/>
              <a:buFont typeface="Courier New" panose="02070309020205020404" pitchFamily="49" charset="0"/>
              <a:buChar char="o"/>
              <a:tabLst/>
              <a:defRPr sz="1600" kern="1200">
                <a:solidFill>
                  <a:schemeClr val="accent6"/>
                </a:solidFill>
                <a:latin typeface="+mn-lt"/>
                <a:ea typeface="+mn-ea"/>
                <a:cs typeface="+mn-cs"/>
              </a:defRPr>
            </a:lvl4pPr>
            <a:lvl5pPr marL="1952625" indent="-123825" algn="l" defTabSz="914400" rtl="0" eaLnBrk="1" latinLnBrk="0" hangingPunct="1">
              <a:lnSpc>
                <a:spcPct val="90000"/>
              </a:lnSpc>
              <a:spcBef>
                <a:spcPts val="500"/>
              </a:spcBef>
              <a:buSzPct val="75000"/>
              <a:buFont typeface="System Font Regular"/>
              <a:buChar char="»"/>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accent6">
                    <a:lumMod val="50000"/>
                  </a:schemeClr>
                </a:solidFill>
              </a:rPr>
              <a:t>emergency department visits per year</a:t>
            </a:r>
            <a:endParaRPr lang="en-US" baseline="30000">
              <a:solidFill>
                <a:schemeClr val="accent6">
                  <a:lumMod val="50000"/>
                </a:schemeClr>
              </a:solidFill>
            </a:endParaRPr>
          </a:p>
        </p:txBody>
      </p:sp>
      <p:sp>
        <p:nvSpPr>
          <p:cNvPr id="4" name="Text Placeholder 8">
            <a:extLst>
              <a:ext uri="{FF2B5EF4-FFF2-40B4-BE49-F238E27FC236}">
                <a16:creationId xmlns:a16="http://schemas.microsoft.com/office/drawing/2014/main" id="{9C720C0C-9856-E9D2-0DB4-5CFF785480BB}"/>
              </a:ext>
            </a:extLst>
          </p:cNvPr>
          <p:cNvSpPr txBox="1">
            <a:spLocks/>
          </p:cNvSpPr>
          <p:nvPr/>
        </p:nvSpPr>
        <p:spPr>
          <a:xfrm>
            <a:off x="8990047" y="2891477"/>
            <a:ext cx="2552700" cy="93073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1"/>
                </a:solidFill>
                <a:latin typeface="+mn-lt"/>
                <a:ea typeface="+mn-ea"/>
                <a:cs typeface="+mn-cs"/>
              </a:defRPr>
            </a:lvl1pPr>
            <a:lvl2pPr marL="628650" indent="-171450" algn="l" defTabSz="914400" rtl="0" eaLnBrk="1" latinLnBrk="0" hangingPunct="1">
              <a:lnSpc>
                <a:spcPct val="90000"/>
              </a:lnSpc>
              <a:spcBef>
                <a:spcPts val="500"/>
              </a:spcBef>
              <a:buClr>
                <a:schemeClr val="accent1"/>
              </a:buClr>
              <a:buSzPct val="80000"/>
              <a:buFont typeface="Arial" panose="020B0604020202020204" pitchFamily="34" charset="0"/>
              <a:buChar char="•"/>
              <a:tabLst/>
              <a:defRPr sz="1800" kern="1200">
                <a:solidFill>
                  <a:schemeClr val="accent6"/>
                </a:solidFill>
                <a:latin typeface="+mn-lt"/>
                <a:ea typeface="+mn-ea"/>
                <a:cs typeface="+mn-cs"/>
              </a:defRPr>
            </a:lvl2pPr>
            <a:lvl3pPr marL="1087438" indent="-173038" algn="l" defTabSz="914400" rtl="0" eaLnBrk="1" latinLnBrk="0" hangingPunct="1">
              <a:lnSpc>
                <a:spcPct val="90000"/>
              </a:lnSpc>
              <a:spcBef>
                <a:spcPts val="500"/>
              </a:spcBef>
              <a:buFont typeface="System Font Regular"/>
              <a:buChar char="-"/>
              <a:tabLst/>
              <a:defRPr sz="1800" kern="1200">
                <a:solidFill>
                  <a:schemeClr val="accent6"/>
                </a:solidFill>
                <a:latin typeface="+mn-lt"/>
                <a:ea typeface="+mn-ea"/>
                <a:cs typeface="+mn-cs"/>
              </a:defRPr>
            </a:lvl3pPr>
            <a:lvl4pPr marL="1546225" indent="-174625" algn="l" defTabSz="914400" rtl="0" eaLnBrk="1" latinLnBrk="0" hangingPunct="1">
              <a:lnSpc>
                <a:spcPct val="90000"/>
              </a:lnSpc>
              <a:spcBef>
                <a:spcPts val="500"/>
              </a:spcBef>
              <a:buSzPct val="80000"/>
              <a:buFont typeface="Courier New" panose="02070309020205020404" pitchFamily="49" charset="0"/>
              <a:buChar char="o"/>
              <a:tabLst/>
              <a:defRPr sz="1600" kern="1200">
                <a:solidFill>
                  <a:schemeClr val="accent6"/>
                </a:solidFill>
                <a:latin typeface="+mn-lt"/>
                <a:ea typeface="+mn-ea"/>
                <a:cs typeface="+mn-cs"/>
              </a:defRPr>
            </a:lvl4pPr>
            <a:lvl5pPr marL="1952625" indent="-123825" algn="l" defTabSz="914400" rtl="0" eaLnBrk="1" latinLnBrk="0" hangingPunct="1">
              <a:lnSpc>
                <a:spcPct val="90000"/>
              </a:lnSpc>
              <a:spcBef>
                <a:spcPts val="500"/>
              </a:spcBef>
              <a:buSzPct val="75000"/>
              <a:buFont typeface="System Font Regular"/>
              <a:buChar char="»"/>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400"/>
              <a:t>684K</a:t>
            </a:r>
          </a:p>
        </p:txBody>
      </p:sp>
      <p:pic>
        <p:nvPicPr>
          <p:cNvPr id="6" name="Graphic 5">
            <a:extLst>
              <a:ext uri="{FF2B5EF4-FFF2-40B4-BE49-F238E27FC236}">
                <a16:creationId xmlns:a16="http://schemas.microsoft.com/office/drawing/2014/main" id="{5DE79B15-6747-768B-BE40-28342C3DDB8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51407" y="1947888"/>
            <a:ext cx="829980" cy="829980"/>
          </a:xfrm>
          <a:prstGeom prst="rect">
            <a:avLst/>
          </a:prstGeom>
        </p:spPr>
      </p:pic>
    </p:spTree>
    <p:custDataLst>
      <p:tags r:id="rId1"/>
    </p:custDataLst>
    <p:extLst>
      <p:ext uri="{BB962C8B-B14F-4D97-AF65-F5344CB8AC3E}">
        <p14:creationId xmlns:p14="http://schemas.microsoft.com/office/powerpoint/2010/main" val="33974335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901FE09-05FE-787F-0C31-DA44493DEE58}"/>
              </a:ext>
            </a:extLst>
          </p:cNvPr>
          <p:cNvSpPr>
            <a:spLocks noGrp="1"/>
          </p:cNvSpPr>
          <p:nvPr>
            <p:ph type="title"/>
          </p:nvPr>
        </p:nvSpPr>
        <p:spPr>
          <a:prstGeom prst="rect">
            <a:avLst/>
          </a:prstGeom>
        </p:spPr>
        <p:txBody>
          <a:bodyPr lIns="0" tIns="45720" rIns="91440" bIns="45720" anchor="t">
            <a:noAutofit/>
          </a:bodyPr>
          <a:lstStyle/>
          <a:p>
            <a:r>
              <a:rPr lang="en-US"/>
              <a:t>External ECG Data</a:t>
            </a:r>
          </a:p>
        </p:txBody>
      </p:sp>
      <p:sp>
        <p:nvSpPr>
          <p:cNvPr id="16" name="Rectangle 15">
            <a:extLst>
              <a:ext uri="{FF2B5EF4-FFF2-40B4-BE49-F238E27FC236}">
                <a16:creationId xmlns:a16="http://schemas.microsoft.com/office/drawing/2014/main" id="{22A25850-0B45-7386-F542-7DBBFC5E5913}"/>
              </a:ext>
            </a:extLst>
          </p:cNvPr>
          <p:cNvSpPr/>
          <p:nvPr/>
        </p:nvSpPr>
        <p:spPr>
          <a:xfrm>
            <a:off x="2951384" y="2383859"/>
            <a:ext cx="4407123" cy="906742"/>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8" name="Rectangle 17">
            <a:extLst>
              <a:ext uri="{FF2B5EF4-FFF2-40B4-BE49-F238E27FC236}">
                <a16:creationId xmlns:a16="http://schemas.microsoft.com/office/drawing/2014/main" id="{56F695E4-2FFF-F7F3-1117-97B02B399061}"/>
              </a:ext>
            </a:extLst>
          </p:cNvPr>
          <p:cNvSpPr/>
          <p:nvPr/>
        </p:nvSpPr>
        <p:spPr>
          <a:xfrm>
            <a:off x="6975863" y="2387698"/>
            <a:ext cx="4052669" cy="91718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19" name="Text Placeholder 16">
            <a:extLst>
              <a:ext uri="{FF2B5EF4-FFF2-40B4-BE49-F238E27FC236}">
                <a16:creationId xmlns:a16="http://schemas.microsoft.com/office/drawing/2014/main" id="{98C944E8-D074-47EE-B711-B8928F357E97}"/>
              </a:ext>
            </a:extLst>
          </p:cNvPr>
          <p:cNvSpPr txBox="1">
            <a:spLocks/>
          </p:cNvSpPr>
          <p:nvPr/>
        </p:nvSpPr>
        <p:spPr>
          <a:xfrm>
            <a:off x="1371600" y="6400800"/>
            <a:ext cx="10424160" cy="365760"/>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kern="1200" spc="0" baseline="0">
                <a:solidFill>
                  <a:schemeClr val="accent6"/>
                </a:solidFill>
                <a:latin typeface="+mn-lt"/>
                <a:ea typeface="+mn-ea"/>
                <a:cs typeface="Calibri"/>
              </a:defRPr>
            </a:lvl1pPr>
            <a:lvl2pPr marL="509412" indent="0" algn="l" defTabSz="914400" rtl="0" eaLnBrk="1" latinLnBrk="0" hangingPunct="1">
              <a:lnSpc>
                <a:spcPct val="90000"/>
              </a:lnSpc>
              <a:spcBef>
                <a:spcPts val="500"/>
              </a:spcBef>
              <a:buClr>
                <a:schemeClr val="accent1"/>
              </a:buClr>
              <a:buSzPct val="80000"/>
              <a:buFont typeface="Arial" panose="020B0604020202020204" pitchFamily="34" charset="0"/>
              <a:buNone/>
              <a:tabLst/>
              <a:defRPr sz="2000" kern="1200">
                <a:solidFill>
                  <a:schemeClr val="tx1">
                    <a:tint val="75000"/>
                  </a:schemeClr>
                </a:solidFill>
                <a:latin typeface="+mn-lt"/>
                <a:ea typeface="+mn-ea"/>
                <a:cs typeface="+mn-cs"/>
              </a:defRPr>
            </a:lvl2pPr>
            <a:lvl3pPr marL="1018824" indent="0" algn="l" defTabSz="914400" rtl="0" eaLnBrk="1" latinLnBrk="0" hangingPunct="1">
              <a:lnSpc>
                <a:spcPct val="90000"/>
              </a:lnSpc>
              <a:spcBef>
                <a:spcPts val="500"/>
              </a:spcBef>
              <a:buFont typeface="System Font Regular"/>
              <a:buNone/>
              <a:tabLst/>
              <a:defRPr sz="1800" kern="1200">
                <a:solidFill>
                  <a:schemeClr val="tx1">
                    <a:tint val="75000"/>
                  </a:schemeClr>
                </a:solidFill>
                <a:latin typeface="+mn-lt"/>
                <a:ea typeface="+mn-ea"/>
                <a:cs typeface="+mn-cs"/>
              </a:defRPr>
            </a:lvl3pPr>
            <a:lvl4pPr marL="1528237" indent="0" algn="l" defTabSz="914400" rtl="0" eaLnBrk="1" latinLnBrk="0" hangingPunct="1">
              <a:lnSpc>
                <a:spcPct val="90000"/>
              </a:lnSpc>
              <a:spcBef>
                <a:spcPts val="500"/>
              </a:spcBef>
              <a:buSzPct val="80000"/>
              <a:buFont typeface="Courier New" panose="02070309020205020404" pitchFamily="49" charset="0"/>
              <a:buNone/>
              <a:tabLst/>
              <a:defRPr sz="1600" kern="1200">
                <a:solidFill>
                  <a:schemeClr val="tx1">
                    <a:tint val="75000"/>
                  </a:schemeClr>
                </a:solidFill>
                <a:latin typeface="+mn-lt"/>
                <a:ea typeface="+mn-ea"/>
                <a:cs typeface="+mn-cs"/>
              </a:defRPr>
            </a:lvl4pPr>
            <a:lvl5pPr marL="2037649" indent="0" algn="l" defTabSz="914400" rtl="0" eaLnBrk="1" latinLnBrk="0" hangingPunct="1">
              <a:lnSpc>
                <a:spcPct val="90000"/>
              </a:lnSpc>
              <a:spcBef>
                <a:spcPts val="500"/>
              </a:spcBef>
              <a:buSzPct val="75000"/>
              <a:buFont typeface="System Font Regular"/>
              <a:buNone/>
              <a:tabLst/>
              <a:defRPr sz="1600" kern="1200">
                <a:solidFill>
                  <a:schemeClr val="tx1">
                    <a:tint val="75000"/>
                  </a:schemeClr>
                </a:solidFill>
                <a:latin typeface="+mn-lt"/>
                <a:ea typeface="+mn-ea"/>
                <a:cs typeface="+mn-cs"/>
              </a:defRPr>
            </a:lvl5pPr>
            <a:lvl6pPr marL="254706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indent="0">
              <a:buNone/>
            </a:pPr>
            <a:r>
              <a:rPr lang="en-US">
                <a:solidFill>
                  <a:schemeClr val="accent6">
                    <a:lumMod val="60000"/>
                    <a:lumOff val="40000"/>
                  </a:schemeClr>
                </a:solidFill>
                <a:latin typeface="Franklin Gothic Book"/>
                <a:cs typeface="Times New Roman"/>
              </a:rPr>
              <a:t>Spatz ES, Ginsburg GS, Rumsfeld JS, </a:t>
            </a:r>
            <a:r>
              <a:rPr lang="en-US" err="1">
                <a:solidFill>
                  <a:schemeClr val="accent6">
                    <a:lumMod val="60000"/>
                    <a:lumOff val="40000"/>
                  </a:schemeClr>
                </a:solidFill>
                <a:latin typeface="Franklin Gothic Book"/>
                <a:cs typeface="Times New Roman"/>
              </a:rPr>
              <a:t>Turakhia</a:t>
            </a:r>
            <a:r>
              <a:rPr lang="en-US">
                <a:solidFill>
                  <a:schemeClr val="accent6">
                    <a:lumMod val="60000"/>
                    <a:lumOff val="40000"/>
                  </a:schemeClr>
                </a:solidFill>
                <a:latin typeface="Franklin Gothic Book"/>
                <a:cs typeface="Times New Roman"/>
              </a:rPr>
              <a:t> MP. Wearable digital health technologies for monitoring in cardiovascular medicine. </a:t>
            </a:r>
            <a:r>
              <a:rPr lang="en-US" i="1">
                <a:solidFill>
                  <a:schemeClr val="accent6">
                    <a:lumMod val="60000"/>
                    <a:lumOff val="40000"/>
                  </a:schemeClr>
                </a:solidFill>
                <a:latin typeface="Franklin Gothic Book"/>
                <a:cs typeface="Times New Roman"/>
              </a:rPr>
              <a:t>New England Journal of Medicine</a:t>
            </a:r>
            <a:r>
              <a:rPr lang="en-US">
                <a:solidFill>
                  <a:schemeClr val="accent6">
                    <a:lumMod val="60000"/>
                    <a:lumOff val="40000"/>
                  </a:schemeClr>
                </a:solidFill>
                <a:latin typeface="Franklin Gothic Book"/>
                <a:cs typeface="Times New Roman"/>
              </a:rPr>
              <a:t>. 2024;390(4):346-356. doi:10.1056/nejmra2301903</a:t>
            </a:r>
            <a:endParaRPr lang="en-US">
              <a:solidFill>
                <a:schemeClr val="accent6">
                  <a:lumMod val="60000"/>
                  <a:lumOff val="40000"/>
                </a:schemeClr>
              </a:solidFill>
            </a:endParaRPr>
          </a:p>
        </p:txBody>
      </p:sp>
      <p:graphicFrame>
        <p:nvGraphicFramePr>
          <p:cNvPr id="20" name="Table 19">
            <a:extLst>
              <a:ext uri="{FF2B5EF4-FFF2-40B4-BE49-F238E27FC236}">
                <a16:creationId xmlns:a16="http://schemas.microsoft.com/office/drawing/2014/main" id="{991F9BDF-ADB3-1EFB-026F-61B071906694}"/>
              </a:ext>
            </a:extLst>
          </p:cNvPr>
          <p:cNvGraphicFramePr>
            <a:graphicFrameLocks noGrp="1"/>
          </p:cNvGraphicFramePr>
          <p:nvPr>
            <p:extLst>
              <p:ext uri="{D42A27DB-BD31-4B8C-83A1-F6EECF244321}">
                <p14:modId xmlns:p14="http://schemas.microsoft.com/office/powerpoint/2010/main" val="347793525"/>
              </p:ext>
            </p:extLst>
          </p:nvPr>
        </p:nvGraphicFramePr>
        <p:xfrm>
          <a:off x="1023874" y="2708989"/>
          <a:ext cx="10010273" cy="3355075"/>
        </p:xfrm>
        <a:graphic>
          <a:graphicData uri="http://schemas.openxmlformats.org/drawingml/2006/table">
            <a:tbl>
              <a:tblPr firstRow="1" bandRow="1">
                <a:tableStyleId>{5C22544A-7EE6-4342-B048-85BDC9FD1C3A}</a:tableStyleId>
              </a:tblPr>
              <a:tblGrid>
                <a:gridCol w="1924050">
                  <a:extLst>
                    <a:ext uri="{9D8B030D-6E8A-4147-A177-3AD203B41FA5}">
                      <a16:colId xmlns:a16="http://schemas.microsoft.com/office/drawing/2014/main" val="1709543352"/>
                    </a:ext>
                  </a:extLst>
                </a:gridCol>
                <a:gridCol w="1933575">
                  <a:extLst>
                    <a:ext uri="{9D8B030D-6E8A-4147-A177-3AD203B41FA5}">
                      <a16:colId xmlns:a16="http://schemas.microsoft.com/office/drawing/2014/main" val="1295240221"/>
                    </a:ext>
                  </a:extLst>
                </a:gridCol>
                <a:gridCol w="2057400">
                  <a:extLst>
                    <a:ext uri="{9D8B030D-6E8A-4147-A177-3AD203B41FA5}">
                      <a16:colId xmlns:a16="http://schemas.microsoft.com/office/drawing/2014/main" val="657463875"/>
                    </a:ext>
                  </a:extLst>
                </a:gridCol>
                <a:gridCol w="2105025">
                  <a:extLst>
                    <a:ext uri="{9D8B030D-6E8A-4147-A177-3AD203B41FA5}">
                      <a16:colId xmlns:a16="http://schemas.microsoft.com/office/drawing/2014/main" val="733755550"/>
                    </a:ext>
                  </a:extLst>
                </a:gridCol>
                <a:gridCol w="1990223">
                  <a:extLst>
                    <a:ext uri="{9D8B030D-6E8A-4147-A177-3AD203B41FA5}">
                      <a16:colId xmlns:a16="http://schemas.microsoft.com/office/drawing/2014/main" val="256188660"/>
                    </a:ext>
                  </a:extLst>
                </a:gridCol>
              </a:tblGrid>
              <a:tr h="592898">
                <a:tc>
                  <a:txBody>
                    <a:bodyPr/>
                    <a:lstStyle/>
                    <a:p>
                      <a:pPr algn="ctr"/>
                      <a:endParaRPr lang="en-US" sz="1600" b="0">
                        <a:solidFill>
                          <a:schemeClr val="accent1"/>
                        </a:solidFill>
                        <a:latin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600" b="0" kern="1200">
                          <a:solidFill>
                            <a:schemeClr val="accent1"/>
                          </a:solidFill>
                          <a:latin typeface="+mn-lt"/>
                          <a:ea typeface="+mn-ea"/>
                          <a:cs typeface="+mn-cs"/>
                        </a:rPr>
                        <a:t>Holter Monitor</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600" b="0" kern="1200">
                          <a:solidFill>
                            <a:schemeClr val="accent1"/>
                          </a:solidFill>
                          <a:latin typeface="+mn-lt"/>
                          <a:ea typeface="+mn-ea"/>
                          <a:cs typeface="+mn-cs"/>
                        </a:rPr>
                        <a:t>Long-Term Continuous Monitor</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600" b="0" kern="1200">
                          <a:solidFill>
                            <a:schemeClr val="accent1"/>
                          </a:solidFill>
                          <a:latin typeface="+mn-lt"/>
                          <a:ea typeface="+mn-ea"/>
                          <a:cs typeface="+mn-cs"/>
                        </a:rPr>
                        <a:t>Event Recorder</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600" b="0" kern="1200">
                          <a:solidFill>
                            <a:schemeClr val="accent1"/>
                          </a:solidFill>
                          <a:latin typeface="+mn-lt"/>
                          <a:ea typeface="+mn-ea"/>
                          <a:cs typeface="+mn-cs"/>
                        </a:rPr>
                        <a:t>Mobile Cardiac Telemetry</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6545558"/>
                  </a:ext>
                </a:extLst>
              </a:tr>
              <a:tr h="675978">
                <a:tc>
                  <a:txBody>
                    <a:bodyPr/>
                    <a:lstStyle/>
                    <a:p>
                      <a:pPr algn="l"/>
                      <a:r>
                        <a:rPr lang="en-US" sz="1600" b="0">
                          <a:solidFill>
                            <a:schemeClr val="tx2"/>
                          </a:solidFill>
                          <a:latin typeface="+mn-lt"/>
                        </a:rPr>
                        <a:t>Continuous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a:solidFill>
                          <a:schemeClr val="accent6">
                            <a:lumMod val="50000"/>
                          </a:schemeClr>
                        </a:solidFill>
                        <a:latin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a:solidFill>
                          <a:schemeClr val="accent6">
                            <a:lumMod val="50000"/>
                          </a:schemeClr>
                        </a:solidFill>
                        <a:latin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a:solidFill>
                          <a:schemeClr val="accent6">
                            <a:lumMod val="50000"/>
                          </a:schemeClr>
                        </a:solidFill>
                        <a:latin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a:solidFill>
                          <a:schemeClr val="accent6">
                            <a:lumMod val="50000"/>
                          </a:schemeClr>
                        </a:solidFill>
                        <a:latin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6941454"/>
                  </a:ext>
                </a:extLst>
              </a:tr>
              <a:tr h="734244">
                <a:tc>
                  <a:txBody>
                    <a:bodyPr/>
                    <a:lstStyle/>
                    <a:p>
                      <a:pPr algn="l"/>
                      <a:r>
                        <a:rPr lang="en-US" sz="1600" b="0">
                          <a:solidFill>
                            <a:schemeClr val="tx2"/>
                          </a:solidFill>
                          <a:latin typeface="+mn-lt"/>
                        </a:rPr>
                        <a:t>Asymptomatic</a:t>
                      </a:r>
                      <a:endParaRPr lang="en-US" sz="1600" b="0" err="1">
                        <a:solidFill>
                          <a:schemeClr val="tx2"/>
                        </a:solidFill>
                        <a:latin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400" b="0">
                        <a:solidFill>
                          <a:schemeClr val="accent6">
                            <a:lumMod val="50000"/>
                          </a:schemeClr>
                        </a:solidFill>
                        <a:latin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endParaRPr lang="en-US" sz="1400" b="0">
                        <a:solidFill>
                          <a:schemeClr val="accent6">
                            <a:lumMod val="50000"/>
                          </a:schemeClr>
                        </a:solidFill>
                        <a:latin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en-US" sz="1400" b="0" kern="1200">
                        <a:solidFill>
                          <a:schemeClr val="accent6">
                            <a:lumMod val="50000"/>
                          </a:schemeClr>
                        </a:solidFill>
                        <a:latin typeface="+mn-l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endParaRPr lang="en-US" sz="1400" b="0">
                        <a:solidFill>
                          <a:schemeClr val="accent6">
                            <a:lumMod val="50000"/>
                          </a:schemeClr>
                        </a:solidFill>
                        <a:latin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8239899"/>
                  </a:ext>
                </a:extLst>
              </a:tr>
              <a:tr h="675978">
                <a:tc>
                  <a:txBody>
                    <a:bodyPr/>
                    <a:lstStyle/>
                    <a:p>
                      <a:pPr lvl="0" algn="l">
                        <a:buNone/>
                      </a:pPr>
                      <a:r>
                        <a:rPr lang="en-US" sz="1600" b="0">
                          <a:solidFill>
                            <a:schemeClr val="tx2"/>
                          </a:solidFill>
                          <a:latin typeface="+mn-lt"/>
                        </a:rPr>
                        <a:t>Symptomatic</a:t>
                      </a:r>
                    </a:p>
                  </a:txBody>
                  <a:tcPr anchor="ctr">
                    <a:lnL w="0">
                      <a:noFill/>
                    </a:lnL>
                    <a:lnR w="0">
                      <a:noFill/>
                    </a:lnR>
                    <a:lnT w="6350">
                      <a:solidFill>
                        <a:schemeClr val="bg2">
                          <a:lumMod val="90000"/>
                        </a:schemeClr>
                      </a:solidFill>
                    </a:lnT>
                    <a:lnB w="6350">
                      <a:solidFill>
                        <a:schemeClr val="bg2">
                          <a:lumMod val="90000"/>
                        </a:schemeClr>
                      </a:solidFill>
                    </a:lnB>
                    <a:lnTlToBr w="0">
                      <a:noFill/>
                    </a:lnTlToBr>
                    <a:lnBlToTr w="0">
                      <a:noFill/>
                    </a:lnBlToTr>
                    <a:noFill/>
                  </a:tcPr>
                </a:tc>
                <a:tc>
                  <a:txBody>
                    <a:bodyPr/>
                    <a:lstStyle/>
                    <a:p>
                      <a:pPr marL="0" lvl="0" algn="ctr">
                        <a:buNone/>
                      </a:pPr>
                      <a:endParaRPr lang="en-US" sz="1400" b="0">
                        <a:solidFill>
                          <a:schemeClr val="accent6">
                            <a:lumMod val="50000"/>
                          </a:schemeClr>
                        </a:solidFill>
                        <a:latin typeface="+mn-lt"/>
                      </a:endParaRPr>
                    </a:p>
                  </a:txBody>
                  <a:tcPr anchor="ctr">
                    <a:lnL w="0">
                      <a:noFill/>
                    </a:lnL>
                    <a:lnR w="0">
                      <a:noFill/>
                    </a:lnR>
                    <a:lnT w="6350">
                      <a:solidFill>
                        <a:schemeClr val="bg2">
                          <a:lumMod val="90000"/>
                        </a:schemeClr>
                      </a:solidFill>
                    </a:lnT>
                    <a:lnB w="6350">
                      <a:solidFill>
                        <a:schemeClr val="bg2">
                          <a:lumMod val="90000"/>
                        </a:schemeClr>
                      </a:solidFill>
                    </a:lnB>
                    <a:lnTlToBr w="0">
                      <a:noFill/>
                    </a:lnTlToBr>
                    <a:lnBlToTr w="0">
                      <a:noFill/>
                    </a:lnBlToTr>
                    <a:solidFill>
                      <a:schemeClr val="bg2"/>
                    </a:solidFill>
                  </a:tcPr>
                </a:tc>
                <a:tc>
                  <a:txBody>
                    <a:bodyPr/>
                    <a:lstStyle/>
                    <a:p>
                      <a:pPr marL="0" lvl="0" algn="ctr">
                        <a:buNone/>
                      </a:pPr>
                      <a:endParaRPr lang="en-US" sz="1400" b="0">
                        <a:solidFill>
                          <a:schemeClr val="accent6">
                            <a:lumMod val="50000"/>
                          </a:schemeClr>
                        </a:solidFill>
                        <a:latin typeface="+mn-lt"/>
                      </a:endParaRPr>
                    </a:p>
                  </a:txBody>
                  <a:tcPr anchor="ctr">
                    <a:lnL w="0">
                      <a:noFill/>
                    </a:lnL>
                    <a:lnR w="0">
                      <a:noFill/>
                    </a:lnR>
                    <a:lnT w="6350">
                      <a:solidFill>
                        <a:schemeClr val="bg2">
                          <a:lumMod val="90000"/>
                        </a:schemeClr>
                      </a:solidFill>
                    </a:lnT>
                    <a:lnB w="6350">
                      <a:solidFill>
                        <a:schemeClr val="bg2">
                          <a:lumMod val="90000"/>
                        </a:schemeClr>
                      </a:solidFill>
                    </a:lnB>
                    <a:lnTlToBr w="0">
                      <a:noFill/>
                    </a:lnTlToBr>
                    <a:lnBlToTr w="0">
                      <a:noFill/>
                    </a:lnBlToTr>
                    <a:noFill/>
                  </a:tcPr>
                </a:tc>
                <a:tc>
                  <a:txBody>
                    <a:bodyPr/>
                    <a:lstStyle/>
                    <a:p>
                      <a:pPr marL="0" lvl="0" algn="ctr">
                        <a:buNone/>
                      </a:pPr>
                      <a:endParaRPr lang="en-US" sz="1400" b="0" kern="1200">
                        <a:solidFill>
                          <a:schemeClr val="accent6">
                            <a:lumMod val="50000"/>
                          </a:schemeClr>
                        </a:solidFill>
                        <a:latin typeface="+mn-lt"/>
                        <a:ea typeface="+mn-ea"/>
                        <a:cs typeface="+mn-cs"/>
                      </a:endParaRPr>
                    </a:p>
                  </a:txBody>
                  <a:tcPr anchor="ctr">
                    <a:lnL w="0">
                      <a:noFill/>
                    </a:lnL>
                    <a:lnR w="0">
                      <a:noFill/>
                    </a:lnR>
                    <a:lnT w="6350">
                      <a:solidFill>
                        <a:schemeClr val="bg2">
                          <a:lumMod val="90000"/>
                        </a:schemeClr>
                      </a:solidFill>
                    </a:lnT>
                    <a:lnB w="6350">
                      <a:solidFill>
                        <a:schemeClr val="bg2">
                          <a:lumMod val="90000"/>
                        </a:schemeClr>
                      </a:solidFill>
                    </a:lnB>
                    <a:lnTlToBr w="0">
                      <a:noFill/>
                    </a:lnTlToBr>
                    <a:lnBlToTr w="0">
                      <a:noFill/>
                    </a:lnBlToTr>
                    <a:solidFill>
                      <a:schemeClr val="bg2"/>
                    </a:solidFill>
                  </a:tcPr>
                </a:tc>
                <a:tc>
                  <a:txBody>
                    <a:bodyPr/>
                    <a:lstStyle/>
                    <a:p>
                      <a:pPr marL="0" lvl="0" algn="ctr">
                        <a:buNone/>
                      </a:pPr>
                      <a:endParaRPr lang="en-US" sz="1400" b="0">
                        <a:solidFill>
                          <a:schemeClr val="accent6">
                            <a:lumMod val="50000"/>
                          </a:schemeClr>
                        </a:solidFill>
                        <a:latin typeface="+mn-lt"/>
                      </a:endParaRPr>
                    </a:p>
                  </a:txBody>
                  <a:tcPr anchor="ctr">
                    <a:lnL w="0">
                      <a:noFill/>
                    </a:lnL>
                    <a:lnR w="0">
                      <a:noFill/>
                    </a:lnR>
                    <a:lnT w="6350">
                      <a:solidFill>
                        <a:schemeClr val="bg2">
                          <a:lumMod val="90000"/>
                        </a:schemeClr>
                      </a:solidFill>
                    </a:lnT>
                    <a:lnB w="6350">
                      <a:solidFill>
                        <a:schemeClr val="bg2">
                          <a:lumMod val="90000"/>
                        </a:schemeClr>
                      </a:solidFill>
                    </a:lnB>
                    <a:lnTlToBr w="0">
                      <a:noFill/>
                    </a:lnTlToBr>
                    <a:lnBlToTr w="0">
                      <a:noFill/>
                    </a:lnBlToTr>
                    <a:noFill/>
                  </a:tcPr>
                </a:tc>
                <a:extLst>
                  <a:ext uri="{0D108BD9-81ED-4DB2-BD59-A6C34878D82A}">
                    <a16:rowId xmlns:a16="http://schemas.microsoft.com/office/drawing/2014/main" val="333517365"/>
                  </a:ext>
                </a:extLst>
              </a:tr>
              <a:tr h="675977">
                <a:tc>
                  <a:txBody>
                    <a:bodyPr/>
                    <a:lstStyle/>
                    <a:p>
                      <a:pPr lvl="0" algn="l">
                        <a:buNone/>
                      </a:pPr>
                      <a:r>
                        <a:rPr lang="en-US" sz="1600" b="0">
                          <a:solidFill>
                            <a:schemeClr val="tx2"/>
                          </a:solidFill>
                          <a:latin typeface="+mn-lt"/>
                        </a:rPr>
                        <a:t>Duration of Data</a:t>
                      </a:r>
                    </a:p>
                  </a:txBody>
                  <a:tcPr anchor="ctr">
                    <a:lnL w="0">
                      <a:noFill/>
                    </a:lnL>
                    <a:lnR w="0">
                      <a:noFill/>
                    </a:lnR>
                    <a:lnT w="6350">
                      <a:solidFill>
                        <a:schemeClr val="bg2">
                          <a:lumMod val="90000"/>
                        </a:schemeClr>
                      </a:solidFill>
                    </a:lnT>
                    <a:lnB w="6350">
                      <a:solidFill>
                        <a:schemeClr val="bg2">
                          <a:lumMod val="90000"/>
                        </a:schemeClr>
                      </a:solidFill>
                    </a:lnB>
                    <a:lnTlToBr w="0">
                      <a:noFill/>
                    </a:lnTlToBr>
                    <a:lnBlToTr w="0">
                      <a:noFill/>
                    </a:lnBlToTr>
                    <a:noFill/>
                  </a:tcPr>
                </a:tc>
                <a:tc>
                  <a:txBody>
                    <a:bodyPr/>
                    <a:lstStyle/>
                    <a:p>
                      <a:pPr marL="0" marR="0" lvl="0" indent="0" algn="ctr" rtl="0">
                        <a:lnSpc>
                          <a:spcPct val="100000"/>
                        </a:lnSpc>
                        <a:spcBef>
                          <a:spcPts val="0"/>
                        </a:spcBef>
                        <a:spcAft>
                          <a:spcPts val="0"/>
                        </a:spcAft>
                        <a:buClrTx/>
                        <a:buSzTx/>
                        <a:buFontTx/>
                        <a:buNone/>
                      </a:pPr>
                      <a:r>
                        <a:rPr lang="en-US" sz="1400" b="0">
                          <a:solidFill>
                            <a:schemeClr val="accent6">
                              <a:lumMod val="50000"/>
                            </a:schemeClr>
                          </a:solidFill>
                          <a:latin typeface="+mn-lt"/>
                        </a:rPr>
                        <a:t>24–48 hours</a:t>
                      </a:r>
                      <a:endParaRPr lang="en-US"/>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rtl="0">
                        <a:lnSpc>
                          <a:spcPct val="100000"/>
                        </a:lnSpc>
                        <a:spcBef>
                          <a:spcPts val="0"/>
                        </a:spcBef>
                        <a:spcAft>
                          <a:spcPts val="0"/>
                        </a:spcAft>
                        <a:buClrTx/>
                        <a:buSzTx/>
                        <a:buFontTx/>
                        <a:buNone/>
                      </a:pPr>
                      <a:r>
                        <a:rPr lang="en-US" sz="1400" b="0">
                          <a:solidFill>
                            <a:schemeClr val="accent6">
                              <a:lumMod val="50000"/>
                            </a:schemeClr>
                          </a:solidFill>
                          <a:latin typeface="+mn-lt"/>
                        </a:rPr>
                        <a:t>3–15 days*</a:t>
                      </a:r>
                      <a:endParaRPr lang="en-US"/>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Tx/>
                        <a:buSzTx/>
                        <a:buFontTx/>
                        <a:buNone/>
                      </a:pPr>
                      <a:r>
                        <a:rPr lang="en-US" sz="1400" b="0">
                          <a:solidFill>
                            <a:schemeClr val="accent6">
                              <a:lumMod val="50000"/>
                            </a:schemeClr>
                          </a:solidFill>
                          <a:latin typeface="+mn-lt"/>
                        </a:rPr>
                        <a:t>Up to 30 days*</a:t>
                      </a:r>
                      <a:endParaRPr lang="en-US"/>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rtl="0">
                        <a:lnSpc>
                          <a:spcPct val="100000"/>
                        </a:lnSpc>
                        <a:spcBef>
                          <a:spcPts val="0"/>
                        </a:spcBef>
                        <a:spcAft>
                          <a:spcPts val="0"/>
                        </a:spcAft>
                        <a:buClrTx/>
                        <a:buSzTx/>
                        <a:buFontTx/>
                        <a:buNone/>
                      </a:pPr>
                      <a:r>
                        <a:rPr lang="en-US" sz="1400" b="0">
                          <a:solidFill>
                            <a:schemeClr val="accent6">
                              <a:lumMod val="50000"/>
                            </a:schemeClr>
                          </a:solidFill>
                          <a:latin typeface="+mn-lt"/>
                        </a:rPr>
                        <a:t>Up to 30 days*</a:t>
                      </a:r>
                      <a:endParaRPr lang="en-US"/>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64339"/>
                  </a:ext>
                </a:extLst>
              </a:tr>
            </a:tbl>
          </a:graphicData>
        </a:graphic>
      </p:graphicFrame>
      <p:pic>
        <p:nvPicPr>
          <p:cNvPr id="21" name="Graphic 20">
            <a:extLst>
              <a:ext uri="{FF2B5EF4-FFF2-40B4-BE49-F238E27FC236}">
                <a16:creationId xmlns:a16="http://schemas.microsoft.com/office/drawing/2014/main" id="{F517C8BC-4F3F-9209-0E01-53103CAF39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02732" y="875985"/>
            <a:ext cx="1746972" cy="1486579"/>
          </a:xfrm>
          <a:prstGeom prst="rect">
            <a:avLst/>
          </a:prstGeom>
        </p:spPr>
      </p:pic>
      <p:pic>
        <p:nvPicPr>
          <p:cNvPr id="22" name="Graphic 21">
            <a:extLst>
              <a:ext uri="{FF2B5EF4-FFF2-40B4-BE49-F238E27FC236}">
                <a16:creationId xmlns:a16="http://schemas.microsoft.com/office/drawing/2014/main" id="{01AA3244-B33D-FF79-67CB-C7AFBCB7CA07}"/>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136962" y="875985"/>
            <a:ext cx="1543050" cy="1491615"/>
          </a:xfrm>
          <a:prstGeom prst="rect">
            <a:avLst/>
          </a:prstGeom>
        </p:spPr>
      </p:pic>
      <p:pic>
        <p:nvPicPr>
          <p:cNvPr id="24" name="Graphic 23">
            <a:extLst>
              <a:ext uri="{FF2B5EF4-FFF2-40B4-BE49-F238E27FC236}">
                <a16:creationId xmlns:a16="http://schemas.microsoft.com/office/drawing/2014/main" id="{CAC6EBFE-7370-CF24-0F31-A1FDB01A3575}"/>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9195174" y="875985"/>
            <a:ext cx="1645920" cy="1424826"/>
          </a:xfrm>
          <a:prstGeom prst="rect">
            <a:avLst/>
          </a:prstGeom>
        </p:spPr>
      </p:pic>
      <p:pic>
        <p:nvPicPr>
          <p:cNvPr id="30" name="Graphic 29">
            <a:extLst>
              <a:ext uri="{FF2B5EF4-FFF2-40B4-BE49-F238E27FC236}">
                <a16:creationId xmlns:a16="http://schemas.microsoft.com/office/drawing/2014/main" id="{3B8900F2-D3B3-A02A-8433-EC5FE2E8369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071241" y="890363"/>
            <a:ext cx="1584960" cy="1491615"/>
          </a:xfrm>
          <a:prstGeom prst="rect">
            <a:avLst/>
          </a:prstGeom>
        </p:spPr>
      </p:pic>
      <p:sp>
        <p:nvSpPr>
          <p:cNvPr id="31" name="TextBox 30">
            <a:extLst>
              <a:ext uri="{FF2B5EF4-FFF2-40B4-BE49-F238E27FC236}">
                <a16:creationId xmlns:a16="http://schemas.microsoft.com/office/drawing/2014/main" id="{CD4DF2FD-15E2-9B75-4AA1-A66EA6916366}"/>
              </a:ext>
            </a:extLst>
          </p:cNvPr>
          <p:cNvSpPr txBox="1"/>
          <p:nvPr/>
        </p:nvSpPr>
        <p:spPr>
          <a:xfrm>
            <a:off x="3058601" y="2390459"/>
            <a:ext cx="359185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chemeClr val="accent6"/>
                </a:solidFill>
                <a:latin typeface="+mj-lt"/>
              </a:rPr>
              <a:t>RETROSPECTIVE MONITORS</a:t>
            </a:r>
            <a:endParaRPr lang="en-US"/>
          </a:p>
        </p:txBody>
      </p:sp>
      <p:sp>
        <p:nvSpPr>
          <p:cNvPr id="32" name="TextBox 31">
            <a:extLst>
              <a:ext uri="{FF2B5EF4-FFF2-40B4-BE49-F238E27FC236}">
                <a16:creationId xmlns:a16="http://schemas.microsoft.com/office/drawing/2014/main" id="{FA33FACB-AE4D-555A-EF96-13440D2E4316}"/>
              </a:ext>
            </a:extLst>
          </p:cNvPr>
          <p:cNvSpPr txBox="1"/>
          <p:nvPr/>
        </p:nvSpPr>
        <p:spPr>
          <a:xfrm>
            <a:off x="6973653" y="2434159"/>
            <a:ext cx="430141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accent6"/>
                </a:solidFill>
                <a:latin typeface="+mj-lt"/>
              </a:rPr>
              <a:t>DURING WEAR TRANSMISSION MONITORS</a:t>
            </a:r>
          </a:p>
        </p:txBody>
      </p:sp>
      <p:sp>
        <p:nvSpPr>
          <p:cNvPr id="33" name="Text Placeholder 16">
            <a:extLst>
              <a:ext uri="{FF2B5EF4-FFF2-40B4-BE49-F238E27FC236}">
                <a16:creationId xmlns:a16="http://schemas.microsoft.com/office/drawing/2014/main" id="{6A8C7187-8338-FD0E-AD80-C62DA3DB49DC}"/>
              </a:ext>
            </a:extLst>
          </p:cNvPr>
          <p:cNvSpPr txBox="1">
            <a:spLocks/>
          </p:cNvSpPr>
          <p:nvPr/>
        </p:nvSpPr>
        <p:spPr>
          <a:xfrm>
            <a:off x="9164460" y="6062359"/>
            <a:ext cx="2123666" cy="298315"/>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kern="1200" spc="0" baseline="0">
                <a:solidFill>
                  <a:schemeClr val="accent6"/>
                </a:solidFill>
                <a:latin typeface="+mn-lt"/>
                <a:ea typeface="+mn-ea"/>
                <a:cs typeface="Calibri"/>
              </a:defRPr>
            </a:lvl1pPr>
            <a:lvl2pPr marL="509412" indent="0" algn="l" defTabSz="914400" rtl="0" eaLnBrk="1" latinLnBrk="0" hangingPunct="1">
              <a:lnSpc>
                <a:spcPct val="90000"/>
              </a:lnSpc>
              <a:spcBef>
                <a:spcPts val="500"/>
              </a:spcBef>
              <a:buClr>
                <a:schemeClr val="accent1"/>
              </a:buClr>
              <a:buSzPct val="80000"/>
              <a:buFont typeface="Arial" panose="020B0604020202020204" pitchFamily="34" charset="0"/>
              <a:buNone/>
              <a:tabLst/>
              <a:defRPr sz="2000" kern="1200">
                <a:solidFill>
                  <a:schemeClr val="tx1">
                    <a:tint val="75000"/>
                  </a:schemeClr>
                </a:solidFill>
                <a:latin typeface="+mn-lt"/>
                <a:ea typeface="+mn-ea"/>
                <a:cs typeface="+mn-cs"/>
              </a:defRPr>
            </a:lvl2pPr>
            <a:lvl3pPr marL="1018824" indent="0" algn="l" defTabSz="914400" rtl="0" eaLnBrk="1" latinLnBrk="0" hangingPunct="1">
              <a:lnSpc>
                <a:spcPct val="90000"/>
              </a:lnSpc>
              <a:spcBef>
                <a:spcPts val="500"/>
              </a:spcBef>
              <a:buFont typeface="System Font Regular"/>
              <a:buNone/>
              <a:tabLst/>
              <a:defRPr sz="1800" kern="1200">
                <a:solidFill>
                  <a:schemeClr val="tx1">
                    <a:tint val="75000"/>
                  </a:schemeClr>
                </a:solidFill>
                <a:latin typeface="+mn-lt"/>
                <a:ea typeface="+mn-ea"/>
                <a:cs typeface="+mn-cs"/>
              </a:defRPr>
            </a:lvl3pPr>
            <a:lvl4pPr marL="1528237" indent="0" algn="l" defTabSz="914400" rtl="0" eaLnBrk="1" latinLnBrk="0" hangingPunct="1">
              <a:lnSpc>
                <a:spcPct val="90000"/>
              </a:lnSpc>
              <a:spcBef>
                <a:spcPts val="500"/>
              </a:spcBef>
              <a:buSzPct val="80000"/>
              <a:buFont typeface="Courier New" panose="02070309020205020404" pitchFamily="49" charset="0"/>
              <a:buNone/>
              <a:tabLst/>
              <a:defRPr sz="1600" kern="1200">
                <a:solidFill>
                  <a:schemeClr val="tx1">
                    <a:tint val="75000"/>
                  </a:schemeClr>
                </a:solidFill>
                <a:latin typeface="+mn-lt"/>
                <a:ea typeface="+mn-ea"/>
                <a:cs typeface="+mn-cs"/>
              </a:defRPr>
            </a:lvl4pPr>
            <a:lvl5pPr marL="2037649" indent="0" algn="l" defTabSz="914400" rtl="0" eaLnBrk="1" latinLnBrk="0" hangingPunct="1">
              <a:lnSpc>
                <a:spcPct val="90000"/>
              </a:lnSpc>
              <a:spcBef>
                <a:spcPts val="500"/>
              </a:spcBef>
              <a:buSzPct val="75000"/>
              <a:buFont typeface="System Font Regular"/>
              <a:buNone/>
              <a:tabLst/>
              <a:defRPr sz="1600" kern="1200">
                <a:solidFill>
                  <a:schemeClr val="tx1">
                    <a:tint val="75000"/>
                  </a:schemeClr>
                </a:solidFill>
                <a:latin typeface="+mn-lt"/>
                <a:ea typeface="+mn-ea"/>
                <a:cs typeface="+mn-cs"/>
              </a:defRPr>
            </a:lvl5pPr>
            <a:lvl6pPr marL="254706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indent="0">
              <a:buNone/>
            </a:pPr>
            <a:r>
              <a:rPr lang="en-US" sz="1400"/>
              <a:t>*Varies by Manufacturer</a:t>
            </a:r>
          </a:p>
        </p:txBody>
      </p:sp>
      <p:pic>
        <p:nvPicPr>
          <p:cNvPr id="3" name="Graphic 2" descr="Badge Tick1 outline">
            <a:extLst>
              <a:ext uri="{FF2B5EF4-FFF2-40B4-BE49-F238E27FC236}">
                <a16:creationId xmlns:a16="http://schemas.microsoft.com/office/drawing/2014/main" id="{2D01B77E-23F6-DEC7-9EC5-B3DF09BB35D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95367" y="3253237"/>
            <a:ext cx="821779" cy="819889"/>
          </a:xfrm>
          <a:prstGeom prst="rect">
            <a:avLst/>
          </a:prstGeom>
        </p:spPr>
      </p:pic>
      <p:pic>
        <p:nvPicPr>
          <p:cNvPr id="5" name="Graphic 4" descr="Badge Cross outline">
            <a:extLst>
              <a:ext uri="{FF2B5EF4-FFF2-40B4-BE49-F238E27FC236}">
                <a16:creationId xmlns:a16="http://schemas.microsoft.com/office/drawing/2014/main" id="{6C4DC2E1-129E-3928-3A5E-528349CA16A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566201" y="3241747"/>
            <a:ext cx="821779" cy="819889"/>
          </a:xfrm>
          <a:prstGeom prst="rect">
            <a:avLst/>
          </a:prstGeom>
        </p:spPr>
      </p:pic>
      <p:pic>
        <p:nvPicPr>
          <p:cNvPr id="6" name="Graphic 5" descr="Badge Tick1 outline">
            <a:extLst>
              <a:ext uri="{FF2B5EF4-FFF2-40B4-BE49-F238E27FC236}">
                <a16:creationId xmlns:a16="http://schemas.microsoft.com/office/drawing/2014/main" id="{EA39FA89-0BC8-6739-20C8-B553E0826EE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530845" y="3253236"/>
            <a:ext cx="821779" cy="819889"/>
          </a:xfrm>
          <a:prstGeom prst="rect">
            <a:avLst/>
          </a:prstGeom>
        </p:spPr>
      </p:pic>
      <p:pic>
        <p:nvPicPr>
          <p:cNvPr id="7" name="Graphic 6" descr="Badge Tick1 outline">
            <a:extLst>
              <a:ext uri="{FF2B5EF4-FFF2-40B4-BE49-F238E27FC236}">
                <a16:creationId xmlns:a16="http://schemas.microsoft.com/office/drawing/2014/main" id="{B7AFAA9B-E15B-09A5-FF38-9F486FEA905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674871" y="3253236"/>
            <a:ext cx="821779" cy="819889"/>
          </a:xfrm>
          <a:prstGeom prst="rect">
            <a:avLst/>
          </a:prstGeom>
        </p:spPr>
      </p:pic>
      <p:pic>
        <p:nvPicPr>
          <p:cNvPr id="10" name="Graphic 9" descr="Badge Tick1 outline">
            <a:extLst>
              <a:ext uri="{FF2B5EF4-FFF2-40B4-BE49-F238E27FC236}">
                <a16:creationId xmlns:a16="http://schemas.microsoft.com/office/drawing/2014/main" id="{4AF3486F-5F2F-3038-4C2D-CFBDF4EA8C0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530844" y="3963043"/>
            <a:ext cx="821779" cy="819889"/>
          </a:xfrm>
          <a:prstGeom prst="rect">
            <a:avLst/>
          </a:prstGeom>
        </p:spPr>
      </p:pic>
      <p:pic>
        <p:nvPicPr>
          <p:cNvPr id="11" name="Graphic 10" descr="Badge Tick1 outline">
            <a:extLst>
              <a:ext uri="{FF2B5EF4-FFF2-40B4-BE49-F238E27FC236}">
                <a16:creationId xmlns:a16="http://schemas.microsoft.com/office/drawing/2014/main" id="{CF2E72A6-FF96-C455-5342-F60CCB9379F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674871" y="3952604"/>
            <a:ext cx="821779" cy="819889"/>
          </a:xfrm>
          <a:prstGeom prst="rect">
            <a:avLst/>
          </a:prstGeom>
        </p:spPr>
      </p:pic>
      <p:pic>
        <p:nvPicPr>
          <p:cNvPr id="12" name="Graphic 11" descr="Badge Tick1 outline">
            <a:extLst>
              <a:ext uri="{FF2B5EF4-FFF2-40B4-BE49-F238E27FC236}">
                <a16:creationId xmlns:a16="http://schemas.microsoft.com/office/drawing/2014/main" id="{2B3CEBA0-A43C-A08C-F308-F34152F7214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566324" y="4651974"/>
            <a:ext cx="821779" cy="819889"/>
          </a:xfrm>
          <a:prstGeom prst="rect">
            <a:avLst/>
          </a:prstGeom>
        </p:spPr>
      </p:pic>
      <p:pic>
        <p:nvPicPr>
          <p:cNvPr id="13" name="Graphic 12" descr="Badge Tick1 outline">
            <a:extLst>
              <a:ext uri="{FF2B5EF4-FFF2-40B4-BE49-F238E27FC236}">
                <a16:creationId xmlns:a16="http://schemas.microsoft.com/office/drawing/2014/main" id="{B7896542-F599-0291-2FC2-8C0914F2782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530844" y="4651974"/>
            <a:ext cx="821779" cy="819889"/>
          </a:xfrm>
          <a:prstGeom prst="rect">
            <a:avLst/>
          </a:prstGeom>
        </p:spPr>
      </p:pic>
      <p:pic>
        <p:nvPicPr>
          <p:cNvPr id="15" name="Graphic 14" descr="Badge Cross outline">
            <a:extLst>
              <a:ext uri="{FF2B5EF4-FFF2-40B4-BE49-F238E27FC236}">
                <a16:creationId xmlns:a16="http://schemas.microsoft.com/office/drawing/2014/main" id="{8CE63955-37B4-D8AD-5247-B48FA39E830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566201" y="3941117"/>
            <a:ext cx="821779" cy="819889"/>
          </a:xfrm>
          <a:prstGeom prst="rect">
            <a:avLst/>
          </a:prstGeom>
        </p:spPr>
      </p:pic>
      <p:pic>
        <p:nvPicPr>
          <p:cNvPr id="17" name="Graphic 16" descr="Badge Tick1 outline">
            <a:extLst>
              <a:ext uri="{FF2B5EF4-FFF2-40B4-BE49-F238E27FC236}">
                <a16:creationId xmlns:a16="http://schemas.microsoft.com/office/drawing/2014/main" id="{E02B5ABC-8BA8-229D-9773-727F8721BE2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674870" y="4651974"/>
            <a:ext cx="821779" cy="819889"/>
          </a:xfrm>
          <a:prstGeom prst="rect">
            <a:avLst/>
          </a:prstGeom>
        </p:spPr>
      </p:pic>
      <p:sp>
        <p:nvSpPr>
          <p:cNvPr id="25" name="Text Placeholder 16">
            <a:extLst>
              <a:ext uri="{FF2B5EF4-FFF2-40B4-BE49-F238E27FC236}">
                <a16:creationId xmlns:a16="http://schemas.microsoft.com/office/drawing/2014/main" id="{62EDA207-105B-B9B6-8024-3772FF5DD6D2}"/>
              </a:ext>
            </a:extLst>
          </p:cNvPr>
          <p:cNvSpPr txBox="1">
            <a:spLocks/>
          </p:cNvSpPr>
          <p:nvPr/>
        </p:nvSpPr>
        <p:spPr>
          <a:xfrm>
            <a:off x="10414566" y="3296195"/>
            <a:ext cx="2123666" cy="298315"/>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kern="1200" spc="0" baseline="0">
                <a:solidFill>
                  <a:schemeClr val="accent6"/>
                </a:solidFill>
                <a:latin typeface="+mn-lt"/>
                <a:ea typeface="+mn-ea"/>
                <a:cs typeface="Calibri"/>
              </a:defRPr>
            </a:lvl1pPr>
            <a:lvl2pPr marL="509412" indent="0" algn="l" defTabSz="914400" rtl="0" eaLnBrk="1" latinLnBrk="0" hangingPunct="1">
              <a:lnSpc>
                <a:spcPct val="90000"/>
              </a:lnSpc>
              <a:spcBef>
                <a:spcPts val="500"/>
              </a:spcBef>
              <a:buClr>
                <a:schemeClr val="accent1"/>
              </a:buClr>
              <a:buSzPct val="80000"/>
              <a:buFont typeface="Arial" panose="020B0604020202020204" pitchFamily="34" charset="0"/>
              <a:buNone/>
              <a:tabLst/>
              <a:defRPr sz="2000" kern="1200">
                <a:solidFill>
                  <a:schemeClr val="tx1">
                    <a:tint val="75000"/>
                  </a:schemeClr>
                </a:solidFill>
                <a:latin typeface="+mn-lt"/>
                <a:ea typeface="+mn-ea"/>
                <a:cs typeface="+mn-cs"/>
              </a:defRPr>
            </a:lvl2pPr>
            <a:lvl3pPr marL="1018824" indent="0" algn="l" defTabSz="914400" rtl="0" eaLnBrk="1" latinLnBrk="0" hangingPunct="1">
              <a:lnSpc>
                <a:spcPct val="90000"/>
              </a:lnSpc>
              <a:spcBef>
                <a:spcPts val="500"/>
              </a:spcBef>
              <a:buFont typeface="System Font Regular"/>
              <a:buNone/>
              <a:tabLst/>
              <a:defRPr sz="1800" kern="1200">
                <a:solidFill>
                  <a:schemeClr val="tx1">
                    <a:tint val="75000"/>
                  </a:schemeClr>
                </a:solidFill>
                <a:latin typeface="+mn-lt"/>
                <a:ea typeface="+mn-ea"/>
                <a:cs typeface="+mn-cs"/>
              </a:defRPr>
            </a:lvl3pPr>
            <a:lvl4pPr marL="1528237" indent="0" algn="l" defTabSz="914400" rtl="0" eaLnBrk="1" latinLnBrk="0" hangingPunct="1">
              <a:lnSpc>
                <a:spcPct val="90000"/>
              </a:lnSpc>
              <a:spcBef>
                <a:spcPts val="500"/>
              </a:spcBef>
              <a:buSzPct val="80000"/>
              <a:buFont typeface="Courier New" panose="02070309020205020404" pitchFamily="49" charset="0"/>
              <a:buNone/>
              <a:tabLst/>
              <a:defRPr sz="1600" kern="1200">
                <a:solidFill>
                  <a:schemeClr val="tx1">
                    <a:tint val="75000"/>
                  </a:schemeClr>
                </a:solidFill>
                <a:latin typeface="+mn-lt"/>
                <a:ea typeface="+mn-ea"/>
                <a:cs typeface="+mn-cs"/>
              </a:defRPr>
            </a:lvl4pPr>
            <a:lvl5pPr marL="2037649" indent="0" algn="l" defTabSz="914400" rtl="0" eaLnBrk="1" latinLnBrk="0" hangingPunct="1">
              <a:lnSpc>
                <a:spcPct val="90000"/>
              </a:lnSpc>
              <a:spcBef>
                <a:spcPts val="500"/>
              </a:spcBef>
              <a:buSzPct val="75000"/>
              <a:buFont typeface="System Font Regular"/>
              <a:buNone/>
              <a:tabLst/>
              <a:defRPr sz="1600" kern="1200">
                <a:solidFill>
                  <a:schemeClr val="tx1">
                    <a:tint val="75000"/>
                  </a:schemeClr>
                </a:solidFill>
                <a:latin typeface="+mn-lt"/>
                <a:ea typeface="+mn-ea"/>
                <a:cs typeface="+mn-cs"/>
              </a:defRPr>
            </a:lvl5pPr>
            <a:lvl6pPr marL="254706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indent="0">
              <a:buNone/>
            </a:pPr>
            <a:r>
              <a:rPr lang="en-US" sz="1400"/>
              <a:t>*</a:t>
            </a:r>
          </a:p>
        </p:txBody>
      </p:sp>
      <p:sp>
        <p:nvSpPr>
          <p:cNvPr id="26" name="Text Placeholder 16">
            <a:extLst>
              <a:ext uri="{FF2B5EF4-FFF2-40B4-BE49-F238E27FC236}">
                <a16:creationId xmlns:a16="http://schemas.microsoft.com/office/drawing/2014/main" id="{CBFD3ACF-0A26-0578-6B1A-A33FE04FB0FA}"/>
              </a:ext>
            </a:extLst>
          </p:cNvPr>
          <p:cNvSpPr txBox="1">
            <a:spLocks/>
          </p:cNvSpPr>
          <p:nvPr/>
        </p:nvSpPr>
        <p:spPr>
          <a:xfrm>
            <a:off x="10414565" y="3964249"/>
            <a:ext cx="2123666" cy="298315"/>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kern="1200" spc="0" baseline="0">
                <a:solidFill>
                  <a:schemeClr val="accent6"/>
                </a:solidFill>
                <a:latin typeface="+mn-lt"/>
                <a:ea typeface="+mn-ea"/>
                <a:cs typeface="Calibri"/>
              </a:defRPr>
            </a:lvl1pPr>
            <a:lvl2pPr marL="509412" indent="0" algn="l" defTabSz="914400" rtl="0" eaLnBrk="1" latinLnBrk="0" hangingPunct="1">
              <a:lnSpc>
                <a:spcPct val="90000"/>
              </a:lnSpc>
              <a:spcBef>
                <a:spcPts val="500"/>
              </a:spcBef>
              <a:buClr>
                <a:schemeClr val="accent1"/>
              </a:buClr>
              <a:buSzPct val="80000"/>
              <a:buFont typeface="Arial" panose="020B0604020202020204" pitchFamily="34" charset="0"/>
              <a:buNone/>
              <a:tabLst/>
              <a:defRPr sz="2000" kern="1200">
                <a:solidFill>
                  <a:schemeClr val="tx1">
                    <a:tint val="75000"/>
                  </a:schemeClr>
                </a:solidFill>
                <a:latin typeface="+mn-lt"/>
                <a:ea typeface="+mn-ea"/>
                <a:cs typeface="+mn-cs"/>
              </a:defRPr>
            </a:lvl2pPr>
            <a:lvl3pPr marL="1018824" indent="0" algn="l" defTabSz="914400" rtl="0" eaLnBrk="1" latinLnBrk="0" hangingPunct="1">
              <a:lnSpc>
                <a:spcPct val="90000"/>
              </a:lnSpc>
              <a:spcBef>
                <a:spcPts val="500"/>
              </a:spcBef>
              <a:buFont typeface="System Font Regular"/>
              <a:buNone/>
              <a:tabLst/>
              <a:defRPr sz="1800" kern="1200">
                <a:solidFill>
                  <a:schemeClr val="tx1">
                    <a:tint val="75000"/>
                  </a:schemeClr>
                </a:solidFill>
                <a:latin typeface="+mn-lt"/>
                <a:ea typeface="+mn-ea"/>
                <a:cs typeface="+mn-cs"/>
              </a:defRPr>
            </a:lvl3pPr>
            <a:lvl4pPr marL="1528237" indent="0" algn="l" defTabSz="914400" rtl="0" eaLnBrk="1" latinLnBrk="0" hangingPunct="1">
              <a:lnSpc>
                <a:spcPct val="90000"/>
              </a:lnSpc>
              <a:spcBef>
                <a:spcPts val="500"/>
              </a:spcBef>
              <a:buSzPct val="80000"/>
              <a:buFont typeface="Courier New" panose="02070309020205020404" pitchFamily="49" charset="0"/>
              <a:buNone/>
              <a:tabLst/>
              <a:defRPr sz="1600" kern="1200">
                <a:solidFill>
                  <a:schemeClr val="tx1">
                    <a:tint val="75000"/>
                  </a:schemeClr>
                </a:solidFill>
                <a:latin typeface="+mn-lt"/>
                <a:ea typeface="+mn-ea"/>
                <a:cs typeface="+mn-cs"/>
              </a:defRPr>
            </a:lvl4pPr>
            <a:lvl5pPr marL="2037649" indent="0" algn="l" defTabSz="914400" rtl="0" eaLnBrk="1" latinLnBrk="0" hangingPunct="1">
              <a:lnSpc>
                <a:spcPct val="90000"/>
              </a:lnSpc>
              <a:spcBef>
                <a:spcPts val="500"/>
              </a:spcBef>
              <a:buSzPct val="75000"/>
              <a:buFont typeface="System Font Regular"/>
              <a:buNone/>
              <a:tabLst/>
              <a:defRPr sz="1600" kern="1200">
                <a:solidFill>
                  <a:schemeClr val="tx1">
                    <a:tint val="75000"/>
                  </a:schemeClr>
                </a:solidFill>
                <a:latin typeface="+mn-lt"/>
                <a:ea typeface="+mn-ea"/>
                <a:cs typeface="+mn-cs"/>
              </a:defRPr>
            </a:lvl5pPr>
            <a:lvl6pPr marL="254706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indent="0">
              <a:buNone/>
            </a:pPr>
            <a:r>
              <a:rPr lang="en-US" sz="1400"/>
              <a:t>*</a:t>
            </a:r>
          </a:p>
        </p:txBody>
      </p:sp>
      <p:sp>
        <p:nvSpPr>
          <p:cNvPr id="27" name="Text Placeholder 16">
            <a:extLst>
              <a:ext uri="{FF2B5EF4-FFF2-40B4-BE49-F238E27FC236}">
                <a16:creationId xmlns:a16="http://schemas.microsoft.com/office/drawing/2014/main" id="{56CFD150-76BC-CA6C-01AD-88DCD9517F7F}"/>
              </a:ext>
            </a:extLst>
          </p:cNvPr>
          <p:cNvSpPr txBox="1">
            <a:spLocks/>
          </p:cNvSpPr>
          <p:nvPr/>
        </p:nvSpPr>
        <p:spPr>
          <a:xfrm>
            <a:off x="10414565" y="4642742"/>
            <a:ext cx="2123666" cy="298315"/>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kern="1200" spc="0" baseline="0">
                <a:solidFill>
                  <a:schemeClr val="accent6"/>
                </a:solidFill>
                <a:latin typeface="+mn-lt"/>
                <a:ea typeface="+mn-ea"/>
                <a:cs typeface="Calibri"/>
              </a:defRPr>
            </a:lvl1pPr>
            <a:lvl2pPr marL="509412" indent="0" algn="l" defTabSz="914400" rtl="0" eaLnBrk="1" latinLnBrk="0" hangingPunct="1">
              <a:lnSpc>
                <a:spcPct val="90000"/>
              </a:lnSpc>
              <a:spcBef>
                <a:spcPts val="500"/>
              </a:spcBef>
              <a:buClr>
                <a:schemeClr val="accent1"/>
              </a:buClr>
              <a:buSzPct val="80000"/>
              <a:buFont typeface="Arial" panose="020B0604020202020204" pitchFamily="34" charset="0"/>
              <a:buNone/>
              <a:tabLst/>
              <a:defRPr sz="2000" kern="1200">
                <a:solidFill>
                  <a:schemeClr val="tx1">
                    <a:tint val="75000"/>
                  </a:schemeClr>
                </a:solidFill>
                <a:latin typeface="+mn-lt"/>
                <a:ea typeface="+mn-ea"/>
                <a:cs typeface="+mn-cs"/>
              </a:defRPr>
            </a:lvl2pPr>
            <a:lvl3pPr marL="1018824" indent="0" algn="l" defTabSz="914400" rtl="0" eaLnBrk="1" latinLnBrk="0" hangingPunct="1">
              <a:lnSpc>
                <a:spcPct val="90000"/>
              </a:lnSpc>
              <a:spcBef>
                <a:spcPts val="500"/>
              </a:spcBef>
              <a:buFont typeface="System Font Regular"/>
              <a:buNone/>
              <a:tabLst/>
              <a:defRPr sz="1800" kern="1200">
                <a:solidFill>
                  <a:schemeClr val="tx1">
                    <a:tint val="75000"/>
                  </a:schemeClr>
                </a:solidFill>
                <a:latin typeface="+mn-lt"/>
                <a:ea typeface="+mn-ea"/>
                <a:cs typeface="+mn-cs"/>
              </a:defRPr>
            </a:lvl3pPr>
            <a:lvl4pPr marL="1528237" indent="0" algn="l" defTabSz="914400" rtl="0" eaLnBrk="1" latinLnBrk="0" hangingPunct="1">
              <a:lnSpc>
                <a:spcPct val="90000"/>
              </a:lnSpc>
              <a:spcBef>
                <a:spcPts val="500"/>
              </a:spcBef>
              <a:buSzPct val="80000"/>
              <a:buFont typeface="Courier New" panose="02070309020205020404" pitchFamily="49" charset="0"/>
              <a:buNone/>
              <a:tabLst/>
              <a:defRPr sz="1600" kern="1200">
                <a:solidFill>
                  <a:schemeClr val="tx1">
                    <a:tint val="75000"/>
                  </a:schemeClr>
                </a:solidFill>
                <a:latin typeface="+mn-lt"/>
                <a:ea typeface="+mn-ea"/>
                <a:cs typeface="+mn-cs"/>
              </a:defRPr>
            </a:lvl4pPr>
            <a:lvl5pPr marL="2037649" indent="0" algn="l" defTabSz="914400" rtl="0" eaLnBrk="1" latinLnBrk="0" hangingPunct="1">
              <a:lnSpc>
                <a:spcPct val="90000"/>
              </a:lnSpc>
              <a:spcBef>
                <a:spcPts val="500"/>
              </a:spcBef>
              <a:buSzPct val="75000"/>
              <a:buFont typeface="System Font Regular"/>
              <a:buNone/>
              <a:tabLst/>
              <a:defRPr sz="1600" kern="1200">
                <a:solidFill>
                  <a:schemeClr val="tx1">
                    <a:tint val="75000"/>
                  </a:schemeClr>
                </a:solidFill>
                <a:latin typeface="+mn-lt"/>
                <a:ea typeface="+mn-ea"/>
                <a:cs typeface="+mn-cs"/>
              </a:defRPr>
            </a:lvl5pPr>
            <a:lvl6pPr marL="254706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indent="0">
              <a:buNone/>
            </a:pPr>
            <a:r>
              <a:rPr lang="en-US" sz="1400"/>
              <a:t>*</a:t>
            </a:r>
          </a:p>
        </p:txBody>
      </p:sp>
    </p:spTree>
    <p:custDataLst>
      <p:tags r:id="rId1"/>
    </p:custDataLst>
    <p:extLst>
      <p:ext uri="{BB962C8B-B14F-4D97-AF65-F5344CB8AC3E}">
        <p14:creationId xmlns:p14="http://schemas.microsoft.com/office/powerpoint/2010/main" val="32813953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693C357-8610-29C9-2079-86202D4F307F}"/>
              </a:ext>
            </a:extLst>
          </p:cNvPr>
          <p:cNvSpPr>
            <a:spLocks noGrp="1"/>
          </p:cNvSpPr>
          <p:nvPr>
            <p:ph idx="4294967295"/>
          </p:nvPr>
        </p:nvSpPr>
        <p:spPr>
          <a:xfrm>
            <a:off x="6095999" y="2767295"/>
            <a:ext cx="5483385" cy="2453282"/>
          </a:xfrm>
          <a:prstGeom prst="rect">
            <a:avLst/>
          </a:prstGeom>
        </p:spPr>
        <p:txBody>
          <a:bodyPr vert="horz" lIns="91440" tIns="45720" rIns="91440" bIns="45720" rtlCol="0" anchor="t">
            <a:noAutofit/>
          </a:bodyPr>
          <a:lstStyle/>
          <a:p>
            <a:pPr lvl="1"/>
            <a:r>
              <a:rPr lang="en-US" sz="1800">
                <a:solidFill>
                  <a:schemeClr val="accent6">
                    <a:lumMod val="50000"/>
                  </a:schemeClr>
                </a:solidFill>
                <a:latin typeface="Franklin Gothic Book"/>
                <a:ea typeface="Calibri" panose="020F0502020204030204"/>
                <a:cs typeface="Calibri" panose="020F0502020204030204"/>
              </a:rPr>
              <a:t>Holter, LTCM, Event, and MCT options</a:t>
            </a:r>
          </a:p>
          <a:p>
            <a:pPr lvl="1"/>
            <a:r>
              <a:rPr lang="en-US" sz="1800">
                <a:solidFill>
                  <a:schemeClr val="accent6">
                    <a:lumMod val="50000"/>
                  </a:schemeClr>
                </a:solidFill>
                <a:latin typeface="Franklin Gothic Book"/>
                <a:ea typeface="Calibri" panose="020F0502020204030204"/>
                <a:cs typeface="Calibri" panose="020F0502020204030204"/>
              </a:rPr>
              <a:t>Minimal artifact</a:t>
            </a:r>
          </a:p>
          <a:p>
            <a:pPr lvl="1"/>
            <a:r>
              <a:rPr lang="en-US" sz="1800">
                <a:solidFill>
                  <a:schemeClr val="accent6">
                    <a:lumMod val="50000"/>
                  </a:schemeClr>
                </a:solidFill>
                <a:latin typeface="Franklin Gothic Book"/>
                <a:ea typeface="Calibri" panose="020F0502020204030204"/>
                <a:cs typeface="Calibri" panose="020F0502020204030204"/>
              </a:rPr>
              <a:t>Utilize AI and IDTF centers </a:t>
            </a:r>
          </a:p>
          <a:p>
            <a:pPr lvl="1"/>
            <a:r>
              <a:rPr lang="en-US" sz="1800">
                <a:solidFill>
                  <a:schemeClr val="accent6">
                    <a:lumMod val="50000"/>
                  </a:schemeClr>
                </a:solidFill>
                <a:latin typeface="Franklin Gothic Book"/>
                <a:ea typeface="Calibri" panose="020F0502020204030204"/>
                <a:cs typeface="Calibri" panose="020F0502020204030204"/>
              </a:rPr>
              <a:t>Simplified wear, higher patient compliance</a:t>
            </a:r>
          </a:p>
          <a:p>
            <a:pPr lvl="1"/>
            <a:r>
              <a:rPr lang="en-US" sz="1800">
                <a:solidFill>
                  <a:schemeClr val="accent6">
                    <a:lumMod val="50000"/>
                  </a:schemeClr>
                </a:solidFill>
                <a:latin typeface="Franklin Gothic Book"/>
                <a:ea typeface="Calibri" panose="020F0502020204030204"/>
                <a:cs typeface="Calibri" panose="020F0502020204030204"/>
              </a:rPr>
              <a:t>Water resistant</a:t>
            </a:r>
          </a:p>
          <a:p>
            <a:pPr lvl="1"/>
            <a:r>
              <a:rPr lang="en-US" sz="1800">
                <a:solidFill>
                  <a:schemeClr val="accent6">
                    <a:lumMod val="50000"/>
                  </a:schemeClr>
                </a:solidFill>
                <a:latin typeface="Franklin Gothic Book"/>
                <a:ea typeface="Calibri" panose="020F0502020204030204"/>
                <a:cs typeface="Calibri" panose="020F0502020204030204"/>
              </a:rPr>
              <a:t>Improves diagnostic yield</a:t>
            </a:r>
          </a:p>
          <a:p>
            <a:pPr lvl="1"/>
            <a:r>
              <a:rPr lang="en-US" sz="1800">
                <a:solidFill>
                  <a:schemeClr val="accent6">
                    <a:lumMod val="50000"/>
                  </a:schemeClr>
                </a:solidFill>
                <a:latin typeface="Franklin Gothic Book"/>
                <a:ea typeface="Calibri" panose="020F0502020204030204"/>
                <a:cs typeface="Calibri" panose="020F0502020204030204"/>
              </a:rPr>
              <a:t>Reduced healthcare </a:t>
            </a:r>
            <a:r>
              <a:rPr lang="en-US">
                <a:solidFill>
                  <a:schemeClr val="accent6">
                    <a:lumMod val="50000"/>
                  </a:schemeClr>
                </a:solidFill>
                <a:latin typeface="Franklin Gothic Book"/>
                <a:ea typeface="Calibri" panose="020F0502020204030204"/>
                <a:cs typeface="Calibri" panose="020F0502020204030204"/>
              </a:rPr>
              <a:t>utilization</a:t>
            </a:r>
            <a:r>
              <a:rPr lang="en-US" sz="1800">
                <a:solidFill>
                  <a:schemeClr val="accent6">
                    <a:lumMod val="50000"/>
                  </a:schemeClr>
                </a:solidFill>
                <a:latin typeface="Franklin Gothic Book"/>
                <a:ea typeface="Calibri" panose="020F0502020204030204"/>
                <a:cs typeface="Calibri" panose="020F0502020204030204"/>
              </a:rPr>
              <a:t> </a:t>
            </a:r>
            <a:br>
              <a:rPr lang="en-US" sz="1800">
                <a:latin typeface="Franklin Gothic Book"/>
                <a:ea typeface="Calibri" panose="020F0502020204030204"/>
                <a:cs typeface="Calibri" panose="020F0502020204030204"/>
              </a:rPr>
            </a:br>
            <a:r>
              <a:rPr lang="en-US" sz="1800">
                <a:solidFill>
                  <a:schemeClr val="accent6">
                    <a:lumMod val="50000"/>
                  </a:schemeClr>
                </a:solidFill>
                <a:latin typeface="Franklin Gothic Book"/>
                <a:ea typeface="Calibri" panose="020F0502020204030204"/>
                <a:cs typeface="Calibri" panose="020F0502020204030204"/>
              </a:rPr>
              <a:t>(Higher upfront cost but lower retest rates)</a:t>
            </a:r>
          </a:p>
        </p:txBody>
      </p:sp>
      <p:sp>
        <p:nvSpPr>
          <p:cNvPr id="6" name="Content Placeholder 5">
            <a:extLst>
              <a:ext uri="{FF2B5EF4-FFF2-40B4-BE49-F238E27FC236}">
                <a16:creationId xmlns:a16="http://schemas.microsoft.com/office/drawing/2014/main" id="{DB44A7DD-A013-6672-D273-6810E269D754}"/>
              </a:ext>
            </a:extLst>
          </p:cNvPr>
          <p:cNvSpPr>
            <a:spLocks noGrp="1"/>
          </p:cNvSpPr>
          <p:nvPr>
            <p:ph idx="12"/>
          </p:nvPr>
        </p:nvSpPr>
        <p:spPr>
          <a:xfrm>
            <a:off x="164568" y="2767294"/>
            <a:ext cx="5931431" cy="2453282"/>
          </a:xfrm>
        </p:spPr>
        <p:txBody>
          <a:bodyPr vert="horz" lIns="91440" tIns="45720" rIns="0" bIns="45720" rtlCol="0" anchor="t">
            <a:noAutofit/>
          </a:bodyPr>
          <a:lstStyle/>
          <a:p>
            <a:pPr lvl="1"/>
            <a:r>
              <a:rPr lang="en-US" sz="1800">
                <a:solidFill>
                  <a:schemeClr val="accent6">
                    <a:lumMod val="50000"/>
                  </a:schemeClr>
                </a:solidFill>
                <a:latin typeface="Franklin Gothic Book"/>
                <a:ea typeface="Calibri"/>
                <a:cs typeface="Calibri"/>
              </a:rPr>
              <a:t>Holter, Event, and MCT options</a:t>
            </a:r>
          </a:p>
          <a:p>
            <a:pPr lvl="1"/>
            <a:r>
              <a:rPr lang="en-US" sz="1800">
                <a:solidFill>
                  <a:schemeClr val="accent6">
                    <a:lumMod val="50000"/>
                  </a:schemeClr>
                </a:solidFill>
                <a:latin typeface="Franklin Gothic Book"/>
                <a:ea typeface="Calibri"/>
                <a:cs typeface="Calibri"/>
              </a:rPr>
              <a:t>Multiple lead vectors provide directionality</a:t>
            </a:r>
          </a:p>
          <a:p>
            <a:pPr lvl="1"/>
            <a:r>
              <a:rPr lang="en-US" sz="1800">
                <a:solidFill>
                  <a:schemeClr val="accent6">
                    <a:lumMod val="50000"/>
                  </a:schemeClr>
                </a:solidFill>
                <a:latin typeface="Franklin Gothic Book"/>
                <a:ea typeface="Calibri"/>
                <a:cs typeface="Calibri"/>
              </a:rPr>
              <a:t>Review of ECGs higher burden on clinic staff </a:t>
            </a:r>
          </a:p>
          <a:p>
            <a:pPr lvl="1"/>
            <a:r>
              <a:rPr lang="en-US" sz="1800">
                <a:solidFill>
                  <a:schemeClr val="accent6">
                    <a:lumMod val="50000"/>
                  </a:schemeClr>
                </a:solidFill>
                <a:latin typeface="Franklin Gothic Book"/>
                <a:ea typeface="Calibri"/>
                <a:cs typeface="Calibri"/>
              </a:rPr>
              <a:t>Reduced compliance and wear time due to required patient manipulations </a:t>
            </a:r>
          </a:p>
          <a:p>
            <a:pPr lvl="1"/>
            <a:r>
              <a:rPr lang="en-US" sz="1800">
                <a:solidFill>
                  <a:schemeClr val="accent6">
                    <a:lumMod val="50000"/>
                  </a:schemeClr>
                </a:solidFill>
                <a:latin typeface="Franklin Gothic Book"/>
                <a:ea typeface="Calibri"/>
                <a:cs typeface="Calibri"/>
              </a:rPr>
              <a:t>Increased healthcare utilization/costs over time</a:t>
            </a:r>
            <a:r>
              <a:rPr lang="en-US" sz="1800" baseline="30000">
                <a:solidFill>
                  <a:schemeClr val="accent6">
                    <a:lumMod val="50000"/>
                  </a:schemeClr>
                </a:solidFill>
                <a:latin typeface="Franklin Gothic Book"/>
                <a:ea typeface="Calibri" panose="020F0502020204030204"/>
                <a:cs typeface="Calibri" panose="020F0502020204030204"/>
              </a:rPr>
              <a:t>1</a:t>
            </a:r>
            <a:r>
              <a:rPr lang="en-US" sz="1800">
                <a:solidFill>
                  <a:schemeClr val="accent6">
                    <a:lumMod val="50000"/>
                  </a:schemeClr>
                </a:solidFill>
                <a:latin typeface="Franklin Gothic Book"/>
                <a:ea typeface="Calibri"/>
                <a:cs typeface="Calibri"/>
              </a:rPr>
              <a:t> (Lower upfront costs but higher retest rates)</a:t>
            </a:r>
          </a:p>
        </p:txBody>
      </p:sp>
      <p:sp>
        <p:nvSpPr>
          <p:cNvPr id="8" name="Text Placeholder 7">
            <a:extLst>
              <a:ext uri="{FF2B5EF4-FFF2-40B4-BE49-F238E27FC236}">
                <a16:creationId xmlns:a16="http://schemas.microsoft.com/office/drawing/2014/main" id="{CB4AF883-2568-541C-A4AD-B6A1F736A1DB}"/>
              </a:ext>
            </a:extLst>
          </p:cNvPr>
          <p:cNvSpPr>
            <a:spLocks noGrp="1"/>
          </p:cNvSpPr>
          <p:nvPr>
            <p:ph type="body" idx="16"/>
          </p:nvPr>
        </p:nvSpPr>
        <p:spPr>
          <a:xfrm>
            <a:off x="1371600" y="6400800"/>
            <a:ext cx="10424160" cy="365760"/>
          </a:xfrm>
        </p:spPr>
        <p:txBody>
          <a:bodyPr/>
          <a:lstStyle/>
          <a:p>
            <a:pPr marL="0" indent="0">
              <a:buNone/>
            </a:pPr>
            <a:r>
              <a:rPr lang="en-US"/>
              <a:t>Reynolds et al. Comparative effectiveness and healthcare utilization for ambulatory cardiac monitoring strategies in Medicare beneficiaries. Am Heart J. 2024;269:25–34. Accessed January 2, 2024. https://doi.org/10.1016/j.ahj.2023.12.002</a:t>
            </a:r>
          </a:p>
        </p:txBody>
      </p:sp>
      <p:sp>
        <p:nvSpPr>
          <p:cNvPr id="9" name="Title 8">
            <a:extLst>
              <a:ext uri="{FF2B5EF4-FFF2-40B4-BE49-F238E27FC236}">
                <a16:creationId xmlns:a16="http://schemas.microsoft.com/office/drawing/2014/main" id="{43402977-E8F8-6D8D-6A6F-F17A4BEBA424}"/>
              </a:ext>
            </a:extLst>
          </p:cNvPr>
          <p:cNvSpPr>
            <a:spLocks noGrp="1"/>
          </p:cNvSpPr>
          <p:nvPr>
            <p:ph type="title"/>
          </p:nvPr>
        </p:nvSpPr>
        <p:spPr/>
        <p:txBody>
          <a:bodyPr/>
          <a:lstStyle/>
          <a:p>
            <a:r>
              <a:rPr lang="en-US"/>
              <a:t>Are Patch-Based Monitors the Future?</a:t>
            </a:r>
          </a:p>
        </p:txBody>
      </p:sp>
      <p:sp>
        <p:nvSpPr>
          <p:cNvPr id="12" name="TextBox 11">
            <a:extLst>
              <a:ext uri="{FF2B5EF4-FFF2-40B4-BE49-F238E27FC236}">
                <a16:creationId xmlns:a16="http://schemas.microsoft.com/office/drawing/2014/main" id="{3A09C6DE-529F-3332-FEB2-76BE71B15DD9}"/>
              </a:ext>
            </a:extLst>
          </p:cNvPr>
          <p:cNvSpPr txBox="1"/>
          <p:nvPr/>
        </p:nvSpPr>
        <p:spPr>
          <a:xfrm>
            <a:off x="6526655" y="2161438"/>
            <a:ext cx="3937430" cy="523220"/>
          </a:xfrm>
          <a:prstGeom prst="rect">
            <a:avLst/>
          </a:prstGeom>
          <a:noFill/>
        </p:spPr>
        <p:txBody>
          <a:bodyPr wrap="square">
            <a:spAutoFit/>
          </a:bodyPr>
          <a:lstStyle/>
          <a:p>
            <a:pPr marL="0" indent="0">
              <a:buNone/>
            </a:pPr>
            <a:r>
              <a:rPr lang="en-US" sz="2800">
                <a:solidFill>
                  <a:schemeClr val="tx2"/>
                </a:solidFill>
                <a:latin typeface="+mj-lt"/>
              </a:rPr>
              <a:t>Patch-Based Monitors</a:t>
            </a:r>
          </a:p>
        </p:txBody>
      </p:sp>
      <p:grpSp>
        <p:nvGrpSpPr>
          <p:cNvPr id="35" name="Group 34">
            <a:extLst>
              <a:ext uri="{FF2B5EF4-FFF2-40B4-BE49-F238E27FC236}">
                <a16:creationId xmlns:a16="http://schemas.microsoft.com/office/drawing/2014/main" id="{9A17B617-B004-A112-E653-FA8F6D5EC9BB}"/>
              </a:ext>
            </a:extLst>
          </p:cNvPr>
          <p:cNvGrpSpPr/>
          <p:nvPr/>
        </p:nvGrpSpPr>
        <p:grpSpPr>
          <a:xfrm>
            <a:off x="707311" y="1411930"/>
            <a:ext cx="824073" cy="749508"/>
            <a:chOff x="10718800" y="1283290"/>
            <a:chExt cx="736417" cy="669784"/>
          </a:xfrm>
        </p:grpSpPr>
        <p:grpSp>
          <p:nvGrpSpPr>
            <p:cNvPr id="20" name="Group 19">
              <a:extLst>
                <a:ext uri="{FF2B5EF4-FFF2-40B4-BE49-F238E27FC236}">
                  <a16:creationId xmlns:a16="http://schemas.microsoft.com/office/drawing/2014/main" id="{963C8345-E9AC-6139-2EE2-444F8D7A53FA}"/>
                </a:ext>
              </a:extLst>
            </p:cNvPr>
            <p:cNvGrpSpPr/>
            <p:nvPr/>
          </p:nvGrpSpPr>
          <p:grpSpPr>
            <a:xfrm>
              <a:off x="10718800" y="1283290"/>
              <a:ext cx="160866" cy="160866"/>
              <a:chOff x="10718800" y="1202267"/>
              <a:chExt cx="160866" cy="160866"/>
            </a:xfrm>
          </p:grpSpPr>
          <p:sp>
            <p:nvSpPr>
              <p:cNvPr id="15" name="Oval 14">
                <a:extLst>
                  <a:ext uri="{FF2B5EF4-FFF2-40B4-BE49-F238E27FC236}">
                    <a16:creationId xmlns:a16="http://schemas.microsoft.com/office/drawing/2014/main" id="{5BF8CFB5-498E-4A14-09DA-BC6D7DF8B82E}"/>
                  </a:ext>
                </a:extLst>
              </p:cNvPr>
              <p:cNvSpPr/>
              <p:nvPr/>
            </p:nvSpPr>
            <p:spPr>
              <a:xfrm>
                <a:off x="10718800" y="1202267"/>
                <a:ext cx="160866" cy="160866"/>
              </a:xfrm>
              <a:prstGeom prst="ellipse">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918A03B-73A0-B850-A82E-5F387059A70E}"/>
                  </a:ext>
                </a:extLst>
              </p:cNvPr>
              <p:cNvSpPr>
                <a:spLocks noChangeAspect="1"/>
              </p:cNvSpPr>
              <p:nvPr/>
            </p:nvSpPr>
            <p:spPr>
              <a:xfrm>
                <a:off x="10753513" y="1236980"/>
                <a:ext cx="91440" cy="91440"/>
              </a:xfrm>
              <a:prstGeom prst="ellipse">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CE8616B5-5B4D-A3D6-A920-AEE36ABF897A}"/>
                </a:ext>
              </a:extLst>
            </p:cNvPr>
            <p:cNvGrpSpPr/>
            <p:nvPr/>
          </p:nvGrpSpPr>
          <p:grpSpPr>
            <a:xfrm>
              <a:off x="11006576" y="1456604"/>
              <a:ext cx="160866" cy="160866"/>
              <a:chOff x="10718800" y="1202267"/>
              <a:chExt cx="160866" cy="160866"/>
            </a:xfrm>
          </p:grpSpPr>
          <p:sp>
            <p:nvSpPr>
              <p:cNvPr id="22" name="Oval 21">
                <a:extLst>
                  <a:ext uri="{FF2B5EF4-FFF2-40B4-BE49-F238E27FC236}">
                    <a16:creationId xmlns:a16="http://schemas.microsoft.com/office/drawing/2014/main" id="{859483C3-1345-C0CF-B751-25AB2B865A4C}"/>
                  </a:ext>
                </a:extLst>
              </p:cNvPr>
              <p:cNvSpPr/>
              <p:nvPr/>
            </p:nvSpPr>
            <p:spPr>
              <a:xfrm>
                <a:off x="10718800" y="1202267"/>
                <a:ext cx="160866" cy="160866"/>
              </a:xfrm>
              <a:prstGeom prst="ellipse">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6B82056-A534-A505-D5AB-077E03B932DF}"/>
                  </a:ext>
                </a:extLst>
              </p:cNvPr>
              <p:cNvSpPr>
                <a:spLocks noChangeAspect="1"/>
              </p:cNvSpPr>
              <p:nvPr/>
            </p:nvSpPr>
            <p:spPr>
              <a:xfrm>
                <a:off x="10753513" y="1236980"/>
                <a:ext cx="91440" cy="91440"/>
              </a:xfrm>
              <a:prstGeom prst="ellipse">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CD64D8F2-E9FF-595D-3D48-D74A659C3742}"/>
                </a:ext>
              </a:extLst>
            </p:cNvPr>
            <p:cNvGrpSpPr/>
            <p:nvPr/>
          </p:nvGrpSpPr>
          <p:grpSpPr>
            <a:xfrm>
              <a:off x="11294351" y="1283290"/>
              <a:ext cx="160866" cy="160866"/>
              <a:chOff x="10718800" y="1202267"/>
              <a:chExt cx="160866" cy="160866"/>
            </a:xfrm>
          </p:grpSpPr>
          <p:sp>
            <p:nvSpPr>
              <p:cNvPr id="25" name="Oval 24">
                <a:extLst>
                  <a:ext uri="{FF2B5EF4-FFF2-40B4-BE49-F238E27FC236}">
                    <a16:creationId xmlns:a16="http://schemas.microsoft.com/office/drawing/2014/main" id="{B07DA3EA-2898-87D6-E350-F29F03BAAA28}"/>
                  </a:ext>
                </a:extLst>
              </p:cNvPr>
              <p:cNvSpPr/>
              <p:nvPr/>
            </p:nvSpPr>
            <p:spPr>
              <a:xfrm>
                <a:off x="10718800" y="1202267"/>
                <a:ext cx="160866" cy="160866"/>
              </a:xfrm>
              <a:prstGeom prst="ellipse">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A90984D-464E-1DBF-41E6-12BC8D817FC2}"/>
                  </a:ext>
                </a:extLst>
              </p:cNvPr>
              <p:cNvSpPr>
                <a:spLocks noChangeAspect="1"/>
              </p:cNvSpPr>
              <p:nvPr/>
            </p:nvSpPr>
            <p:spPr>
              <a:xfrm>
                <a:off x="10753513" y="1236980"/>
                <a:ext cx="91440" cy="91440"/>
              </a:xfrm>
              <a:prstGeom prst="ellipse">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ounded Rectangle 26">
              <a:extLst>
                <a:ext uri="{FF2B5EF4-FFF2-40B4-BE49-F238E27FC236}">
                  <a16:creationId xmlns:a16="http://schemas.microsoft.com/office/drawing/2014/main" id="{762028BF-49E9-B66D-F608-5FA6AC214E36}"/>
                </a:ext>
              </a:extLst>
            </p:cNvPr>
            <p:cNvSpPr/>
            <p:nvPr/>
          </p:nvSpPr>
          <p:spPr>
            <a:xfrm>
              <a:off x="11006576" y="1745782"/>
              <a:ext cx="160866" cy="207292"/>
            </a:xfrm>
            <a:prstGeom prst="round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46C9465A-98ED-6857-1A80-FE13E580C1B4}"/>
                </a:ext>
              </a:extLst>
            </p:cNvPr>
            <p:cNvCxnSpPr>
              <a:stCxn id="27" idx="0"/>
              <a:endCxn id="23" idx="4"/>
            </p:cNvCxnSpPr>
            <p:nvPr/>
          </p:nvCxnSpPr>
          <p:spPr>
            <a:xfrm flipV="1">
              <a:off x="11087009" y="1582757"/>
              <a:ext cx="0" cy="163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Freeform 32">
              <a:extLst>
                <a:ext uri="{FF2B5EF4-FFF2-40B4-BE49-F238E27FC236}">
                  <a16:creationId xmlns:a16="http://schemas.microsoft.com/office/drawing/2014/main" id="{9015DA6C-8F0F-0FBC-F722-F6CEB99C96F0}"/>
                </a:ext>
              </a:extLst>
            </p:cNvPr>
            <p:cNvSpPr/>
            <p:nvPr/>
          </p:nvSpPr>
          <p:spPr>
            <a:xfrm>
              <a:off x="10769685" y="1409443"/>
              <a:ext cx="283372" cy="337348"/>
            </a:xfrm>
            <a:custGeom>
              <a:avLst/>
              <a:gdLst>
                <a:gd name="connsiteX0" fmla="*/ 21701 w 283372"/>
                <a:gd name="connsiteY0" fmla="*/ 0 h 418246"/>
                <a:gd name="connsiteX1" fmla="*/ 21701 w 283372"/>
                <a:gd name="connsiteY1" fmla="*/ 217324 h 418246"/>
                <a:gd name="connsiteX2" fmla="*/ 247225 w 283372"/>
                <a:gd name="connsiteY2" fmla="*/ 311634 h 418246"/>
                <a:gd name="connsiteX3" fmla="*/ 280029 w 283372"/>
                <a:gd name="connsiteY3" fmla="*/ 418246 h 418246"/>
              </a:gdLst>
              <a:ahLst/>
              <a:cxnLst>
                <a:cxn ang="0">
                  <a:pos x="connsiteX0" y="connsiteY0"/>
                </a:cxn>
                <a:cxn ang="0">
                  <a:pos x="connsiteX1" y="connsiteY1"/>
                </a:cxn>
                <a:cxn ang="0">
                  <a:pos x="connsiteX2" y="connsiteY2"/>
                </a:cxn>
                <a:cxn ang="0">
                  <a:pos x="connsiteX3" y="connsiteY3"/>
                </a:cxn>
              </a:cxnLst>
              <a:rect l="l" t="t" r="r" b="b"/>
              <a:pathLst>
                <a:path w="283372" h="418246">
                  <a:moveTo>
                    <a:pt x="21701" y="0"/>
                  </a:moveTo>
                  <a:cubicBezTo>
                    <a:pt x="2907" y="82692"/>
                    <a:pt x="-15886" y="165385"/>
                    <a:pt x="21701" y="217324"/>
                  </a:cubicBezTo>
                  <a:cubicBezTo>
                    <a:pt x="59288" y="269263"/>
                    <a:pt x="204170" y="278147"/>
                    <a:pt x="247225" y="311634"/>
                  </a:cubicBezTo>
                  <a:cubicBezTo>
                    <a:pt x="290280" y="345121"/>
                    <a:pt x="285154" y="381683"/>
                    <a:pt x="280029" y="418246"/>
                  </a:cubicBez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a:extLst>
                <a:ext uri="{FF2B5EF4-FFF2-40B4-BE49-F238E27FC236}">
                  <a16:creationId xmlns:a16="http://schemas.microsoft.com/office/drawing/2014/main" id="{73778FB9-376C-3017-13DB-AE13D7A60A0D}"/>
                </a:ext>
              </a:extLst>
            </p:cNvPr>
            <p:cNvSpPr/>
            <p:nvPr/>
          </p:nvSpPr>
          <p:spPr>
            <a:xfrm flipH="1">
              <a:off x="11117952" y="1409443"/>
              <a:ext cx="283372" cy="337348"/>
            </a:xfrm>
            <a:custGeom>
              <a:avLst/>
              <a:gdLst>
                <a:gd name="connsiteX0" fmla="*/ 21701 w 283372"/>
                <a:gd name="connsiteY0" fmla="*/ 0 h 418246"/>
                <a:gd name="connsiteX1" fmla="*/ 21701 w 283372"/>
                <a:gd name="connsiteY1" fmla="*/ 217324 h 418246"/>
                <a:gd name="connsiteX2" fmla="*/ 247225 w 283372"/>
                <a:gd name="connsiteY2" fmla="*/ 311634 h 418246"/>
                <a:gd name="connsiteX3" fmla="*/ 280029 w 283372"/>
                <a:gd name="connsiteY3" fmla="*/ 418246 h 418246"/>
              </a:gdLst>
              <a:ahLst/>
              <a:cxnLst>
                <a:cxn ang="0">
                  <a:pos x="connsiteX0" y="connsiteY0"/>
                </a:cxn>
                <a:cxn ang="0">
                  <a:pos x="connsiteX1" y="connsiteY1"/>
                </a:cxn>
                <a:cxn ang="0">
                  <a:pos x="connsiteX2" y="connsiteY2"/>
                </a:cxn>
                <a:cxn ang="0">
                  <a:pos x="connsiteX3" y="connsiteY3"/>
                </a:cxn>
              </a:cxnLst>
              <a:rect l="l" t="t" r="r" b="b"/>
              <a:pathLst>
                <a:path w="283372" h="418246">
                  <a:moveTo>
                    <a:pt x="21701" y="0"/>
                  </a:moveTo>
                  <a:cubicBezTo>
                    <a:pt x="2907" y="82692"/>
                    <a:pt x="-15886" y="165385"/>
                    <a:pt x="21701" y="217324"/>
                  </a:cubicBezTo>
                  <a:cubicBezTo>
                    <a:pt x="59288" y="269263"/>
                    <a:pt x="204170" y="278147"/>
                    <a:pt x="247225" y="311634"/>
                  </a:cubicBezTo>
                  <a:cubicBezTo>
                    <a:pt x="290280" y="345121"/>
                    <a:pt x="285154" y="381683"/>
                    <a:pt x="280029" y="418246"/>
                  </a:cubicBez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36">
            <a:extLst>
              <a:ext uri="{FF2B5EF4-FFF2-40B4-BE49-F238E27FC236}">
                <a16:creationId xmlns:a16="http://schemas.microsoft.com/office/drawing/2014/main" id="{F56854C8-1183-1E2A-6B51-894AF3589054}"/>
              </a:ext>
            </a:extLst>
          </p:cNvPr>
          <p:cNvSpPr txBox="1"/>
          <p:nvPr/>
        </p:nvSpPr>
        <p:spPr>
          <a:xfrm>
            <a:off x="642114" y="2179549"/>
            <a:ext cx="4369531" cy="523220"/>
          </a:xfrm>
          <a:prstGeom prst="rect">
            <a:avLst/>
          </a:prstGeom>
          <a:noFill/>
        </p:spPr>
        <p:txBody>
          <a:bodyPr wrap="square">
            <a:spAutoFit/>
          </a:bodyPr>
          <a:lstStyle/>
          <a:p>
            <a:pPr marL="0" indent="0">
              <a:buNone/>
            </a:pPr>
            <a:r>
              <a:rPr lang="en-US" sz="2800">
                <a:latin typeface="+mj-lt"/>
              </a:rPr>
              <a:t>Traditional Lead Monitors</a:t>
            </a:r>
          </a:p>
        </p:txBody>
      </p:sp>
      <p:pic>
        <p:nvPicPr>
          <p:cNvPr id="2" name="Graphic 1">
            <a:extLst>
              <a:ext uri="{FF2B5EF4-FFF2-40B4-BE49-F238E27FC236}">
                <a16:creationId xmlns:a16="http://schemas.microsoft.com/office/drawing/2014/main" id="{96B9B124-049B-B711-0FE9-B31A94980A6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00710" y="1217333"/>
            <a:ext cx="1001378" cy="1001378"/>
          </a:xfrm>
          <a:prstGeom prst="rect">
            <a:avLst/>
          </a:prstGeom>
        </p:spPr>
      </p:pic>
    </p:spTree>
    <p:custDataLst>
      <p:tags r:id="rId1"/>
    </p:custDataLst>
    <p:extLst>
      <p:ext uri="{BB962C8B-B14F-4D97-AF65-F5344CB8AC3E}">
        <p14:creationId xmlns:p14="http://schemas.microsoft.com/office/powerpoint/2010/main" val="23552372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7BF08021-F540-4293-6173-DC883CE051BD}"/>
              </a:ext>
            </a:extLst>
          </p:cNvPr>
          <p:cNvPicPr>
            <a:picLocks noChangeAspect="1"/>
          </p:cNvPicPr>
          <p:nvPr/>
        </p:nvPicPr>
        <p:blipFill>
          <a:blip r:embed="rId4"/>
          <a:srcRect r="50466"/>
          <a:stretch/>
        </p:blipFill>
        <p:spPr>
          <a:xfrm>
            <a:off x="6096000" y="0"/>
            <a:ext cx="6096000" cy="6858000"/>
          </a:xfrm>
          <a:prstGeom prst="rect">
            <a:avLst/>
          </a:prstGeom>
        </p:spPr>
      </p:pic>
      <p:sp>
        <p:nvSpPr>
          <p:cNvPr id="14" name="Text Placeholder 13">
            <a:extLst>
              <a:ext uri="{FF2B5EF4-FFF2-40B4-BE49-F238E27FC236}">
                <a16:creationId xmlns:a16="http://schemas.microsoft.com/office/drawing/2014/main" id="{572B7711-E590-BB7C-B3EE-80213D334257}"/>
              </a:ext>
            </a:extLst>
          </p:cNvPr>
          <p:cNvSpPr>
            <a:spLocks noGrp="1"/>
          </p:cNvSpPr>
          <p:nvPr>
            <p:ph type="body" idx="14"/>
          </p:nvPr>
        </p:nvSpPr>
        <p:spPr>
          <a:xfrm>
            <a:off x="1113336" y="1975050"/>
            <a:ext cx="3888375" cy="4085534"/>
          </a:xfrm>
        </p:spPr>
        <p:txBody>
          <a:bodyPr/>
          <a:lstStyle/>
          <a:p>
            <a:r>
              <a:rPr lang="en-US" sz="1800" spc="100">
                <a:latin typeface="+mj-lt"/>
              </a:rPr>
              <a:t>VARIABLES</a:t>
            </a:r>
          </a:p>
          <a:p>
            <a:pPr>
              <a:spcBef>
                <a:spcPts val="1600"/>
              </a:spcBef>
            </a:pPr>
            <a:r>
              <a:rPr lang="en-US" sz="2000">
                <a:solidFill>
                  <a:schemeClr val="accent6">
                    <a:lumMod val="50000"/>
                  </a:schemeClr>
                </a:solidFill>
              </a:rPr>
              <a:t>Wear duration </a:t>
            </a:r>
          </a:p>
          <a:p>
            <a:pPr>
              <a:spcBef>
                <a:spcPts val="1600"/>
              </a:spcBef>
            </a:pPr>
            <a:r>
              <a:rPr lang="en-US" sz="2000">
                <a:solidFill>
                  <a:schemeClr val="accent6">
                    <a:lumMod val="50000"/>
                  </a:schemeClr>
                </a:solidFill>
              </a:rPr>
              <a:t>Device manipulations by patient </a:t>
            </a:r>
          </a:p>
          <a:p>
            <a:pPr>
              <a:spcBef>
                <a:spcPts val="1600"/>
              </a:spcBef>
            </a:pPr>
            <a:r>
              <a:rPr lang="en-US" sz="2000">
                <a:solidFill>
                  <a:schemeClr val="accent6">
                    <a:lumMod val="50000"/>
                  </a:schemeClr>
                </a:solidFill>
              </a:rPr>
              <a:t>Patient compliance</a:t>
            </a:r>
          </a:p>
          <a:p>
            <a:pPr>
              <a:spcBef>
                <a:spcPts val="1600"/>
              </a:spcBef>
            </a:pPr>
            <a:r>
              <a:rPr lang="en-US" sz="2000">
                <a:solidFill>
                  <a:schemeClr val="accent6">
                    <a:lumMod val="50000"/>
                  </a:schemeClr>
                </a:solidFill>
              </a:rPr>
              <a:t>Artifact</a:t>
            </a:r>
          </a:p>
          <a:p>
            <a:pPr>
              <a:spcBef>
                <a:spcPts val="1600"/>
              </a:spcBef>
            </a:pPr>
            <a:r>
              <a:rPr lang="en-US" sz="2000">
                <a:solidFill>
                  <a:schemeClr val="accent6">
                    <a:lumMod val="50000"/>
                  </a:schemeClr>
                </a:solidFill>
              </a:rPr>
              <a:t>Diagnostic yield</a:t>
            </a:r>
          </a:p>
          <a:p>
            <a:pPr>
              <a:spcBef>
                <a:spcPts val="1600"/>
              </a:spcBef>
            </a:pPr>
            <a:r>
              <a:rPr lang="en-US" sz="2000">
                <a:solidFill>
                  <a:schemeClr val="accent6">
                    <a:lumMod val="50000"/>
                  </a:schemeClr>
                </a:solidFill>
              </a:rPr>
              <a:t>AI</a:t>
            </a:r>
            <a:endParaRPr lang="en-US" sz="1200">
              <a:solidFill>
                <a:schemeClr val="accent6">
                  <a:lumMod val="50000"/>
                </a:schemeClr>
              </a:solidFill>
            </a:endParaRPr>
          </a:p>
        </p:txBody>
      </p:sp>
      <p:sp>
        <p:nvSpPr>
          <p:cNvPr id="19" name="Text Placeholder 18">
            <a:extLst>
              <a:ext uri="{FF2B5EF4-FFF2-40B4-BE49-F238E27FC236}">
                <a16:creationId xmlns:a16="http://schemas.microsoft.com/office/drawing/2014/main" id="{E0E9365E-430F-5252-0E87-405FF22E7BDE}"/>
              </a:ext>
            </a:extLst>
          </p:cNvPr>
          <p:cNvSpPr>
            <a:spLocks noGrp="1"/>
          </p:cNvSpPr>
          <p:nvPr>
            <p:ph type="body" sz="quarter" idx="35"/>
          </p:nvPr>
        </p:nvSpPr>
        <p:spPr/>
        <p:txBody>
          <a:bodyPr/>
          <a:lstStyle/>
          <a:p>
            <a:r>
              <a:rPr lang="en-US"/>
              <a:t>Not all ECG patches </a:t>
            </a:r>
            <a:br>
              <a:rPr lang="en-US"/>
            </a:br>
            <a:r>
              <a:rPr lang="en-US"/>
              <a:t>are the same</a:t>
            </a:r>
          </a:p>
        </p:txBody>
      </p:sp>
      <p:sp>
        <p:nvSpPr>
          <p:cNvPr id="21" name="Content Placeholder 3">
            <a:extLst>
              <a:ext uri="{FF2B5EF4-FFF2-40B4-BE49-F238E27FC236}">
                <a16:creationId xmlns:a16="http://schemas.microsoft.com/office/drawing/2014/main" id="{FB86582B-4DD2-FFC1-BC52-FE80211E356B}"/>
              </a:ext>
            </a:extLst>
          </p:cNvPr>
          <p:cNvSpPr txBox="1">
            <a:spLocks/>
          </p:cNvSpPr>
          <p:nvPr/>
        </p:nvSpPr>
        <p:spPr>
          <a:xfrm>
            <a:off x="8629650" y="141176"/>
            <a:ext cx="3562350" cy="3610240"/>
          </a:xfrm>
          <a:prstGeom prst="rect">
            <a:avLst/>
          </a:prstGeom>
        </p:spPr>
        <p:txBody>
          <a:bodyPr vert="horz" lIns="91440" tIns="45720" rIns="91440" bIns="45720" rtlCol="0" anchor="ctr">
            <a:noAutofit/>
          </a:bodyPr>
          <a:lstStyle>
            <a:lvl1pPr marL="0" marR="0" indent="0" algn="ctr" defTabSz="1018824" rtl="0" eaLnBrk="1" fontAlgn="auto" latinLnBrk="0" hangingPunct="1">
              <a:lnSpc>
                <a:spcPct val="110000"/>
              </a:lnSpc>
              <a:spcBef>
                <a:spcPts val="1000"/>
              </a:spcBef>
              <a:spcAft>
                <a:spcPts val="0"/>
              </a:spcAft>
              <a:buClrTx/>
              <a:buSzTx/>
              <a:buFont typeface="Arial" pitchFamily="34" charset="0"/>
              <a:buNone/>
              <a:tabLst/>
              <a:defRPr sz="1400" b="0" kern="1200" spc="0" baseline="0">
                <a:solidFill>
                  <a:schemeClr val="tx2"/>
                </a:solidFill>
                <a:latin typeface="+mn-lt"/>
                <a:ea typeface="+mn-ea"/>
                <a:cs typeface="Calibri"/>
              </a:defRPr>
            </a:lvl1pPr>
            <a:lvl2pPr marL="509412" indent="0" algn="l" defTabSz="914400" rtl="0" eaLnBrk="1" latinLnBrk="0" hangingPunct="1">
              <a:lnSpc>
                <a:spcPct val="90000"/>
              </a:lnSpc>
              <a:spcBef>
                <a:spcPts val="500"/>
              </a:spcBef>
              <a:buClr>
                <a:schemeClr val="accent1"/>
              </a:buClr>
              <a:buSzPct val="80000"/>
              <a:buFont typeface="Arial" panose="020B0604020202020204" pitchFamily="34" charset="0"/>
              <a:buNone/>
              <a:tabLst/>
              <a:defRPr sz="2000" kern="1200">
                <a:solidFill>
                  <a:schemeClr val="tx1">
                    <a:tint val="75000"/>
                  </a:schemeClr>
                </a:solidFill>
                <a:latin typeface="+mn-lt"/>
                <a:ea typeface="+mn-ea"/>
                <a:cs typeface="+mn-cs"/>
              </a:defRPr>
            </a:lvl2pPr>
            <a:lvl3pPr marL="1018824" indent="0" algn="l" defTabSz="914400" rtl="0" eaLnBrk="1" latinLnBrk="0" hangingPunct="1">
              <a:lnSpc>
                <a:spcPct val="90000"/>
              </a:lnSpc>
              <a:spcBef>
                <a:spcPts val="500"/>
              </a:spcBef>
              <a:buFont typeface="System Font Regular"/>
              <a:buNone/>
              <a:tabLst/>
              <a:defRPr sz="1800" kern="1200">
                <a:solidFill>
                  <a:schemeClr val="tx1">
                    <a:tint val="75000"/>
                  </a:schemeClr>
                </a:solidFill>
                <a:latin typeface="+mn-lt"/>
                <a:ea typeface="+mn-ea"/>
                <a:cs typeface="+mn-cs"/>
              </a:defRPr>
            </a:lvl3pPr>
            <a:lvl4pPr marL="1528237" indent="0" algn="l" defTabSz="914400" rtl="0" eaLnBrk="1" latinLnBrk="0" hangingPunct="1">
              <a:lnSpc>
                <a:spcPct val="90000"/>
              </a:lnSpc>
              <a:spcBef>
                <a:spcPts val="500"/>
              </a:spcBef>
              <a:buSzPct val="80000"/>
              <a:buFont typeface="Courier New" panose="02070309020205020404" pitchFamily="49" charset="0"/>
              <a:buNone/>
              <a:tabLst/>
              <a:defRPr sz="1600" kern="1200">
                <a:solidFill>
                  <a:schemeClr val="tx1">
                    <a:tint val="75000"/>
                  </a:schemeClr>
                </a:solidFill>
                <a:latin typeface="+mn-lt"/>
                <a:ea typeface="+mn-ea"/>
                <a:cs typeface="+mn-cs"/>
              </a:defRPr>
            </a:lvl4pPr>
            <a:lvl5pPr marL="2037649" indent="0" algn="l" defTabSz="914400" rtl="0" eaLnBrk="1" latinLnBrk="0" hangingPunct="1">
              <a:lnSpc>
                <a:spcPct val="90000"/>
              </a:lnSpc>
              <a:spcBef>
                <a:spcPts val="500"/>
              </a:spcBef>
              <a:buSzPct val="75000"/>
              <a:buFont typeface="System Font Regular"/>
              <a:buNone/>
              <a:tabLst/>
              <a:defRPr sz="1600" kern="1200">
                <a:solidFill>
                  <a:schemeClr val="tx1">
                    <a:tint val="75000"/>
                  </a:schemeClr>
                </a:solidFill>
                <a:latin typeface="+mn-lt"/>
                <a:ea typeface="+mn-ea"/>
                <a:cs typeface="+mn-cs"/>
              </a:defRPr>
            </a:lvl5pPr>
            <a:lvl6pPr marL="254706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r>
              <a:rPr lang="en-US" sz="2800">
                <a:solidFill>
                  <a:schemeClr val="bg1"/>
                </a:solidFill>
                <a:latin typeface="Franklin Gothic Book"/>
              </a:rPr>
              <a:t>Quality ECG data (signal clarity) </a:t>
            </a:r>
          </a:p>
          <a:p>
            <a:pPr>
              <a:lnSpc>
                <a:spcPct val="100000"/>
              </a:lnSpc>
            </a:pPr>
            <a:r>
              <a:rPr lang="en-US" sz="2800">
                <a:solidFill>
                  <a:schemeClr val="tx2">
                    <a:lumMod val="60000"/>
                    <a:lumOff val="40000"/>
                  </a:schemeClr>
                </a:solidFill>
                <a:latin typeface="Franklin Gothic Book"/>
              </a:rPr>
              <a:t>+</a:t>
            </a:r>
            <a:r>
              <a:rPr lang="en-US" sz="2800">
                <a:latin typeface="Franklin Gothic Book"/>
              </a:rPr>
              <a:t> </a:t>
            </a:r>
          </a:p>
          <a:p>
            <a:pPr>
              <a:lnSpc>
                <a:spcPct val="100000"/>
              </a:lnSpc>
            </a:pPr>
            <a:r>
              <a:rPr lang="en-US" sz="2800">
                <a:solidFill>
                  <a:schemeClr val="bg1"/>
                </a:solidFill>
                <a:latin typeface="Franklin Gothic Book"/>
              </a:rPr>
              <a:t>Quality QCT (&amp; AI) </a:t>
            </a:r>
          </a:p>
          <a:p>
            <a:pPr>
              <a:lnSpc>
                <a:spcPct val="100000"/>
              </a:lnSpc>
            </a:pPr>
            <a:r>
              <a:rPr lang="en-US" sz="2800">
                <a:solidFill>
                  <a:schemeClr val="tx2">
                    <a:lumMod val="60000"/>
                    <a:lumOff val="40000"/>
                  </a:schemeClr>
                </a:solidFill>
                <a:latin typeface="Franklin Gothic Book"/>
              </a:rPr>
              <a:t>= </a:t>
            </a:r>
          </a:p>
          <a:p>
            <a:pPr>
              <a:lnSpc>
                <a:spcPct val="100000"/>
              </a:lnSpc>
            </a:pPr>
            <a:r>
              <a:rPr lang="en-US" sz="2800">
                <a:solidFill>
                  <a:schemeClr val="bg1"/>
                </a:solidFill>
                <a:latin typeface="+mj-lt"/>
              </a:rPr>
              <a:t>Quality Reports</a:t>
            </a:r>
          </a:p>
        </p:txBody>
      </p:sp>
      <p:grpSp>
        <p:nvGrpSpPr>
          <p:cNvPr id="38" name="Group 37">
            <a:extLst>
              <a:ext uri="{FF2B5EF4-FFF2-40B4-BE49-F238E27FC236}">
                <a16:creationId xmlns:a16="http://schemas.microsoft.com/office/drawing/2014/main" id="{3D8E37DA-F0B1-FE9B-163A-E59C7CFB4F41}"/>
              </a:ext>
            </a:extLst>
          </p:cNvPr>
          <p:cNvGrpSpPr/>
          <p:nvPr/>
        </p:nvGrpSpPr>
        <p:grpSpPr>
          <a:xfrm>
            <a:off x="981176" y="2360789"/>
            <a:ext cx="4152694" cy="3224463"/>
            <a:chOff x="1099887" y="2151836"/>
            <a:chExt cx="3888375" cy="3224463"/>
          </a:xfrm>
        </p:grpSpPr>
        <p:cxnSp>
          <p:nvCxnSpPr>
            <p:cNvPr id="24" name="Straight Connector 23">
              <a:extLst>
                <a:ext uri="{FF2B5EF4-FFF2-40B4-BE49-F238E27FC236}">
                  <a16:creationId xmlns:a16="http://schemas.microsoft.com/office/drawing/2014/main" id="{813F8AAE-2267-26B3-FD26-BA846E1AD6CA}"/>
                </a:ext>
              </a:extLst>
            </p:cNvPr>
            <p:cNvCxnSpPr>
              <a:cxnSpLocks/>
            </p:cNvCxnSpPr>
            <p:nvPr/>
          </p:nvCxnSpPr>
          <p:spPr>
            <a:xfrm flipH="1">
              <a:off x="1099887" y="2151836"/>
              <a:ext cx="3888375" cy="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BB94552-4656-C213-19F8-91F8A061D354}"/>
                </a:ext>
              </a:extLst>
            </p:cNvPr>
            <p:cNvCxnSpPr>
              <a:cxnSpLocks/>
            </p:cNvCxnSpPr>
            <p:nvPr/>
          </p:nvCxnSpPr>
          <p:spPr>
            <a:xfrm flipH="1">
              <a:off x="1099887" y="2689247"/>
              <a:ext cx="3888375" cy="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B7DB698-5BB0-0F92-C7E3-C6829708B7FF}"/>
                </a:ext>
              </a:extLst>
            </p:cNvPr>
            <p:cNvCxnSpPr>
              <a:cxnSpLocks/>
            </p:cNvCxnSpPr>
            <p:nvPr/>
          </p:nvCxnSpPr>
          <p:spPr>
            <a:xfrm flipH="1">
              <a:off x="1099887" y="3226658"/>
              <a:ext cx="3888375" cy="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12949EF-DA6B-D1EC-9812-8E0192EA172B}"/>
                </a:ext>
              </a:extLst>
            </p:cNvPr>
            <p:cNvCxnSpPr>
              <a:cxnSpLocks/>
            </p:cNvCxnSpPr>
            <p:nvPr/>
          </p:nvCxnSpPr>
          <p:spPr>
            <a:xfrm flipH="1">
              <a:off x="1099887" y="3764069"/>
              <a:ext cx="3888375" cy="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CCF0220-3647-8554-9C57-DAD2BEEC3676}"/>
                </a:ext>
              </a:extLst>
            </p:cNvPr>
            <p:cNvCxnSpPr>
              <a:cxnSpLocks/>
            </p:cNvCxnSpPr>
            <p:nvPr/>
          </p:nvCxnSpPr>
          <p:spPr>
            <a:xfrm flipH="1">
              <a:off x="1099887" y="4301480"/>
              <a:ext cx="3888375" cy="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35324AF-C3B7-99DB-33BA-CBAE5E42E342}"/>
                </a:ext>
              </a:extLst>
            </p:cNvPr>
            <p:cNvCxnSpPr>
              <a:cxnSpLocks/>
            </p:cNvCxnSpPr>
            <p:nvPr/>
          </p:nvCxnSpPr>
          <p:spPr>
            <a:xfrm flipH="1">
              <a:off x="1099887" y="4838891"/>
              <a:ext cx="3888375" cy="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84A8EC7-AD4C-C6A1-6F16-7F22CE6F4095}"/>
                </a:ext>
              </a:extLst>
            </p:cNvPr>
            <p:cNvCxnSpPr>
              <a:cxnSpLocks/>
            </p:cNvCxnSpPr>
            <p:nvPr/>
          </p:nvCxnSpPr>
          <p:spPr>
            <a:xfrm flipH="1">
              <a:off x="1099887" y="5376299"/>
              <a:ext cx="3888375" cy="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7851677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EFC3B-FB18-0390-EBB3-D4CF18A1F5B6}"/>
              </a:ext>
            </a:extLst>
          </p:cNvPr>
          <p:cNvSpPr>
            <a:spLocks noGrp="1"/>
          </p:cNvSpPr>
          <p:nvPr>
            <p:ph type="title"/>
          </p:nvPr>
        </p:nvSpPr>
        <p:spPr/>
        <p:txBody>
          <a:bodyPr lIns="0" tIns="45720" rIns="91440" bIns="45720" anchor="t">
            <a:noAutofit/>
          </a:bodyPr>
          <a:lstStyle/>
          <a:p>
            <a:r>
              <a:rPr lang="en-US"/>
              <a:t>The Consequences of Missing ECG Data</a:t>
            </a:r>
          </a:p>
        </p:txBody>
      </p:sp>
      <p:sp>
        <p:nvSpPr>
          <p:cNvPr id="4" name="Rectangle 3">
            <a:extLst>
              <a:ext uri="{FF2B5EF4-FFF2-40B4-BE49-F238E27FC236}">
                <a16:creationId xmlns:a16="http://schemas.microsoft.com/office/drawing/2014/main" id="{A3E30CD8-09FF-0CC1-B0E5-3BA91B64F5B3}"/>
              </a:ext>
            </a:extLst>
          </p:cNvPr>
          <p:cNvSpPr/>
          <p:nvPr/>
        </p:nvSpPr>
        <p:spPr>
          <a:xfrm>
            <a:off x="906843" y="3408075"/>
            <a:ext cx="10632182" cy="2128334"/>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endParaRPr lang="en-US" sz="1600" b="1">
              <a:solidFill>
                <a:srgbClr val="748189"/>
              </a:solidFill>
              <a:latin typeface="Franklin Gothic Book" panose="020B0503020102020204"/>
            </a:endParaRPr>
          </a:p>
        </p:txBody>
      </p:sp>
      <p:sp>
        <p:nvSpPr>
          <p:cNvPr id="8" name="Text Placeholder 10">
            <a:extLst>
              <a:ext uri="{FF2B5EF4-FFF2-40B4-BE49-F238E27FC236}">
                <a16:creationId xmlns:a16="http://schemas.microsoft.com/office/drawing/2014/main" id="{FBC4DA07-88ED-933A-3F8F-18CD147366F2}"/>
              </a:ext>
            </a:extLst>
          </p:cNvPr>
          <p:cNvSpPr txBox="1">
            <a:spLocks/>
          </p:cNvSpPr>
          <p:nvPr/>
        </p:nvSpPr>
        <p:spPr>
          <a:xfrm>
            <a:off x="1066509" y="4944681"/>
            <a:ext cx="711201" cy="537013"/>
          </a:xfrm>
          <a:prstGeom prst="rect">
            <a:avLst/>
          </a:prstGeom>
        </p:spPr>
        <p:txBody>
          <a:bodyPr lIns="0" tIns="0" rIns="0" bIns="0" anchor="t">
            <a:noAutofit/>
          </a:bodyPr>
          <a:lstStyle>
            <a:lvl1pPr marL="0" indent="0" algn="l" defTabSz="182880" rtl="0" eaLnBrk="1" latinLnBrk="0" hangingPunct="1">
              <a:lnSpc>
                <a:spcPct val="110000"/>
              </a:lnSpc>
              <a:spcBef>
                <a:spcPts val="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1pPr>
            <a:lvl2pPr marL="342900" indent="-169863"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2pPr>
            <a:lvl3pPr marL="515938" indent="-173038"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3pPr>
            <a:lvl4pPr marL="685800" indent="-17462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4pPr>
            <a:lvl5pPr marL="858838" indent="-16827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82880" rtl="0" eaLnBrk="1" fontAlgn="auto" latinLnBrk="0" hangingPunct="1">
              <a:lnSpc>
                <a:spcPct val="100000"/>
              </a:lnSpc>
              <a:spcBef>
                <a:spcPts val="0"/>
              </a:spcBef>
              <a:spcAft>
                <a:spcPts val="1000"/>
              </a:spcAft>
              <a:buClrTx/>
              <a:buSzPct val="75000"/>
              <a:buFont typeface="Arial" panose="020B0604020202020204" pitchFamily="34" charset="0"/>
              <a:buNone/>
              <a:tabLst/>
              <a:defRPr/>
            </a:pPr>
            <a:r>
              <a:rPr kumimoji="0" lang="en-US" sz="2000" b="0" i="0" u="none" strike="noStrike" kern="1200" cap="none" spc="0" normalizeH="0" baseline="0" noProof="0">
                <a:ln>
                  <a:noFill/>
                </a:ln>
                <a:solidFill>
                  <a:srgbClr val="748189"/>
                </a:solidFill>
                <a:effectLst/>
                <a:uLnTx/>
                <a:uFillTx/>
                <a:latin typeface="Franklin Gothic Book" panose="020B0503020102020204"/>
                <a:ea typeface="+mn-ea"/>
                <a:cs typeface="+mn-cs"/>
              </a:rPr>
              <a:t> </a:t>
            </a:r>
            <a:endParaRPr lang="en-US" sz="1800" b="0" i="0" u="none" strike="noStrike" kern="1200" cap="none" spc="0" normalizeH="0" baseline="30000" noProof="0">
              <a:ln>
                <a:noFill/>
              </a:ln>
              <a:solidFill>
                <a:srgbClr val="748189"/>
              </a:solidFill>
              <a:effectLst/>
              <a:uLnTx/>
              <a:uFillTx/>
              <a:latin typeface="Franklin Gothic Book" panose="020B0503020102020204"/>
            </a:endParaRPr>
          </a:p>
        </p:txBody>
      </p:sp>
      <p:sp>
        <p:nvSpPr>
          <p:cNvPr id="10" name="TextBox 9">
            <a:extLst>
              <a:ext uri="{FF2B5EF4-FFF2-40B4-BE49-F238E27FC236}">
                <a16:creationId xmlns:a16="http://schemas.microsoft.com/office/drawing/2014/main" id="{5D9660B1-24FE-456F-B1C4-F7C6EE7BBAC5}"/>
              </a:ext>
            </a:extLst>
          </p:cNvPr>
          <p:cNvSpPr txBox="1"/>
          <p:nvPr/>
        </p:nvSpPr>
        <p:spPr>
          <a:xfrm>
            <a:off x="7761480" y="4249594"/>
            <a:ext cx="1007299"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2"/>
                </a:solidFill>
                <a:effectLst/>
                <a:uLnTx/>
                <a:uFillTx/>
                <a:latin typeface="Franklin Gothic Medium" panose="020B0603020102020204"/>
                <a:ea typeface="+mn-ea"/>
                <a:cs typeface="+mn-cs"/>
              </a:rPr>
              <a:t>DAY 30</a:t>
            </a:r>
          </a:p>
        </p:txBody>
      </p:sp>
      <p:sp>
        <p:nvSpPr>
          <p:cNvPr id="13" name="TextBox 12">
            <a:extLst>
              <a:ext uri="{FF2B5EF4-FFF2-40B4-BE49-F238E27FC236}">
                <a16:creationId xmlns:a16="http://schemas.microsoft.com/office/drawing/2014/main" id="{47C66492-FA75-167B-4958-5368611CADA2}"/>
              </a:ext>
            </a:extLst>
          </p:cNvPr>
          <p:cNvSpPr txBox="1"/>
          <p:nvPr/>
        </p:nvSpPr>
        <p:spPr>
          <a:xfrm>
            <a:off x="2606352" y="4229102"/>
            <a:ext cx="714457"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2"/>
                </a:solidFill>
                <a:effectLst/>
                <a:uLnTx/>
                <a:uFillTx/>
                <a:latin typeface="Franklin Gothic Medium" panose="020B0603020102020204"/>
                <a:ea typeface="+mn-ea"/>
                <a:cs typeface="+mn-cs"/>
              </a:rPr>
              <a:t>DAY 1</a:t>
            </a:r>
            <a:endParaRPr lang="en-US" sz="1600" b="0" i="0" u="none" strike="noStrike" kern="1200" cap="none" spc="0" normalizeH="0" baseline="0" noProof="0">
              <a:ln>
                <a:noFill/>
              </a:ln>
              <a:solidFill>
                <a:schemeClr val="tx2"/>
              </a:solidFill>
              <a:effectLst/>
              <a:uLnTx/>
              <a:uFillTx/>
              <a:latin typeface="Franklin Gothic Medium" panose="020B0603020102020204"/>
            </a:endParaRPr>
          </a:p>
        </p:txBody>
      </p:sp>
      <p:cxnSp>
        <p:nvCxnSpPr>
          <p:cNvPr id="15" name="Straight Connector 14">
            <a:extLst>
              <a:ext uri="{FF2B5EF4-FFF2-40B4-BE49-F238E27FC236}">
                <a16:creationId xmlns:a16="http://schemas.microsoft.com/office/drawing/2014/main" id="{76F36517-D348-FA1E-5197-BCB54917124C}"/>
              </a:ext>
            </a:extLst>
          </p:cNvPr>
          <p:cNvCxnSpPr>
            <a:cxnSpLocks/>
          </p:cNvCxnSpPr>
          <p:nvPr/>
        </p:nvCxnSpPr>
        <p:spPr>
          <a:xfrm>
            <a:off x="3399378" y="4411817"/>
            <a:ext cx="4261438" cy="0"/>
          </a:xfrm>
          <a:prstGeom prst="line">
            <a:avLst/>
          </a:prstGeom>
          <a:ln w="38100">
            <a:solidFill>
              <a:schemeClr val="accent1"/>
            </a:solidFill>
            <a:prstDash val="solid"/>
            <a:tailEnd type="none" w="med" len="med"/>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A5D9050-11C1-CD0F-45AD-BA38C9D995F8}"/>
              </a:ext>
            </a:extLst>
          </p:cNvPr>
          <p:cNvSpPr/>
          <p:nvPr/>
        </p:nvSpPr>
        <p:spPr>
          <a:xfrm>
            <a:off x="3645434" y="4189956"/>
            <a:ext cx="446651" cy="467258"/>
          </a:xfrm>
          <a:prstGeom prst="rect">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cxnSp>
        <p:nvCxnSpPr>
          <p:cNvPr id="19" name="Straight Connector 18">
            <a:extLst>
              <a:ext uri="{FF2B5EF4-FFF2-40B4-BE49-F238E27FC236}">
                <a16:creationId xmlns:a16="http://schemas.microsoft.com/office/drawing/2014/main" id="{3F6B2BEE-2C48-2BFD-470A-3BD6CDE1FBE8}"/>
              </a:ext>
            </a:extLst>
          </p:cNvPr>
          <p:cNvCxnSpPr/>
          <p:nvPr/>
        </p:nvCxnSpPr>
        <p:spPr>
          <a:xfrm>
            <a:off x="7660816" y="4276002"/>
            <a:ext cx="0" cy="285738"/>
          </a:xfrm>
          <a:prstGeom prst="line">
            <a:avLst/>
          </a:prstGeom>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6045443A-39AE-28FF-8A0B-F5BEDBB3B143}"/>
              </a:ext>
            </a:extLst>
          </p:cNvPr>
          <p:cNvSpPr/>
          <p:nvPr/>
        </p:nvSpPr>
        <p:spPr>
          <a:xfrm>
            <a:off x="4581626" y="4264297"/>
            <a:ext cx="402397" cy="467258"/>
          </a:xfrm>
          <a:prstGeom prst="rect">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4" name="Rectangle 23">
            <a:extLst>
              <a:ext uri="{FF2B5EF4-FFF2-40B4-BE49-F238E27FC236}">
                <a16:creationId xmlns:a16="http://schemas.microsoft.com/office/drawing/2014/main" id="{00D7C124-3AB0-AD34-1213-DD587305D859}"/>
              </a:ext>
            </a:extLst>
          </p:cNvPr>
          <p:cNvSpPr/>
          <p:nvPr/>
        </p:nvSpPr>
        <p:spPr>
          <a:xfrm>
            <a:off x="5246472" y="4329460"/>
            <a:ext cx="546015" cy="467258"/>
          </a:xfrm>
          <a:prstGeom prst="rect">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5" name="Rectangle 24">
            <a:extLst>
              <a:ext uri="{FF2B5EF4-FFF2-40B4-BE49-F238E27FC236}">
                <a16:creationId xmlns:a16="http://schemas.microsoft.com/office/drawing/2014/main" id="{75B37ADE-D83C-4C55-336A-F5D348A30E58}"/>
              </a:ext>
            </a:extLst>
          </p:cNvPr>
          <p:cNvSpPr/>
          <p:nvPr/>
        </p:nvSpPr>
        <p:spPr>
          <a:xfrm>
            <a:off x="6136084" y="4217604"/>
            <a:ext cx="361163" cy="467258"/>
          </a:xfrm>
          <a:prstGeom prst="rect">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6" name="Rectangle 25">
            <a:extLst>
              <a:ext uri="{FF2B5EF4-FFF2-40B4-BE49-F238E27FC236}">
                <a16:creationId xmlns:a16="http://schemas.microsoft.com/office/drawing/2014/main" id="{BCA93FD2-311A-B8F5-1BE9-66C8630D4C98}"/>
              </a:ext>
            </a:extLst>
          </p:cNvPr>
          <p:cNvSpPr/>
          <p:nvPr/>
        </p:nvSpPr>
        <p:spPr>
          <a:xfrm>
            <a:off x="6944549" y="4264296"/>
            <a:ext cx="418287" cy="467258"/>
          </a:xfrm>
          <a:prstGeom prst="rect">
            <a:avLst/>
          </a:prstGeom>
          <a:solidFill>
            <a:schemeClr val="bg1">
              <a:lumMod val="9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pic>
        <p:nvPicPr>
          <p:cNvPr id="36" name="Graphic 35">
            <a:extLst>
              <a:ext uri="{FF2B5EF4-FFF2-40B4-BE49-F238E27FC236}">
                <a16:creationId xmlns:a16="http://schemas.microsoft.com/office/drawing/2014/main" id="{F2A174B3-3CCF-B138-E8F1-9E2CA4A7C6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59632" y="3872739"/>
            <a:ext cx="1107097" cy="958383"/>
          </a:xfrm>
          <a:prstGeom prst="rect">
            <a:avLst/>
          </a:prstGeom>
        </p:spPr>
      </p:pic>
      <p:sp>
        <p:nvSpPr>
          <p:cNvPr id="44" name="Text Placeholder 10">
            <a:extLst>
              <a:ext uri="{FF2B5EF4-FFF2-40B4-BE49-F238E27FC236}">
                <a16:creationId xmlns:a16="http://schemas.microsoft.com/office/drawing/2014/main" id="{B95AE190-B993-2238-BFF5-EA52F3BFB0AC}"/>
              </a:ext>
            </a:extLst>
          </p:cNvPr>
          <p:cNvSpPr txBox="1">
            <a:spLocks/>
          </p:cNvSpPr>
          <p:nvPr/>
        </p:nvSpPr>
        <p:spPr>
          <a:xfrm>
            <a:off x="9485436" y="4887395"/>
            <a:ext cx="711201" cy="537013"/>
          </a:xfrm>
          <a:prstGeom prst="rect">
            <a:avLst/>
          </a:prstGeom>
        </p:spPr>
        <p:txBody>
          <a:bodyPr lIns="0" tIns="0" rIns="0" bIns="0" anchor="t">
            <a:noAutofit/>
          </a:bodyPr>
          <a:lstStyle>
            <a:lvl1pPr marL="0" indent="0" algn="l" defTabSz="182880" rtl="0" eaLnBrk="1" latinLnBrk="0" hangingPunct="1">
              <a:lnSpc>
                <a:spcPct val="110000"/>
              </a:lnSpc>
              <a:spcBef>
                <a:spcPts val="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1pPr>
            <a:lvl2pPr marL="342900" indent="-169863"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2pPr>
            <a:lvl3pPr marL="515938" indent="-173038"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3pPr>
            <a:lvl4pPr marL="685800" indent="-17462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4pPr>
            <a:lvl5pPr marL="858838" indent="-16827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82880" rtl="0" eaLnBrk="1" fontAlgn="auto" latinLnBrk="0" hangingPunct="1">
              <a:lnSpc>
                <a:spcPct val="100000"/>
              </a:lnSpc>
              <a:spcBef>
                <a:spcPts val="0"/>
              </a:spcBef>
              <a:spcAft>
                <a:spcPts val="1000"/>
              </a:spcAft>
              <a:buClrTx/>
              <a:buSzPct val="75000"/>
              <a:buFont typeface="Arial" panose="020B0604020202020204" pitchFamily="34" charset="0"/>
              <a:buNone/>
              <a:tabLst/>
              <a:defRPr/>
            </a:pPr>
            <a:r>
              <a:rPr kumimoji="0" lang="en-US" sz="2000" b="0" i="0" u="none" strike="noStrike" kern="1200" cap="none" spc="0" normalizeH="0" baseline="0" noProof="0">
                <a:ln>
                  <a:noFill/>
                </a:ln>
                <a:solidFill>
                  <a:srgbClr val="748189"/>
                </a:solidFill>
                <a:effectLst/>
                <a:uLnTx/>
                <a:uFillTx/>
                <a:latin typeface="Franklin Gothic Book" panose="020B0503020102020204"/>
                <a:ea typeface="+mn-ea"/>
                <a:cs typeface="+mn-cs"/>
              </a:rPr>
              <a:t> </a:t>
            </a:r>
            <a:endParaRPr lang="en-US" sz="1800" b="0" i="0" u="none" strike="noStrike" kern="1200" cap="none" spc="0" normalizeH="0" baseline="30000" noProof="0">
              <a:ln>
                <a:noFill/>
              </a:ln>
              <a:solidFill>
                <a:srgbClr val="748189"/>
              </a:solidFill>
              <a:effectLst/>
              <a:uLnTx/>
              <a:uFillTx/>
              <a:latin typeface="Franklin Gothic Book" panose="020B0503020102020204"/>
            </a:endParaRPr>
          </a:p>
        </p:txBody>
      </p:sp>
      <p:sp>
        <p:nvSpPr>
          <p:cNvPr id="47" name="TextBox 46">
            <a:extLst>
              <a:ext uri="{FF2B5EF4-FFF2-40B4-BE49-F238E27FC236}">
                <a16:creationId xmlns:a16="http://schemas.microsoft.com/office/drawing/2014/main" id="{A18DBF48-B7C2-54D5-9D19-6E561D403974}"/>
              </a:ext>
            </a:extLst>
          </p:cNvPr>
          <p:cNvSpPr txBox="1"/>
          <p:nvPr/>
        </p:nvSpPr>
        <p:spPr>
          <a:xfrm>
            <a:off x="4874769" y="5852353"/>
            <a:ext cx="2278625" cy="307777"/>
          </a:xfrm>
          <a:prstGeom prst="rect">
            <a:avLst/>
          </a:prstGeom>
          <a:noFill/>
        </p:spPr>
        <p:txBody>
          <a:bodyPr wrap="square" rtlCol="0">
            <a:spAutoFit/>
          </a:bodyPr>
          <a:lstStyle/>
          <a:p>
            <a:pPr algn="ctr"/>
            <a:r>
              <a:rPr lang="en-US" sz="1400" spc="100">
                <a:latin typeface="+mj-lt"/>
              </a:rPr>
              <a:t>CONSEQUENCE</a:t>
            </a:r>
          </a:p>
        </p:txBody>
      </p:sp>
      <p:cxnSp>
        <p:nvCxnSpPr>
          <p:cNvPr id="50" name="Straight Arrow Connector 49">
            <a:extLst>
              <a:ext uri="{FF2B5EF4-FFF2-40B4-BE49-F238E27FC236}">
                <a16:creationId xmlns:a16="http://schemas.microsoft.com/office/drawing/2014/main" id="{268DBEC2-6222-7377-7540-7E0744B29660}"/>
              </a:ext>
            </a:extLst>
          </p:cNvPr>
          <p:cNvCxnSpPr>
            <a:cxnSpLocks/>
          </p:cNvCxnSpPr>
          <p:nvPr/>
        </p:nvCxnSpPr>
        <p:spPr>
          <a:xfrm>
            <a:off x="2081746" y="5720826"/>
            <a:ext cx="8549860" cy="0"/>
          </a:xfrm>
          <a:prstGeom prst="straightConnector1">
            <a:avLst/>
          </a:prstGeom>
          <a:ln w="101600">
            <a:gradFill flip="none" rotWithShape="1">
              <a:gsLst>
                <a:gs pos="0">
                  <a:schemeClr val="bg1"/>
                </a:gs>
                <a:gs pos="71000">
                  <a:schemeClr val="tx1"/>
                </a:gs>
              </a:gsLst>
              <a:lin ang="0" scaled="0"/>
              <a:tileRect/>
            </a:gradFill>
            <a:tailEnd type="triangle" w="med" len="sm"/>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8F4011F3-CB55-4759-2CA5-23750F5E8C05}"/>
              </a:ext>
            </a:extLst>
          </p:cNvPr>
          <p:cNvSpPr txBox="1"/>
          <p:nvPr/>
        </p:nvSpPr>
        <p:spPr>
          <a:xfrm rot="16200000">
            <a:off x="-695764" y="2875998"/>
            <a:ext cx="2278625" cy="307777"/>
          </a:xfrm>
          <a:prstGeom prst="rect">
            <a:avLst/>
          </a:prstGeom>
          <a:noFill/>
        </p:spPr>
        <p:txBody>
          <a:bodyPr wrap="square" rtlCol="0">
            <a:spAutoFit/>
          </a:bodyPr>
          <a:lstStyle/>
          <a:p>
            <a:pPr algn="ctr"/>
            <a:r>
              <a:rPr lang="en-US" sz="1400" spc="100">
                <a:latin typeface="+mj-lt"/>
              </a:rPr>
              <a:t>COMPLIANCE LEVEL</a:t>
            </a:r>
          </a:p>
        </p:txBody>
      </p:sp>
      <p:sp>
        <p:nvSpPr>
          <p:cNvPr id="53" name="TextBox 52">
            <a:extLst>
              <a:ext uri="{FF2B5EF4-FFF2-40B4-BE49-F238E27FC236}">
                <a16:creationId xmlns:a16="http://schemas.microsoft.com/office/drawing/2014/main" id="{BCE15FB6-A8E6-19F4-E8BF-9AFBE7341519}"/>
              </a:ext>
            </a:extLst>
          </p:cNvPr>
          <p:cNvSpPr txBox="1"/>
          <p:nvPr/>
        </p:nvSpPr>
        <p:spPr>
          <a:xfrm>
            <a:off x="8562004" y="3476924"/>
            <a:ext cx="2952315" cy="2031325"/>
          </a:xfrm>
          <a:prstGeom prst="rect">
            <a:avLst/>
          </a:prstGeom>
          <a:noFill/>
        </p:spPr>
        <p:txBody>
          <a:bodyPr wrap="square" rtlCol="0">
            <a:spAutoFit/>
          </a:bodyPr>
          <a:lstStyle/>
          <a:p>
            <a:pPr marL="285750" indent="-285750">
              <a:buFont typeface="Arial" panose="020B0604020202020204" pitchFamily="34" charset="0"/>
              <a:buChar char="•"/>
            </a:pPr>
            <a:r>
              <a:rPr lang="en-US">
                <a:solidFill>
                  <a:srgbClr val="274168"/>
                </a:solidFill>
                <a:latin typeface="Franklin Gothic Book" panose="020B0503020102020204"/>
              </a:rPr>
              <a:t>Total analyzable time is less than wear time</a:t>
            </a:r>
          </a:p>
          <a:p>
            <a:pPr marL="742950" lvl="1" indent="-285750">
              <a:buFont typeface="Arial" panose="020B0604020202020204" pitchFamily="34" charset="0"/>
              <a:buChar char="•"/>
            </a:pPr>
            <a:r>
              <a:rPr lang="en-US">
                <a:solidFill>
                  <a:srgbClr val="274168"/>
                </a:solidFill>
                <a:latin typeface="Franklin Gothic Book" panose="020B0503020102020204"/>
              </a:rPr>
              <a:t>Battery changes</a:t>
            </a:r>
          </a:p>
          <a:p>
            <a:pPr marL="742950" lvl="1" indent="-285750">
              <a:buFont typeface="Arial" panose="020B0604020202020204" pitchFamily="34" charset="0"/>
              <a:buChar char="•"/>
            </a:pPr>
            <a:r>
              <a:rPr kumimoji="0" lang="en-US" i="0" u="none" strike="noStrike" kern="1200" cap="none" spc="0" normalizeH="0" baseline="0" noProof="0">
                <a:ln>
                  <a:noFill/>
                </a:ln>
                <a:solidFill>
                  <a:srgbClr val="274168"/>
                </a:solidFill>
                <a:effectLst/>
                <a:uLnTx/>
                <a:uFillTx/>
                <a:latin typeface="Franklin Gothic Book" panose="020B0503020102020204"/>
                <a:ea typeface="+mn-ea"/>
                <a:cs typeface="+mn-cs"/>
              </a:rPr>
              <a:t>Lead manipulations</a:t>
            </a:r>
          </a:p>
          <a:p>
            <a:pPr marL="742950" lvl="1" indent="-285750">
              <a:buFont typeface="Arial" panose="020B0604020202020204" pitchFamily="34" charset="0"/>
              <a:buChar char="•"/>
            </a:pPr>
            <a:r>
              <a:rPr lang="en-US">
                <a:solidFill>
                  <a:srgbClr val="274168"/>
                </a:solidFill>
                <a:latin typeface="Franklin Gothic Book" panose="020B0503020102020204"/>
              </a:rPr>
              <a:t>Increased artifact</a:t>
            </a:r>
          </a:p>
          <a:p>
            <a:pPr marL="285750" indent="-285750">
              <a:buFont typeface="Arial" panose="020B0604020202020204" pitchFamily="34" charset="0"/>
              <a:buChar char="•"/>
            </a:pPr>
            <a:r>
              <a:rPr lang="en-US">
                <a:solidFill>
                  <a:srgbClr val="274168"/>
                </a:solidFill>
                <a:latin typeface="Franklin Gothic Book" panose="020B0503020102020204"/>
              </a:rPr>
              <a:t>Decreased patient compliance</a:t>
            </a:r>
          </a:p>
        </p:txBody>
      </p:sp>
      <p:sp>
        <p:nvSpPr>
          <p:cNvPr id="55" name="TextBox 54">
            <a:extLst>
              <a:ext uri="{FF2B5EF4-FFF2-40B4-BE49-F238E27FC236}">
                <a16:creationId xmlns:a16="http://schemas.microsoft.com/office/drawing/2014/main" id="{D01C6137-A215-89C4-86BE-1F5D92F6B352}"/>
              </a:ext>
            </a:extLst>
          </p:cNvPr>
          <p:cNvSpPr txBox="1"/>
          <p:nvPr/>
        </p:nvSpPr>
        <p:spPr>
          <a:xfrm>
            <a:off x="828658" y="3464187"/>
            <a:ext cx="2138446" cy="2031325"/>
          </a:xfrm>
          <a:prstGeom prst="rect">
            <a:avLst/>
          </a:prstGeom>
          <a:noFill/>
        </p:spPr>
        <p:txBody>
          <a:bodyPr wrap="square" rtlCol="0">
            <a:spAutoFit/>
          </a:bodyPr>
          <a:lstStyle/>
          <a:p>
            <a:pPr algn="ctr">
              <a:defRPr/>
            </a:pPr>
            <a:r>
              <a:rPr kumimoji="0" lang="en-US" sz="1800" i="0" u="none" strike="noStrike" kern="1200" cap="none" spc="0" normalizeH="0" baseline="0" noProof="0">
                <a:ln>
                  <a:noFill/>
                </a:ln>
                <a:solidFill>
                  <a:srgbClr val="274168"/>
                </a:solidFill>
                <a:effectLst/>
                <a:uLnTx/>
                <a:uFillTx/>
                <a:latin typeface="Franklin Gothic Book" panose="020B0503020102020204"/>
                <a:ea typeface="+mn-ea"/>
                <a:cs typeface="+mn-cs"/>
              </a:rPr>
              <a:t>Low</a:t>
            </a:r>
            <a:r>
              <a:rPr lang="en-US" sz="1800">
                <a:solidFill>
                  <a:srgbClr val="274168"/>
                </a:solidFill>
                <a:latin typeface="Franklin Gothic Book" panose="020B0503020102020204"/>
              </a:rPr>
              <a:t> </a:t>
            </a:r>
            <a:r>
              <a:rPr kumimoji="0" lang="en-US" sz="1800" i="0" u="none" strike="noStrike" kern="1200" cap="none" spc="0" normalizeH="0" baseline="0" noProof="0">
                <a:ln>
                  <a:noFill/>
                </a:ln>
                <a:solidFill>
                  <a:srgbClr val="274168"/>
                </a:solidFill>
                <a:effectLst/>
                <a:uLnTx/>
                <a:uFillTx/>
                <a:latin typeface="Franklin Gothic Book" panose="020B0503020102020204"/>
                <a:ea typeface="+mn-ea"/>
                <a:cs typeface="+mn-cs"/>
              </a:rPr>
              <a:t>Compliance</a:t>
            </a:r>
          </a:p>
          <a:p>
            <a:pPr algn="ctr">
              <a:defRPr/>
            </a:pPr>
            <a:endParaRPr lang="en-US">
              <a:solidFill>
                <a:srgbClr val="274168"/>
              </a:solidFill>
              <a:cs typeface="Calibri"/>
            </a:endParaRPr>
          </a:p>
          <a:p>
            <a:pPr algn="ctr">
              <a:defRPr/>
            </a:pPr>
            <a:endParaRPr lang="en-US" sz="1800">
              <a:solidFill>
                <a:srgbClr val="274168"/>
              </a:solidFill>
              <a:latin typeface="Franklin Gothic Book" panose="020B0503020102020204"/>
            </a:endParaRPr>
          </a:p>
          <a:p>
            <a:pPr algn="ctr">
              <a:defRPr/>
            </a:pPr>
            <a:endParaRPr lang="en-US" sz="1800">
              <a:solidFill>
                <a:srgbClr val="274168"/>
              </a:solidFill>
              <a:latin typeface="Franklin Gothic Book" panose="020B0503020102020204"/>
            </a:endParaRPr>
          </a:p>
          <a:p>
            <a:pPr algn="ctr">
              <a:defRPr/>
            </a:pPr>
            <a:endParaRPr lang="en-US" sz="1800">
              <a:solidFill>
                <a:srgbClr val="274168"/>
              </a:solidFill>
              <a:latin typeface="Franklin Gothic Book" panose="020B0503020102020204"/>
            </a:endParaRPr>
          </a:p>
          <a:p>
            <a:pPr algn="ctr">
              <a:defRPr/>
            </a:pPr>
            <a:r>
              <a:rPr lang="en-US" sz="1800">
                <a:solidFill>
                  <a:srgbClr val="274168"/>
                </a:solidFill>
                <a:latin typeface="Franklin Gothic Book" panose="020B0503020102020204"/>
              </a:rPr>
              <a:t>Artifact</a:t>
            </a:r>
          </a:p>
          <a:p>
            <a:pPr algn="ctr">
              <a:defRPr/>
            </a:pPr>
            <a:r>
              <a:rPr lang="en-US" sz="1800">
                <a:solidFill>
                  <a:srgbClr val="274168"/>
                </a:solidFill>
                <a:latin typeface="Franklin Gothic Book" panose="020B0503020102020204"/>
              </a:rPr>
              <a:t>Interrupted Wear</a:t>
            </a:r>
          </a:p>
        </p:txBody>
      </p:sp>
      <p:cxnSp>
        <p:nvCxnSpPr>
          <p:cNvPr id="57" name="Straight Connector 56">
            <a:extLst>
              <a:ext uri="{FF2B5EF4-FFF2-40B4-BE49-F238E27FC236}">
                <a16:creationId xmlns:a16="http://schemas.microsoft.com/office/drawing/2014/main" id="{6D169A56-5515-AE39-B107-0928DA24AA3D}"/>
              </a:ext>
            </a:extLst>
          </p:cNvPr>
          <p:cNvCxnSpPr>
            <a:cxnSpLocks/>
          </p:cNvCxnSpPr>
          <p:nvPr/>
        </p:nvCxnSpPr>
        <p:spPr>
          <a:xfrm>
            <a:off x="4845897" y="5118756"/>
            <a:ext cx="276251" cy="0"/>
          </a:xfrm>
          <a:prstGeom prst="line">
            <a:avLst/>
          </a:prstGeom>
          <a:ln w="38100">
            <a:solidFill>
              <a:schemeClr val="accent1"/>
            </a:solidFill>
            <a:prstDash val="solid"/>
            <a:tailEnd type="none" w="med" len="med"/>
          </a:ln>
        </p:spPr>
        <p:style>
          <a:lnRef idx="1">
            <a:schemeClr val="accent1"/>
          </a:lnRef>
          <a:fillRef idx="0">
            <a:schemeClr val="accent1"/>
          </a:fillRef>
          <a:effectRef idx="0">
            <a:schemeClr val="accent1"/>
          </a:effectRef>
          <a:fontRef idx="minor">
            <a:schemeClr val="tx1"/>
          </a:fontRef>
        </p:style>
      </p:cxnSp>
      <p:sp>
        <p:nvSpPr>
          <p:cNvPr id="58" name="Title 1">
            <a:extLst>
              <a:ext uri="{FF2B5EF4-FFF2-40B4-BE49-F238E27FC236}">
                <a16:creationId xmlns:a16="http://schemas.microsoft.com/office/drawing/2014/main" id="{C3A3130B-080D-302F-F842-66D538AEE782}"/>
              </a:ext>
            </a:extLst>
          </p:cNvPr>
          <p:cNvSpPr txBox="1">
            <a:spLocks/>
          </p:cNvSpPr>
          <p:nvPr/>
        </p:nvSpPr>
        <p:spPr>
          <a:xfrm>
            <a:off x="5217566" y="5034948"/>
            <a:ext cx="1875834" cy="258901"/>
          </a:xfrm>
          <a:prstGeom prst="rect">
            <a:avLst/>
          </a:prstGeom>
        </p:spPr>
        <p:txBody>
          <a:bodyPr lIns="0" tIns="0" rIns="0" bIns="0" anchor="t" anchorCtr="0"/>
          <a:lstStyle>
            <a:lvl1pPr algn="ctr" defTabSz="914400" rtl="0" eaLnBrk="1" latinLnBrk="0" hangingPunct="1">
              <a:lnSpc>
                <a:spcPct val="100000"/>
              </a:lnSpc>
              <a:spcBef>
                <a:spcPct val="0"/>
              </a:spcBef>
              <a:buNone/>
              <a:defRPr sz="3200" kern="1200">
                <a:solidFill>
                  <a:schemeClr val="accent5"/>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chemeClr val="accent1"/>
                </a:solidFill>
                <a:effectLst/>
                <a:uLnTx/>
                <a:uFillTx/>
                <a:latin typeface="Franklin Gothic Book" panose="020B0503020102020204"/>
                <a:ea typeface="+mj-ea"/>
                <a:cs typeface="+mj-cs"/>
              </a:rPr>
              <a:t>Actual Wear Time</a:t>
            </a:r>
          </a:p>
        </p:txBody>
      </p:sp>
      <p:cxnSp>
        <p:nvCxnSpPr>
          <p:cNvPr id="64" name="Straight Arrow Connector 63">
            <a:extLst>
              <a:ext uri="{FF2B5EF4-FFF2-40B4-BE49-F238E27FC236}">
                <a16:creationId xmlns:a16="http://schemas.microsoft.com/office/drawing/2014/main" id="{4F4B99B2-E92E-776D-1C68-798E048362BD}"/>
              </a:ext>
            </a:extLst>
          </p:cNvPr>
          <p:cNvCxnSpPr>
            <a:cxnSpLocks/>
          </p:cNvCxnSpPr>
          <p:nvPr/>
        </p:nvCxnSpPr>
        <p:spPr>
          <a:xfrm flipV="1">
            <a:off x="677681" y="1099799"/>
            <a:ext cx="0" cy="4479710"/>
          </a:xfrm>
          <a:prstGeom prst="straightConnector1">
            <a:avLst/>
          </a:prstGeom>
          <a:ln w="101600">
            <a:gradFill flip="none" rotWithShape="1">
              <a:gsLst>
                <a:gs pos="0">
                  <a:schemeClr val="bg1"/>
                </a:gs>
                <a:gs pos="74000">
                  <a:schemeClr val="tx2"/>
                </a:gs>
              </a:gsLst>
              <a:lin ang="5400000" scaled="0"/>
              <a:tileRect/>
            </a:gradFill>
            <a:tailEnd type="triangle" w="med" len="sm"/>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3CAA4828-CA74-3035-6795-288F0E1D3387}"/>
              </a:ext>
            </a:extLst>
          </p:cNvPr>
          <p:cNvSpPr/>
          <p:nvPr/>
        </p:nvSpPr>
        <p:spPr>
          <a:xfrm>
            <a:off x="906499" y="1095680"/>
            <a:ext cx="10632182" cy="212649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a:lnSpc>
                <a:spcPct val="100000"/>
              </a:lnSpc>
              <a:spcBef>
                <a:spcPts val="0"/>
              </a:spcBef>
              <a:spcAft>
                <a:spcPts val="0"/>
              </a:spcAft>
              <a:buClrTx/>
              <a:buSzTx/>
              <a:buFontTx/>
              <a:buNone/>
              <a:tabLst/>
              <a:defRPr/>
            </a:pPr>
            <a:endParaRPr lang="en-US" sz="1600" b="1">
              <a:latin typeface="Franklin Gothic Book"/>
            </a:endParaRPr>
          </a:p>
        </p:txBody>
      </p:sp>
      <p:cxnSp>
        <p:nvCxnSpPr>
          <p:cNvPr id="68" name="Straight Connector 67">
            <a:extLst>
              <a:ext uri="{FF2B5EF4-FFF2-40B4-BE49-F238E27FC236}">
                <a16:creationId xmlns:a16="http://schemas.microsoft.com/office/drawing/2014/main" id="{781A2C8F-BDCC-D537-E0FC-C1408B3D5482}"/>
              </a:ext>
            </a:extLst>
          </p:cNvPr>
          <p:cNvCxnSpPr>
            <a:cxnSpLocks/>
          </p:cNvCxnSpPr>
          <p:nvPr/>
        </p:nvCxnSpPr>
        <p:spPr>
          <a:xfrm>
            <a:off x="3349570" y="2163231"/>
            <a:ext cx="2034689" cy="0"/>
          </a:xfrm>
          <a:prstGeom prst="line">
            <a:avLst/>
          </a:prstGeom>
          <a:ln w="38100">
            <a:solidFill>
              <a:schemeClr val="accent1"/>
            </a:solidFill>
            <a:prstDash val="solid"/>
            <a:tailEnd type="none" w="med" len="med"/>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ABFA9B34-2BA3-2C70-512E-D21760EF0B18}"/>
              </a:ext>
            </a:extLst>
          </p:cNvPr>
          <p:cNvSpPr txBox="1"/>
          <p:nvPr/>
        </p:nvSpPr>
        <p:spPr>
          <a:xfrm>
            <a:off x="5506597" y="2007529"/>
            <a:ext cx="1005926"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738C0"/>
                </a:solidFill>
                <a:effectLst/>
                <a:uLnTx/>
                <a:uFillTx/>
                <a:latin typeface="Franklin Gothic Medium" panose="020B0603020102020204"/>
                <a:ea typeface="+mn-ea"/>
                <a:cs typeface="+mn-cs"/>
              </a:rPr>
              <a:t>DAY 14</a:t>
            </a:r>
          </a:p>
        </p:txBody>
      </p:sp>
      <p:cxnSp>
        <p:nvCxnSpPr>
          <p:cNvPr id="70" name="Straight Connector 69">
            <a:extLst>
              <a:ext uri="{FF2B5EF4-FFF2-40B4-BE49-F238E27FC236}">
                <a16:creationId xmlns:a16="http://schemas.microsoft.com/office/drawing/2014/main" id="{0363286B-EE61-F9CA-1F5B-EAE84A1DB349}"/>
              </a:ext>
            </a:extLst>
          </p:cNvPr>
          <p:cNvCxnSpPr>
            <a:cxnSpLocks/>
          </p:cNvCxnSpPr>
          <p:nvPr/>
        </p:nvCxnSpPr>
        <p:spPr>
          <a:xfrm>
            <a:off x="4867309" y="2863572"/>
            <a:ext cx="276251" cy="0"/>
          </a:xfrm>
          <a:prstGeom prst="line">
            <a:avLst/>
          </a:prstGeom>
          <a:ln w="38100">
            <a:solidFill>
              <a:schemeClr val="accent1"/>
            </a:solidFill>
            <a:prstDash val="solid"/>
            <a:tailEnd type="none" w="med" len="med"/>
          </a:ln>
        </p:spPr>
        <p:style>
          <a:lnRef idx="1">
            <a:schemeClr val="accent1"/>
          </a:lnRef>
          <a:fillRef idx="0">
            <a:schemeClr val="accent1"/>
          </a:fillRef>
          <a:effectRef idx="0">
            <a:schemeClr val="accent1"/>
          </a:effectRef>
          <a:fontRef idx="minor">
            <a:schemeClr val="tx1"/>
          </a:fontRef>
        </p:style>
      </p:cxnSp>
      <p:sp>
        <p:nvSpPr>
          <p:cNvPr id="71" name="Title 1">
            <a:extLst>
              <a:ext uri="{FF2B5EF4-FFF2-40B4-BE49-F238E27FC236}">
                <a16:creationId xmlns:a16="http://schemas.microsoft.com/office/drawing/2014/main" id="{21E87317-03DF-1F0F-5165-390528A90EFB}"/>
              </a:ext>
            </a:extLst>
          </p:cNvPr>
          <p:cNvSpPr txBox="1">
            <a:spLocks/>
          </p:cNvSpPr>
          <p:nvPr/>
        </p:nvSpPr>
        <p:spPr>
          <a:xfrm>
            <a:off x="5204209" y="2753710"/>
            <a:ext cx="1608467" cy="299005"/>
          </a:xfrm>
          <a:prstGeom prst="rect">
            <a:avLst/>
          </a:prstGeom>
        </p:spPr>
        <p:txBody>
          <a:bodyPr lIns="0" tIns="0" rIns="0" bIns="0" anchor="t" anchorCtr="0"/>
          <a:lstStyle>
            <a:lvl1pPr algn="ctr" defTabSz="914400" rtl="0" eaLnBrk="1" latinLnBrk="0" hangingPunct="1">
              <a:lnSpc>
                <a:spcPct val="100000"/>
              </a:lnSpc>
              <a:spcBef>
                <a:spcPct val="0"/>
              </a:spcBef>
              <a:buNone/>
              <a:defRPr sz="3200" kern="1200">
                <a:solidFill>
                  <a:schemeClr val="accent5"/>
                </a:solidFill>
                <a:latin typeface="+mn-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chemeClr val="accent1"/>
                </a:solidFill>
                <a:effectLst/>
                <a:uLnTx/>
                <a:uFillTx/>
                <a:latin typeface="Franklin Gothic Book" panose="020B0503020102020204"/>
                <a:ea typeface="+mj-ea"/>
                <a:cs typeface="+mj-cs"/>
              </a:rPr>
              <a:t>Actual Wear Time</a:t>
            </a:r>
          </a:p>
        </p:txBody>
      </p:sp>
      <p:cxnSp>
        <p:nvCxnSpPr>
          <p:cNvPr id="72" name="Straight Connector 71">
            <a:extLst>
              <a:ext uri="{FF2B5EF4-FFF2-40B4-BE49-F238E27FC236}">
                <a16:creationId xmlns:a16="http://schemas.microsoft.com/office/drawing/2014/main" id="{CF325F4D-9143-7A0D-D6E0-1571B37A6C09}"/>
              </a:ext>
            </a:extLst>
          </p:cNvPr>
          <p:cNvCxnSpPr/>
          <p:nvPr/>
        </p:nvCxnSpPr>
        <p:spPr>
          <a:xfrm>
            <a:off x="5388166" y="2018705"/>
            <a:ext cx="0" cy="285738"/>
          </a:xfrm>
          <a:prstGeom prst="line">
            <a:avLst/>
          </a:prstGeom>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DC2D3415-A3A2-D4E6-8E53-F54A21C7B5AD}"/>
              </a:ext>
            </a:extLst>
          </p:cNvPr>
          <p:cNvSpPr txBox="1"/>
          <p:nvPr/>
        </p:nvSpPr>
        <p:spPr>
          <a:xfrm>
            <a:off x="8661216" y="1150281"/>
            <a:ext cx="2853103" cy="230832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kumimoji="0" lang="en-US" sz="1800" i="0" u="none" strike="noStrike" kern="1200" cap="none" spc="0" normalizeH="0" baseline="0" noProof="0">
                <a:ln>
                  <a:noFill/>
                </a:ln>
                <a:solidFill>
                  <a:srgbClr val="274168"/>
                </a:solidFill>
                <a:effectLst/>
                <a:uLnTx/>
                <a:uFillTx/>
                <a:latin typeface="Franklin Gothic Book" panose="020B0503020102020204"/>
                <a:ea typeface="+mn-ea"/>
                <a:cs typeface="+mn-cs"/>
              </a:rPr>
              <a:t>Total </a:t>
            </a:r>
            <a:r>
              <a:rPr lang="en-US">
                <a:solidFill>
                  <a:srgbClr val="274168"/>
                </a:solidFill>
                <a:latin typeface="Franklin Gothic Book" panose="020B0503020102020204"/>
              </a:rPr>
              <a:t>analyzable time</a:t>
            </a:r>
            <a:r>
              <a:rPr kumimoji="0" lang="en-US" sz="1800" i="0" u="none" strike="noStrike" kern="1200" cap="none" spc="0" normalizeH="0" baseline="0" noProof="0">
                <a:ln>
                  <a:noFill/>
                </a:ln>
                <a:solidFill>
                  <a:srgbClr val="274168"/>
                </a:solidFill>
                <a:effectLst/>
                <a:uLnTx/>
                <a:uFillTx/>
                <a:latin typeface="Franklin Gothic Book" panose="020B0503020102020204"/>
                <a:ea typeface="+mn-ea"/>
                <a:cs typeface="+mn-cs"/>
              </a:rPr>
              <a:t> is close to wear time</a:t>
            </a:r>
            <a:r>
              <a:rPr lang="en-US">
                <a:solidFill>
                  <a:srgbClr val="274168"/>
                </a:solidFill>
                <a:latin typeface="Franklin Gothic Book" panose="020B0503020102020204"/>
              </a:rPr>
              <a:t> </a:t>
            </a:r>
          </a:p>
          <a:p>
            <a:pPr marL="742950" lvl="1" indent="-285750">
              <a:buFont typeface="Arial" panose="020B0604020202020204" pitchFamily="34" charset="0"/>
              <a:buChar char="•"/>
            </a:pPr>
            <a:r>
              <a:rPr lang="en-US">
                <a:solidFill>
                  <a:srgbClr val="274168"/>
                </a:solidFill>
                <a:latin typeface="Franklin Gothic Book" panose="020B0503020102020204"/>
              </a:rPr>
              <a:t>No device maintenance</a:t>
            </a:r>
          </a:p>
          <a:p>
            <a:pPr marL="742950" lvl="1" indent="-285750">
              <a:buFont typeface="Arial" panose="020B0604020202020204" pitchFamily="34" charset="0"/>
              <a:buChar char="•"/>
            </a:pPr>
            <a:r>
              <a:rPr kumimoji="0" lang="en-US" i="0" u="none" strike="noStrike" kern="1200" cap="none" spc="0" normalizeH="0" baseline="0" noProof="0">
                <a:ln>
                  <a:noFill/>
                </a:ln>
                <a:solidFill>
                  <a:srgbClr val="274168"/>
                </a:solidFill>
                <a:effectLst/>
                <a:uLnTx/>
                <a:uFillTx/>
                <a:latin typeface="Franklin Gothic Book" panose="020B0503020102020204"/>
                <a:ea typeface="+mn-ea"/>
                <a:cs typeface="+mn-cs"/>
              </a:rPr>
              <a:t>Reduced artifact</a:t>
            </a:r>
          </a:p>
          <a:p>
            <a:pPr marL="285750" indent="-285750">
              <a:buFont typeface="Arial" panose="020B0604020202020204" pitchFamily="34" charset="0"/>
              <a:buChar char="•"/>
            </a:pPr>
            <a:r>
              <a:rPr lang="en-US">
                <a:solidFill>
                  <a:srgbClr val="274168"/>
                </a:solidFill>
                <a:latin typeface="Franklin Gothic Book" panose="020B0503020102020204"/>
              </a:rPr>
              <a:t>Increased patient compliance</a:t>
            </a:r>
          </a:p>
          <a:p>
            <a:endParaRPr kumimoji="0" lang="en-US" sz="1800" i="0" u="none" strike="noStrike" kern="1200" cap="none" spc="0" normalizeH="0" baseline="0" noProof="0">
              <a:ln>
                <a:noFill/>
              </a:ln>
              <a:solidFill>
                <a:srgbClr val="274168"/>
              </a:solidFill>
              <a:effectLst/>
              <a:uLnTx/>
              <a:uFillTx/>
              <a:latin typeface="Franklin Gothic Book" panose="020B0503020102020204"/>
              <a:ea typeface="+mn-ea"/>
              <a:cs typeface="+mn-cs"/>
            </a:endParaRPr>
          </a:p>
        </p:txBody>
      </p:sp>
      <p:sp>
        <p:nvSpPr>
          <p:cNvPr id="75" name="TextBox 74">
            <a:extLst>
              <a:ext uri="{FF2B5EF4-FFF2-40B4-BE49-F238E27FC236}">
                <a16:creationId xmlns:a16="http://schemas.microsoft.com/office/drawing/2014/main" id="{A83FA003-A514-FE20-DDC4-982121270D42}"/>
              </a:ext>
            </a:extLst>
          </p:cNvPr>
          <p:cNvSpPr txBox="1"/>
          <p:nvPr/>
        </p:nvSpPr>
        <p:spPr>
          <a:xfrm>
            <a:off x="879203" y="1110286"/>
            <a:ext cx="2138446" cy="2031325"/>
          </a:xfrm>
          <a:prstGeom prst="rect">
            <a:avLst/>
          </a:prstGeom>
          <a:noFill/>
        </p:spPr>
        <p:txBody>
          <a:bodyPr wrap="square" rtlCol="0">
            <a:spAutoFit/>
          </a:bodyPr>
          <a:lstStyle/>
          <a:p>
            <a:pPr algn="ctr">
              <a:defRPr/>
            </a:pPr>
            <a:r>
              <a:rPr kumimoji="0" lang="en-US" sz="1800" i="0" u="none" strike="noStrike" kern="1200" cap="none" spc="0" normalizeH="0" baseline="0" noProof="0">
                <a:ln>
                  <a:noFill/>
                </a:ln>
                <a:solidFill>
                  <a:srgbClr val="274168"/>
                </a:solidFill>
                <a:effectLst/>
                <a:uLnTx/>
                <a:uFillTx/>
                <a:latin typeface="Franklin Gothic Book" panose="020B0503020102020204"/>
                <a:ea typeface="+mn-ea"/>
                <a:cs typeface="+mn-cs"/>
              </a:rPr>
              <a:t>High Compliance</a:t>
            </a:r>
          </a:p>
          <a:p>
            <a:pPr algn="ctr">
              <a:defRPr/>
            </a:pPr>
            <a:endParaRPr kumimoji="0" lang="en-US" sz="1800" i="0" u="none" strike="noStrike" kern="1200" cap="none" spc="0" normalizeH="0" baseline="0" noProof="0">
              <a:ln>
                <a:noFill/>
              </a:ln>
              <a:solidFill>
                <a:srgbClr val="274168"/>
              </a:solidFill>
              <a:effectLst/>
              <a:uLnTx/>
              <a:uFillTx/>
              <a:latin typeface="Franklin Gothic Book" panose="020B0503020102020204"/>
              <a:ea typeface="+mn-ea"/>
              <a:cs typeface="+mn-cs"/>
            </a:endParaRPr>
          </a:p>
          <a:p>
            <a:pPr algn="ctr">
              <a:defRPr/>
            </a:pPr>
            <a:endParaRPr kumimoji="0" lang="en-US" sz="1800" i="0" u="none" strike="noStrike" kern="1200" cap="none" spc="0" normalizeH="0" baseline="0" noProof="0">
              <a:ln>
                <a:noFill/>
              </a:ln>
              <a:solidFill>
                <a:srgbClr val="274168"/>
              </a:solidFill>
              <a:effectLst/>
              <a:uLnTx/>
              <a:uFillTx/>
              <a:latin typeface="Franklin Gothic Book" panose="020B0503020102020204"/>
              <a:ea typeface="+mn-ea"/>
              <a:cs typeface="+mn-cs"/>
            </a:endParaRPr>
          </a:p>
          <a:p>
            <a:pPr algn="ctr">
              <a:defRPr/>
            </a:pPr>
            <a:endParaRPr kumimoji="0" lang="en-US" sz="1800" i="0" u="none" strike="noStrike" kern="1200" cap="none" spc="0" normalizeH="0" baseline="0" noProof="0">
              <a:ln>
                <a:noFill/>
              </a:ln>
              <a:solidFill>
                <a:srgbClr val="274168"/>
              </a:solidFill>
              <a:effectLst/>
              <a:uLnTx/>
              <a:uFillTx/>
              <a:latin typeface="Franklin Gothic Book" panose="020B0503020102020204"/>
              <a:ea typeface="+mn-ea"/>
              <a:cs typeface="+mn-cs"/>
            </a:endParaRPr>
          </a:p>
          <a:p>
            <a:pPr algn="ctr">
              <a:defRPr/>
            </a:pPr>
            <a:endParaRPr kumimoji="0" lang="en-US" sz="1800" i="0" u="none" strike="noStrike" kern="1200" cap="none" spc="0" normalizeH="0" baseline="0" noProof="0">
              <a:ln>
                <a:noFill/>
              </a:ln>
              <a:solidFill>
                <a:srgbClr val="274168"/>
              </a:solidFill>
              <a:effectLst/>
              <a:uLnTx/>
              <a:uFillTx/>
              <a:latin typeface="Franklin Gothic Book" panose="020B0503020102020204"/>
              <a:ea typeface="+mn-ea"/>
              <a:cs typeface="+mn-cs"/>
            </a:endParaRPr>
          </a:p>
          <a:p>
            <a:pPr algn="ctr">
              <a:defRPr/>
            </a:pPr>
            <a:r>
              <a:rPr kumimoji="0" lang="en-US" sz="1800" i="0" u="none" strike="noStrike" kern="1200" cap="none" spc="0" normalizeH="0" baseline="0" noProof="0">
                <a:ln>
                  <a:noFill/>
                </a:ln>
                <a:solidFill>
                  <a:srgbClr val="274168"/>
                </a:solidFill>
                <a:effectLst/>
                <a:uLnTx/>
                <a:uFillTx/>
                <a:latin typeface="Franklin Gothic Book" panose="020B0503020102020204"/>
                <a:ea typeface="+mn-ea"/>
                <a:cs typeface="+mn-cs"/>
              </a:rPr>
              <a:t>Clean Signal</a:t>
            </a:r>
          </a:p>
          <a:p>
            <a:pPr algn="ctr">
              <a:defRPr/>
            </a:pPr>
            <a:r>
              <a:rPr kumimoji="0" lang="en-US" sz="1800" i="0" u="none" strike="noStrike" kern="1200" cap="none" spc="0" normalizeH="0" baseline="0" noProof="0">
                <a:ln>
                  <a:noFill/>
                </a:ln>
                <a:solidFill>
                  <a:srgbClr val="274168"/>
                </a:solidFill>
                <a:effectLst/>
                <a:uLnTx/>
                <a:uFillTx/>
                <a:latin typeface="Franklin Gothic Book" panose="020B0503020102020204"/>
                <a:ea typeface="+mn-ea"/>
                <a:cs typeface="+mn-cs"/>
              </a:rPr>
              <a:t>Uninterrupted Wear</a:t>
            </a:r>
            <a:endParaRPr lang="en-US" sz="1800">
              <a:solidFill>
                <a:srgbClr val="274168"/>
              </a:solidFill>
              <a:latin typeface="Franklin Gothic Book" panose="020B0503020102020204"/>
            </a:endParaRPr>
          </a:p>
        </p:txBody>
      </p:sp>
      <p:sp>
        <p:nvSpPr>
          <p:cNvPr id="76" name="TextBox 75">
            <a:extLst>
              <a:ext uri="{FF2B5EF4-FFF2-40B4-BE49-F238E27FC236}">
                <a16:creationId xmlns:a16="http://schemas.microsoft.com/office/drawing/2014/main" id="{C26555FF-3E40-8B69-4B50-ADB06E125E81}"/>
              </a:ext>
            </a:extLst>
          </p:cNvPr>
          <p:cNvSpPr txBox="1"/>
          <p:nvPr/>
        </p:nvSpPr>
        <p:spPr>
          <a:xfrm>
            <a:off x="2591614" y="1997429"/>
            <a:ext cx="714457"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2"/>
                </a:solidFill>
                <a:effectLst/>
                <a:uLnTx/>
                <a:uFillTx/>
                <a:latin typeface="Franklin Gothic Medium" panose="020B0603020102020204"/>
                <a:ea typeface="+mn-ea"/>
                <a:cs typeface="+mn-cs"/>
              </a:rPr>
              <a:t>DAY 1</a:t>
            </a:r>
            <a:endParaRPr lang="en-US" sz="1600" b="0" i="0" u="none" strike="noStrike" kern="1200" cap="none" spc="0" normalizeH="0" baseline="0" noProof="0">
              <a:ln>
                <a:noFill/>
              </a:ln>
              <a:solidFill>
                <a:schemeClr val="tx2"/>
              </a:solidFill>
              <a:effectLst/>
              <a:uLnTx/>
              <a:uFillTx/>
              <a:latin typeface="Franklin Gothic Medium" panose="020B0603020102020204"/>
            </a:endParaRPr>
          </a:p>
        </p:txBody>
      </p:sp>
      <p:pic>
        <p:nvPicPr>
          <p:cNvPr id="3" name="Picture 2" descr="A blue line drawing of a person&amp;#39;s chest&#10;&#10;AI-generated content may be incorrect.">
            <a:extLst>
              <a:ext uri="{FF2B5EF4-FFF2-40B4-BE49-F238E27FC236}">
                <a16:creationId xmlns:a16="http://schemas.microsoft.com/office/drawing/2014/main" id="{8C22D4C5-A165-DC70-C243-54F77DE37353}"/>
              </a:ext>
            </a:extLst>
          </p:cNvPr>
          <p:cNvPicPr>
            <a:picLocks noChangeAspect="1"/>
          </p:cNvPicPr>
          <p:nvPr/>
        </p:nvPicPr>
        <p:blipFill>
          <a:blip r:embed="rId6"/>
          <a:stretch>
            <a:fillRect/>
          </a:stretch>
        </p:blipFill>
        <p:spPr>
          <a:xfrm>
            <a:off x="1328561" y="1483253"/>
            <a:ext cx="1138768" cy="1012826"/>
          </a:xfrm>
          <a:prstGeom prst="rect">
            <a:avLst/>
          </a:prstGeom>
        </p:spPr>
      </p:pic>
    </p:spTree>
    <p:custDataLst>
      <p:tags r:id="rId1"/>
    </p:custDataLst>
    <p:extLst>
      <p:ext uri="{BB962C8B-B14F-4D97-AF65-F5344CB8AC3E}">
        <p14:creationId xmlns:p14="http://schemas.microsoft.com/office/powerpoint/2010/main" val="6759352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Group 85">
            <a:extLst>
              <a:ext uri="{FF2B5EF4-FFF2-40B4-BE49-F238E27FC236}">
                <a16:creationId xmlns:a16="http://schemas.microsoft.com/office/drawing/2014/main" id="{D2420159-BE2D-CFBE-CFBF-F68FB754532A}"/>
              </a:ext>
            </a:extLst>
          </p:cNvPr>
          <p:cNvGrpSpPr/>
          <p:nvPr/>
        </p:nvGrpSpPr>
        <p:grpSpPr>
          <a:xfrm>
            <a:off x="6592385" y="436801"/>
            <a:ext cx="3824033" cy="6143643"/>
            <a:chOff x="7380844" y="1075897"/>
            <a:chExt cx="3135776" cy="5131056"/>
          </a:xfrm>
        </p:grpSpPr>
        <p:grpSp>
          <p:nvGrpSpPr>
            <p:cNvPr id="4" name="Group 3">
              <a:extLst>
                <a:ext uri="{FF2B5EF4-FFF2-40B4-BE49-F238E27FC236}">
                  <a16:creationId xmlns:a16="http://schemas.microsoft.com/office/drawing/2014/main" id="{79A38534-6389-2840-AF60-57221F700BC9}"/>
                </a:ext>
              </a:extLst>
            </p:cNvPr>
            <p:cNvGrpSpPr/>
            <p:nvPr/>
          </p:nvGrpSpPr>
          <p:grpSpPr>
            <a:xfrm>
              <a:off x="7759337" y="1075897"/>
              <a:ext cx="2757005" cy="1394810"/>
              <a:chOff x="7759337" y="1633304"/>
              <a:chExt cx="2757005" cy="1394810"/>
            </a:xfrm>
          </p:grpSpPr>
          <p:sp>
            <p:nvSpPr>
              <p:cNvPr id="5" name="Rectangle 4">
                <a:extLst>
                  <a:ext uri="{FF2B5EF4-FFF2-40B4-BE49-F238E27FC236}">
                    <a16:creationId xmlns:a16="http://schemas.microsoft.com/office/drawing/2014/main" id="{59387E75-97D3-BF4C-9BC0-1A375CDC3130}"/>
                  </a:ext>
                </a:extLst>
              </p:cNvPr>
              <p:cNvSpPr/>
              <p:nvPr/>
            </p:nvSpPr>
            <p:spPr>
              <a:xfrm>
                <a:off x="7759337" y="1633304"/>
                <a:ext cx="2757005" cy="1394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6" name="Group 5">
                <a:extLst>
                  <a:ext uri="{FF2B5EF4-FFF2-40B4-BE49-F238E27FC236}">
                    <a16:creationId xmlns:a16="http://schemas.microsoft.com/office/drawing/2014/main" id="{FD22D29C-E203-A840-A138-0DE80269FACC}"/>
                  </a:ext>
                </a:extLst>
              </p:cNvPr>
              <p:cNvGrpSpPr/>
              <p:nvPr/>
            </p:nvGrpSpPr>
            <p:grpSpPr>
              <a:xfrm>
                <a:off x="7945379" y="1658016"/>
                <a:ext cx="2570963" cy="1273201"/>
                <a:chOff x="8141324" y="1710268"/>
                <a:chExt cx="2570963" cy="1273201"/>
              </a:xfrm>
            </p:grpSpPr>
            <p:sp>
              <p:nvSpPr>
                <p:cNvPr id="7" name="Text Placeholder 10">
                  <a:extLst>
                    <a:ext uri="{FF2B5EF4-FFF2-40B4-BE49-F238E27FC236}">
                      <a16:creationId xmlns:a16="http://schemas.microsoft.com/office/drawing/2014/main" id="{949FD0A4-00A1-A843-9689-86A46FA1D5EB}"/>
                    </a:ext>
                  </a:extLst>
                </p:cNvPr>
                <p:cNvSpPr txBox="1">
                  <a:spLocks/>
                </p:cNvSpPr>
                <p:nvPr/>
              </p:nvSpPr>
              <p:spPr>
                <a:xfrm>
                  <a:off x="8141324" y="2700767"/>
                  <a:ext cx="217880" cy="282702"/>
                </a:xfrm>
                <a:prstGeom prst="rect">
                  <a:avLst/>
                </a:prstGeom>
              </p:spPr>
              <p:txBody>
                <a:bodyPr lIns="0" tIns="91440" rIns="0">
                  <a:noAutofit/>
                </a:bodyPr>
                <a:lstStyle>
                  <a:lvl1pPr marL="0" indent="0" algn="l" defTabSz="182880" rtl="0" eaLnBrk="1" latinLnBrk="0" hangingPunct="1">
                    <a:lnSpc>
                      <a:spcPct val="110000"/>
                    </a:lnSpc>
                    <a:spcBef>
                      <a:spcPts val="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1pPr>
                  <a:lvl2pPr marL="342900" indent="-169863"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2pPr>
                  <a:lvl3pPr marL="515938" indent="-173038"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3pPr>
                  <a:lvl4pPr marL="685800" indent="-17462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4pPr>
                  <a:lvl5pPr marL="858838" indent="-16827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t>0</a:t>
                  </a:r>
                </a:p>
              </p:txBody>
            </p:sp>
            <p:sp>
              <p:nvSpPr>
                <p:cNvPr id="8" name="Text Placeholder 10">
                  <a:extLst>
                    <a:ext uri="{FF2B5EF4-FFF2-40B4-BE49-F238E27FC236}">
                      <a16:creationId xmlns:a16="http://schemas.microsoft.com/office/drawing/2014/main" id="{41AE65C2-02B0-B442-98A7-49CCAAB66411}"/>
                    </a:ext>
                  </a:extLst>
                </p:cNvPr>
                <p:cNvSpPr txBox="1">
                  <a:spLocks/>
                </p:cNvSpPr>
                <p:nvPr/>
              </p:nvSpPr>
              <p:spPr>
                <a:xfrm>
                  <a:off x="8764822" y="2700767"/>
                  <a:ext cx="217880" cy="282702"/>
                </a:xfrm>
                <a:prstGeom prst="rect">
                  <a:avLst/>
                </a:prstGeom>
              </p:spPr>
              <p:txBody>
                <a:bodyPr lIns="0" tIns="91440" rIns="0">
                  <a:noAutofit/>
                </a:bodyPr>
                <a:lstStyle>
                  <a:lvl1pPr marL="0" indent="0" algn="l" defTabSz="182880" rtl="0" eaLnBrk="1" latinLnBrk="0" hangingPunct="1">
                    <a:lnSpc>
                      <a:spcPct val="110000"/>
                    </a:lnSpc>
                    <a:spcBef>
                      <a:spcPts val="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1pPr>
                  <a:lvl2pPr marL="342900" indent="-169863"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2pPr>
                  <a:lvl3pPr marL="515938" indent="-173038"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3pPr>
                  <a:lvl4pPr marL="685800" indent="-17462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4pPr>
                  <a:lvl5pPr marL="858838" indent="-16827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t>5</a:t>
                  </a:r>
                </a:p>
              </p:txBody>
            </p:sp>
            <p:sp>
              <p:nvSpPr>
                <p:cNvPr id="9" name="Text Placeholder 10">
                  <a:extLst>
                    <a:ext uri="{FF2B5EF4-FFF2-40B4-BE49-F238E27FC236}">
                      <a16:creationId xmlns:a16="http://schemas.microsoft.com/office/drawing/2014/main" id="{9EB8574C-C885-A341-B41C-10C29B599E13}"/>
                    </a:ext>
                  </a:extLst>
                </p:cNvPr>
                <p:cNvSpPr txBox="1">
                  <a:spLocks/>
                </p:cNvSpPr>
                <p:nvPr/>
              </p:nvSpPr>
              <p:spPr>
                <a:xfrm>
                  <a:off x="9378160" y="2700767"/>
                  <a:ext cx="217880" cy="282702"/>
                </a:xfrm>
                <a:prstGeom prst="rect">
                  <a:avLst/>
                </a:prstGeom>
              </p:spPr>
              <p:txBody>
                <a:bodyPr lIns="0" tIns="91440" rIns="0">
                  <a:noAutofit/>
                </a:bodyPr>
                <a:lstStyle>
                  <a:lvl1pPr marL="0" indent="0" algn="l" defTabSz="182880" rtl="0" eaLnBrk="1" latinLnBrk="0" hangingPunct="1">
                    <a:lnSpc>
                      <a:spcPct val="110000"/>
                    </a:lnSpc>
                    <a:spcBef>
                      <a:spcPts val="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1pPr>
                  <a:lvl2pPr marL="342900" indent="-169863"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2pPr>
                  <a:lvl3pPr marL="515938" indent="-173038"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3pPr>
                  <a:lvl4pPr marL="685800" indent="-17462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4pPr>
                  <a:lvl5pPr marL="858838" indent="-16827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t>10</a:t>
                  </a:r>
                </a:p>
              </p:txBody>
            </p:sp>
            <p:sp>
              <p:nvSpPr>
                <p:cNvPr id="10" name="Text Placeholder 10">
                  <a:extLst>
                    <a:ext uri="{FF2B5EF4-FFF2-40B4-BE49-F238E27FC236}">
                      <a16:creationId xmlns:a16="http://schemas.microsoft.com/office/drawing/2014/main" id="{99A258C4-0BFA-5743-86E2-03A6D00E2DA1}"/>
                    </a:ext>
                  </a:extLst>
                </p:cNvPr>
                <p:cNvSpPr txBox="1">
                  <a:spLocks/>
                </p:cNvSpPr>
                <p:nvPr/>
              </p:nvSpPr>
              <p:spPr>
                <a:xfrm>
                  <a:off x="9991499" y="2700767"/>
                  <a:ext cx="217880" cy="282702"/>
                </a:xfrm>
                <a:prstGeom prst="rect">
                  <a:avLst/>
                </a:prstGeom>
              </p:spPr>
              <p:txBody>
                <a:bodyPr lIns="0" tIns="91440" rIns="0">
                  <a:noAutofit/>
                </a:bodyPr>
                <a:lstStyle>
                  <a:lvl1pPr marL="0" indent="0" algn="l" defTabSz="182880" rtl="0" eaLnBrk="1" latinLnBrk="0" hangingPunct="1">
                    <a:lnSpc>
                      <a:spcPct val="110000"/>
                    </a:lnSpc>
                    <a:spcBef>
                      <a:spcPts val="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1pPr>
                  <a:lvl2pPr marL="342900" indent="-169863"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2pPr>
                  <a:lvl3pPr marL="515938" indent="-173038"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3pPr>
                  <a:lvl4pPr marL="685800" indent="-17462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4pPr>
                  <a:lvl5pPr marL="858838" indent="-16827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t>15</a:t>
                  </a:r>
                </a:p>
              </p:txBody>
            </p:sp>
            <p:sp>
              <p:nvSpPr>
                <p:cNvPr id="11" name="Text Placeholder 10">
                  <a:extLst>
                    <a:ext uri="{FF2B5EF4-FFF2-40B4-BE49-F238E27FC236}">
                      <a16:creationId xmlns:a16="http://schemas.microsoft.com/office/drawing/2014/main" id="{0EB26908-CA3D-2E41-BB41-37B450C5DDF5}"/>
                    </a:ext>
                  </a:extLst>
                </p:cNvPr>
                <p:cNvSpPr txBox="1">
                  <a:spLocks/>
                </p:cNvSpPr>
                <p:nvPr/>
              </p:nvSpPr>
              <p:spPr>
                <a:xfrm>
                  <a:off x="10423663" y="2118203"/>
                  <a:ext cx="288624" cy="282702"/>
                </a:xfrm>
                <a:prstGeom prst="rect">
                  <a:avLst/>
                </a:prstGeom>
              </p:spPr>
              <p:txBody>
                <a:bodyPr lIns="0" tIns="91440" rIns="0">
                  <a:noAutofit/>
                </a:bodyPr>
                <a:lstStyle>
                  <a:lvl1pPr marL="0" indent="0" algn="l" defTabSz="182880" rtl="0" eaLnBrk="1" latinLnBrk="0" hangingPunct="1">
                    <a:lnSpc>
                      <a:spcPct val="110000"/>
                    </a:lnSpc>
                    <a:spcBef>
                      <a:spcPts val="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1pPr>
                  <a:lvl2pPr marL="342900" indent="-169863"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2pPr>
                  <a:lvl3pPr marL="515938" indent="-173038"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3pPr>
                  <a:lvl4pPr marL="685800" indent="-17462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4pPr>
                  <a:lvl5pPr marL="858838" indent="-16827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t>50</a:t>
                  </a:r>
                </a:p>
              </p:txBody>
            </p:sp>
            <p:sp>
              <p:nvSpPr>
                <p:cNvPr id="12" name="Text Placeholder 10">
                  <a:extLst>
                    <a:ext uri="{FF2B5EF4-FFF2-40B4-BE49-F238E27FC236}">
                      <a16:creationId xmlns:a16="http://schemas.microsoft.com/office/drawing/2014/main" id="{D1EA27C1-3A8A-F845-A9D5-018726899425}"/>
                    </a:ext>
                  </a:extLst>
                </p:cNvPr>
                <p:cNvSpPr txBox="1">
                  <a:spLocks/>
                </p:cNvSpPr>
                <p:nvPr/>
              </p:nvSpPr>
              <p:spPr>
                <a:xfrm>
                  <a:off x="10423663" y="2322171"/>
                  <a:ext cx="288624" cy="282702"/>
                </a:xfrm>
                <a:prstGeom prst="rect">
                  <a:avLst/>
                </a:prstGeom>
              </p:spPr>
              <p:txBody>
                <a:bodyPr lIns="0" tIns="91440" rIns="0">
                  <a:noAutofit/>
                </a:bodyPr>
                <a:lstStyle>
                  <a:lvl1pPr marL="0" indent="0" algn="l" defTabSz="182880" rtl="0" eaLnBrk="1" latinLnBrk="0" hangingPunct="1">
                    <a:lnSpc>
                      <a:spcPct val="110000"/>
                    </a:lnSpc>
                    <a:spcBef>
                      <a:spcPts val="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1pPr>
                  <a:lvl2pPr marL="342900" indent="-169863"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2pPr>
                  <a:lvl3pPr marL="515938" indent="-173038"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3pPr>
                  <a:lvl4pPr marL="685800" indent="-17462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4pPr>
                  <a:lvl5pPr marL="858838" indent="-16827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t>0</a:t>
                  </a:r>
                </a:p>
              </p:txBody>
            </p:sp>
            <p:sp>
              <p:nvSpPr>
                <p:cNvPr id="13" name="Text Placeholder 10">
                  <a:extLst>
                    <a:ext uri="{FF2B5EF4-FFF2-40B4-BE49-F238E27FC236}">
                      <a16:creationId xmlns:a16="http://schemas.microsoft.com/office/drawing/2014/main" id="{7017B561-D773-A54E-8C9F-BBE2BE626EF3}"/>
                    </a:ext>
                  </a:extLst>
                </p:cNvPr>
                <p:cNvSpPr txBox="1">
                  <a:spLocks/>
                </p:cNvSpPr>
                <p:nvPr/>
              </p:nvSpPr>
              <p:spPr>
                <a:xfrm>
                  <a:off x="10423663" y="2526137"/>
                  <a:ext cx="288624" cy="282702"/>
                </a:xfrm>
                <a:prstGeom prst="rect">
                  <a:avLst/>
                </a:prstGeom>
              </p:spPr>
              <p:txBody>
                <a:bodyPr lIns="0" tIns="91440" rIns="0">
                  <a:noAutofit/>
                </a:bodyPr>
                <a:lstStyle>
                  <a:lvl1pPr marL="0" indent="0" algn="l" defTabSz="182880" rtl="0" eaLnBrk="1" latinLnBrk="0" hangingPunct="1">
                    <a:lnSpc>
                      <a:spcPct val="110000"/>
                    </a:lnSpc>
                    <a:spcBef>
                      <a:spcPts val="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1pPr>
                  <a:lvl2pPr marL="342900" indent="-169863"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2pPr>
                  <a:lvl3pPr marL="515938" indent="-173038"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3pPr>
                  <a:lvl4pPr marL="685800" indent="-17462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4pPr>
                  <a:lvl5pPr marL="858838" indent="-16827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t>-50</a:t>
                  </a:r>
                </a:p>
              </p:txBody>
            </p:sp>
            <p:sp>
              <p:nvSpPr>
                <p:cNvPr id="14" name="Text Placeholder 10">
                  <a:extLst>
                    <a:ext uri="{FF2B5EF4-FFF2-40B4-BE49-F238E27FC236}">
                      <a16:creationId xmlns:a16="http://schemas.microsoft.com/office/drawing/2014/main" id="{3B0F132C-3337-2C49-A71B-3DE6594E894D}"/>
                    </a:ext>
                  </a:extLst>
                </p:cNvPr>
                <p:cNvSpPr txBox="1">
                  <a:spLocks/>
                </p:cNvSpPr>
                <p:nvPr/>
              </p:nvSpPr>
              <p:spPr>
                <a:xfrm>
                  <a:off x="10423663" y="1914236"/>
                  <a:ext cx="288624" cy="282702"/>
                </a:xfrm>
                <a:prstGeom prst="rect">
                  <a:avLst/>
                </a:prstGeom>
              </p:spPr>
              <p:txBody>
                <a:bodyPr lIns="0" tIns="91440" rIns="0">
                  <a:noAutofit/>
                </a:bodyPr>
                <a:lstStyle>
                  <a:lvl1pPr marL="0" indent="0" algn="l" defTabSz="182880" rtl="0" eaLnBrk="1" latinLnBrk="0" hangingPunct="1">
                    <a:lnSpc>
                      <a:spcPct val="110000"/>
                    </a:lnSpc>
                    <a:spcBef>
                      <a:spcPts val="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1pPr>
                  <a:lvl2pPr marL="342900" indent="-169863"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2pPr>
                  <a:lvl3pPr marL="515938" indent="-173038"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3pPr>
                  <a:lvl4pPr marL="685800" indent="-17462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4pPr>
                  <a:lvl5pPr marL="858838" indent="-16827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t>100</a:t>
                  </a:r>
                </a:p>
              </p:txBody>
            </p:sp>
            <p:sp>
              <p:nvSpPr>
                <p:cNvPr id="15" name="Text Placeholder 10">
                  <a:extLst>
                    <a:ext uri="{FF2B5EF4-FFF2-40B4-BE49-F238E27FC236}">
                      <a16:creationId xmlns:a16="http://schemas.microsoft.com/office/drawing/2014/main" id="{0AB58CBD-5E67-1148-8CBD-F02C9D317FDC}"/>
                    </a:ext>
                  </a:extLst>
                </p:cNvPr>
                <p:cNvSpPr txBox="1">
                  <a:spLocks/>
                </p:cNvSpPr>
                <p:nvPr/>
              </p:nvSpPr>
              <p:spPr>
                <a:xfrm>
                  <a:off x="10423663" y="1710268"/>
                  <a:ext cx="288624" cy="282702"/>
                </a:xfrm>
                <a:prstGeom prst="rect">
                  <a:avLst/>
                </a:prstGeom>
              </p:spPr>
              <p:txBody>
                <a:bodyPr lIns="0" tIns="91440" rIns="0">
                  <a:noAutofit/>
                </a:bodyPr>
                <a:lstStyle>
                  <a:lvl1pPr marL="0" indent="0" algn="l" defTabSz="182880" rtl="0" eaLnBrk="1" latinLnBrk="0" hangingPunct="1">
                    <a:lnSpc>
                      <a:spcPct val="110000"/>
                    </a:lnSpc>
                    <a:spcBef>
                      <a:spcPts val="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1pPr>
                  <a:lvl2pPr marL="342900" indent="-169863"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2pPr>
                  <a:lvl3pPr marL="515938" indent="-173038"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3pPr>
                  <a:lvl4pPr marL="685800" indent="-17462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4pPr>
                  <a:lvl5pPr marL="858838" indent="-16827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t>150</a:t>
                  </a:r>
                </a:p>
              </p:txBody>
            </p:sp>
            <p:pic>
              <p:nvPicPr>
                <p:cNvPr id="16" name="Picture 15">
                  <a:extLst>
                    <a:ext uri="{FF2B5EF4-FFF2-40B4-BE49-F238E27FC236}">
                      <a16:creationId xmlns:a16="http://schemas.microsoft.com/office/drawing/2014/main" id="{203AF450-91CF-214F-9377-01A6C2F9104B}"/>
                    </a:ext>
                  </a:extLst>
                </p:cNvPr>
                <p:cNvPicPr>
                  <a:picLocks noChangeAspect="1"/>
                </p:cNvPicPr>
                <p:nvPr/>
              </p:nvPicPr>
              <p:blipFill rotWithShape="1">
                <a:blip r:embed="rId4"/>
                <a:srcRect b="7244"/>
                <a:stretch/>
              </p:blipFill>
              <p:spPr>
                <a:xfrm>
                  <a:off x="8145870" y="1865350"/>
                  <a:ext cx="2184400" cy="895277"/>
                </a:xfrm>
                <a:prstGeom prst="rect">
                  <a:avLst/>
                </a:prstGeom>
              </p:spPr>
            </p:pic>
          </p:grpSp>
        </p:grpSp>
        <p:grpSp>
          <p:nvGrpSpPr>
            <p:cNvPr id="17" name="Group 16">
              <a:extLst>
                <a:ext uri="{FF2B5EF4-FFF2-40B4-BE49-F238E27FC236}">
                  <a16:creationId xmlns:a16="http://schemas.microsoft.com/office/drawing/2014/main" id="{5F23CD43-3A02-CF49-A0DC-81A75C643774}"/>
                </a:ext>
              </a:extLst>
            </p:cNvPr>
            <p:cNvGrpSpPr/>
            <p:nvPr/>
          </p:nvGrpSpPr>
          <p:grpSpPr>
            <a:xfrm>
              <a:off x="7759337" y="2783610"/>
              <a:ext cx="2757005" cy="1394810"/>
              <a:chOff x="7759337" y="3153259"/>
              <a:chExt cx="2757005" cy="1394810"/>
            </a:xfrm>
          </p:grpSpPr>
          <p:sp>
            <p:nvSpPr>
              <p:cNvPr id="18" name="Rectangle 17">
                <a:extLst>
                  <a:ext uri="{FF2B5EF4-FFF2-40B4-BE49-F238E27FC236}">
                    <a16:creationId xmlns:a16="http://schemas.microsoft.com/office/drawing/2014/main" id="{6CAC326C-65F2-4C43-BE7E-A40D50AA0496}"/>
                  </a:ext>
                </a:extLst>
              </p:cNvPr>
              <p:cNvSpPr/>
              <p:nvPr/>
            </p:nvSpPr>
            <p:spPr>
              <a:xfrm>
                <a:off x="7759337" y="3153259"/>
                <a:ext cx="2757005" cy="13948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9" name="Group 18">
                <a:extLst>
                  <a:ext uri="{FF2B5EF4-FFF2-40B4-BE49-F238E27FC236}">
                    <a16:creationId xmlns:a16="http://schemas.microsoft.com/office/drawing/2014/main" id="{F392ED21-CF48-424D-B030-9EC016144B99}"/>
                  </a:ext>
                </a:extLst>
              </p:cNvPr>
              <p:cNvGrpSpPr/>
              <p:nvPr/>
            </p:nvGrpSpPr>
            <p:grpSpPr>
              <a:xfrm>
                <a:off x="7949925" y="3270265"/>
                <a:ext cx="2566417" cy="1169932"/>
                <a:chOff x="8145870" y="3098830"/>
                <a:chExt cx="2566417" cy="1169932"/>
              </a:xfrm>
            </p:grpSpPr>
            <p:sp>
              <p:nvSpPr>
                <p:cNvPr id="20" name="Text Placeholder 10">
                  <a:extLst>
                    <a:ext uri="{FF2B5EF4-FFF2-40B4-BE49-F238E27FC236}">
                      <a16:creationId xmlns:a16="http://schemas.microsoft.com/office/drawing/2014/main" id="{57B2BC3B-D00E-5346-998D-BDCF2739D57E}"/>
                    </a:ext>
                  </a:extLst>
                </p:cNvPr>
                <p:cNvSpPr txBox="1">
                  <a:spLocks/>
                </p:cNvSpPr>
                <p:nvPr/>
              </p:nvSpPr>
              <p:spPr>
                <a:xfrm>
                  <a:off x="8146404" y="3986060"/>
                  <a:ext cx="217880" cy="282702"/>
                </a:xfrm>
                <a:prstGeom prst="rect">
                  <a:avLst/>
                </a:prstGeom>
              </p:spPr>
              <p:txBody>
                <a:bodyPr lIns="0" tIns="91440" rIns="0">
                  <a:noAutofit/>
                </a:bodyPr>
                <a:lstStyle>
                  <a:lvl1pPr marL="0" indent="0" algn="l" defTabSz="182880" rtl="0" eaLnBrk="1" latinLnBrk="0" hangingPunct="1">
                    <a:lnSpc>
                      <a:spcPct val="110000"/>
                    </a:lnSpc>
                    <a:spcBef>
                      <a:spcPts val="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1pPr>
                  <a:lvl2pPr marL="342900" indent="-169863"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2pPr>
                  <a:lvl3pPr marL="515938" indent="-173038"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3pPr>
                  <a:lvl4pPr marL="685800" indent="-17462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4pPr>
                  <a:lvl5pPr marL="858838" indent="-16827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t>0</a:t>
                  </a:r>
                </a:p>
              </p:txBody>
            </p:sp>
            <p:sp>
              <p:nvSpPr>
                <p:cNvPr id="21" name="Text Placeholder 10">
                  <a:extLst>
                    <a:ext uri="{FF2B5EF4-FFF2-40B4-BE49-F238E27FC236}">
                      <a16:creationId xmlns:a16="http://schemas.microsoft.com/office/drawing/2014/main" id="{C0174F57-27E0-5849-BEAD-2EB6E56EB8FB}"/>
                    </a:ext>
                  </a:extLst>
                </p:cNvPr>
                <p:cNvSpPr txBox="1">
                  <a:spLocks/>
                </p:cNvSpPr>
                <p:nvPr/>
              </p:nvSpPr>
              <p:spPr>
                <a:xfrm>
                  <a:off x="8540188" y="3986060"/>
                  <a:ext cx="217880" cy="282702"/>
                </a:xfrm>
                <a:prstGeom prst="rect">
                  <a:avLst/>
                </a:prstGeom>
              </p:spPr>
              <p:txBody>
                <a:bodyPr lIns="0" tIns="91440" rIns="0">
                  <a:noAutofit/>
                </a:bodyPr>
                <a:lstStyle>
                  <a:lvl1pPr marL="0" indent="0" algn="l" defTabSz="182880" rtl="0" eaLnBrk="1" latinLnBrk="0" hangingPunct="1">
                    <a:lnSpc>
                      <a:spcPct val="110000"/>
                    </a:lnSpc>
                    <a:spcBef>
                      <a:spcPts val="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1pPr>
                  <a:lvl2pPr marL="342900" indent="-169863"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2pPr>
                  <a:lvl3pPr marL="515938" indent="-173038"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3pPr>
                  <a:lvl4pPr marL="685800" indent="-17462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4pPr>
                  <a:lvl5pPr marL="858838" indent="-16827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t>20</a:t>
                  </a:r>
                </a:p>
              </p:txBody>
            </p:sp>
            <p:sp>
              <p:nvSpPr>
                <p:cNvPr id="22" name="Text Placeholder 10">
                  <a:extLst>
                    <a:ext uri="{FF2B5EF4-FFF2-40B4-BE49-F238E27FC236}">
                      <a16:creationId xmlns:a16="http://schemas.microsoft.com/office/drawing/2014/main" id="{2B87430B-EFD6-2645-9077-0BB961DB5312}"/>
                    </a:ext>
                  </a:extLst>
                </p:cNvPr>
                <p:cNvSpPr txBox="1">
                  <a:spLocks/>
                </p:cNvSpPr>
                <p:nvPr/>
              </p:nvSpPr>
              <p:spPr>
                <a:xfrm>
                  <a:off x="8933972" y="3986060"/>
                  <a:ext cx="217880" cy="282702"/>
                </a:xfrm>
                <a:prstGeom prst="rect">
                  <a:avLst/>
                </a:prstGeom>
              </p:spPr>
              <p:txBody>
                <a:bodyPr lIns="0" tIns="91440" rIns="0">
                  <a:noAutofit/>
                </a:bodyPr>
                <a:lstStyle>
                  <a:lvl1pPr marL="0" indent="0" algn="l" defTabSz="182880" rtl="0" eaLnBrk="1" latinLnBrk="0" hangingPunct="1">
                    <a:lnSpc>
                      <a:spcPct val="110000"/>
                    </a:lnSpc>
                    <a:spcBef>
                      <a:spcPts val="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1pPr>
                  <a:lvl2pPr marL="342900" indent="-169863"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2pPr>
                  <a:lvl3pPr marL="515938" indent="-173038"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3pPr>
                  <a:lvl4pPr marL="685800" indent="-17462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4pPr>
                  <a:lvl5pPr marL="858838" indent="-16827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t>40</a:t>
                  </a:r>
                </a:p>
              </p:txBody>
            </p:sp>
            <p:sp>
              <p:nvSpPr>
                <p:cNvPr id="23" name="Text Placeholder 10">
                  <a:extLst>
                    <a:ext uri="{FF2B5EF4-FFF2-40B4-BE49-F238E27FC236}">
                      <a16:creationId xmlns:a16="http://schemas.microsoft.com/office/drawing/2014/main" id="{73455014-59E9-A646-8740-52FE91DB603F}"/>
                    </a:ext>
                  </a:extLst>
                </p:cNvPr>
                <p:cNvSpPr txBox="1">
                  <a:spLocks/>
                </p:cNvSpPr>
                <p:nvPr/>
              </p:nvSpPr>
              <p:spPr>
                <a:xfrm>
                  <a:off x="9327756" y="3986060"/>
                  <a:ext cx="217880" cy="282702"/>
                </a:xfrm>
                <a:prstGeom prst="rect">
                  <a:avLst/>
                </a:prstGeom>
              </p:spPr>
              <p:txBody>
                <a:bodyPr lIns="0" tIns="91440" rIns="0">
                  <a:noAutofit/>
                </a:bodyPr>
                <a:lstStyle>
                  <a:lvl1pPr marL="0" indent="0" algn="l" defTabSz="182880" rtl="0" eaLnBrk="1" latinLnBrk="0" hangingPunct="1">
                    <a:lnSpc>
                      <a:spcPct val="110000"/>
                    </a:lnSpc>
                    <a:spcBef>
                      <a:spcPts val="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1pPr>
                  <a:lvl2pPr marL="342900" indent="-169863"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2pPr>
                  <a:lvl3pPr marL="515938" indent="-173038"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3pPr>
                  <a:lvl4pPr marL="685800" indent="-17462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4pPr>
                  <a:lvl5pPr marL="858838" indent="-16827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t>60</a:t>
                  </a:r>
                </a:p>
              </p:txBody>
            </p:sp>
            <p:sp>
              <p:nvSpPr>
                <p:cNvPr id="24" name="Text Placeholder 10">
                  <a:extLst>
                    <a:ext uri="{FF2B5EF4-FFF2-40B4-BE49-F238E27FC236}">
                      <a16:creationId xmlns:a16="http://schemas.microsoft.com/office/drawing/2014/main" id="{88BD3DA9-E8FD-7648-951B-73591B2751EC}"/>
                    </a:ext>
                  </a:extLst>
                </p:cNvPr>
                <p:cNvSpPr txBox="1">
                  <a:spLocks/>
                </p:cNvSpPr>
                <p:nvPr/>
              </p:nvSpPr>
              <p:spPr>
                <a:xfrm>
                  <a:off x="9721540" y="3986060"/>
                  <a:ext cx="217880" cy="282702"/>
                </a:xfrm>
                <a:prstGeom prst="rect">
                  <a:avLst/>
                </a:prstGeom>
              </p:spPr>
              <p:txBody>
                <a:bodyPr lIns="0" tIns="91440" rIns="0">
                  <a:noAutofit/>
                </a:bodyPr>
                <a:lstStyle>
                  <a:lvl1pPr marL="0" indent="0" algn="l" defTabSz="182880" rtl="0" eaLnBrk="1" latinLnBrk="0" hangingPunct="1">
                    <a:lnSpc>
                      <a:spcPct val="110000"/>
                    </a:lnSpc>
                    <a:spcBef>
                      <a:spcPts val="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1pPr>
                  <a:lvl2pPr marL="342900" indent="-169863"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2pPr>
                  <a:lvl3pPr marL="515938" indent="-173038"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3pPr>
                  <a:lvl4pPr marL="685800" indent="-17462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4pPr>
                  <a:lvl5pPr marL="858838" indent="-16827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t>80</a:t>
                  </a:r>
                </a:p>
              </p:txBody>
            </p:sp>
            <p:sp>
              <p:nvSpPr>
                <p:cNvPr id="25" name="Text Placeholder 10">
                  <a:extLst>
                    <a:ext uri="{FF2B5EF4-FFF2-40B4-BE49-F238E27FC236}">
                      <a16:creationId xmlns:a16="http://schemas.microsoft.com/office/drawing/2014/main" id="{4BE5173C-3476-F543-9ECD-CEBBBD3AC357}"/>
                    </a:ext>
                  </a:extLst>
                </p:cNvPr>
                <p:cNvSpPr txBox="1">
                  <a:spLocks/>
                </p:cNvSpPr>
                <p:nvPr/>
              </p:nvSpPr>
              <p:spPr>
                <a:xfrm>
                  <a:off x="10115323" y="3986060"/>
                  <a:ext cx="217880" cy="282702"/>
                </a:xfrm>
                <a:prstGeom prst="rect">
                  <a:avLst/>
                </a:prstGeom>
              </p:spPr>
              <p:txBody>
                <a:bodyPr lIns="0" tIns="91440" rIns="0">
                  <a:noAutofit/>
                </a:bodyPr>
                <a:lstStyle>
                  <a:lvl1pPr marL="0" indent="0" algn="l" defTabSz="182880" rtl="0" eaLnBrk="1" latinLnBrk="0" hangingPunct="1">
                    <a:lnSpc>
                      <a:spcPct val="110000"/>
                    </a:lnSpc>
                    <a:spcBef>
                      <a:spcPts val="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1pPr>
                  <a:lvl2pPr marL="342900" indent="-169863"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2pPr>
                  <a:lvl3pPr marL="515938" indent="-173038"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3pPr>
                  <a:lvl4pPr marL="685800" indent="-17462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4pPr>
                  <a:lvl5pPr marL="858838" indent="-16827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t>100</a:t>
                  </a:r>
                </a:p>
              </p:txBody>
            </p:sp>
            <p:sp>
              <p:nvSpPr>
                <p:cNvPr id="26" name="Text Placeholder 10">
                  <a:extLst>
                    <a:ext uri="{FF2B5EF4-FFF2-40B4-BE49-F238E27FC236}">
                      <a16:creationId xmlns:a16="http://schemas.microsoft.com/office/drawing/2014/main" id="{B458F642-A13F-C044-AEEB-E56D75A5835D}"/>
                    </a:ext>
                  </a:extLst>
                </p:cNvPr>
                <p:cNvSpPr txBox="1">
                  <a:spLocks/>
                </p:cNvSpPr>
                <p:nvPr/>
              </p:nvSpPr>
              <p:spPr>
                <a:xfrm>
                  <a:off x="10423663" y="3135289"/>
                  <a:ext cx="288624" cy="282702"/>
                </a:xfrm>
                <a:prstGeom prst="rect">
                  <a:avLst/>
                </a:prstGeom>
              </p:spPr>
              <p:txBody>
                <a:bodyPr lIns="0" tIns="91440" rIns="0">
                  <a:noAutofit/>
                </a:bodyPr>
                <a:lstStyle>
                  <a:lvl1pPr marL="0" indent="0" algn="l" defTabSz="182880" rtl="0" eaLnBrk="1" latinLnBrk="0" hangingPunct="1">
                    <a:lnSpc>
                      <a:spcPct val="110000"/>
                    </a:lnSpc>
                    <a:spcBef>
                      <a:spcPts val="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1pPr>
                  <a:lvl2pPr marL="342900" indent="-169863"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2pPr>
                  <a:lvl3pPr marL="515938" indent="-173038"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3pPr>
                  <a:lvl4pPr marL="685800" indent="-17462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4pPr>
                  <a:lvl5pPr marL="858838" indent="-16827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t>100</a:t>
                  </a:r>
                </a:p>
              </p:txBody>
            </p:sp>
            <p:sp>
              <p:nvSpPr>
                <p:cNvPr id="27" name="Text Placeholder 10">
                  <a:extLst>
                    <a:ext uri="{FF2B5EF4-FFF2-40B4-BE49-F238E27FC236}">
                      <a16:creationId xmlns:a16="http://schemas.microsoft.com/office/drawing/2014/main" id="{8C756800-FAE8-DC41-AD38-D5AC21DD1EB6}"/>
                    </a:ext>
                  </a:extLst>
                </p:cNvPr>
                <p:cNvSpPr txBox="1">
                  <a:spLocks/>
                </p:cNvSpPr>
                <p:nvPr/>
              </p:nvSpPr>
              <p:spPr>
                <a:xfrm>
                  <a:off x="10423663" y="3480922"/>
                  <a:ext cx="288624" cy="282702"/>
                </a:xfrm>
                <a:prstGeom prst="rect">
                  <a:avLst/>
                </a:prstGeom>
              </p:spPr>
              <p:txBody>
                <a:bodyPr lIns="0" tIns="91440" rIns="0">
                  <a:noAutofit/>
                </a:bodyPr>
                <a:lstStyle>
                  <a:lvl1pPr marL="0" indent="0" algn="l" defTabSz="182880" rtl="0" eaLnBrk="1" latinLnBrk="0" hangingPunct="1">
                    <a:lnSpc>
                      <a:spcPct val="110000"/>
                    </a:lnSpc>
                    <a:spcBef>
                      <a:spcPts val="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1pPr>
                  <a:lvl2pPr marL="342900" indent="-169863"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2pPr>
                  <a:lvl3pPr marL="515938" indent="-173038"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3pPr>
                  <a:lvl4pPr marL="685800" indent="-17462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4pPr>
                  <a:lvl5pPr marL="858838" indent="-16827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t>50</a:t>
                  </a:r>
                </a:p>
              </p:txBody>
            </p:sp>
            <p:sp>
              <p:nvSpPr>
                <p:cNvPr id="28" name="Text Placeholder 10">
                  <a:extLst>
                    <a:ext uri="{FF2B5EF4-FFF2-40B4-BE49-F238E27FC236}">
                      <a16:creationId xmlns:a16="http://schemas.microsoft.com/office/drawing/2014/main" id="{FEF53538-EB53-314F-9F45-D4C8686175C5}"/>
                    </a:ext>
                  </a:extLst>
                </p:cNvPr>
                <p:cNvSpPr txBox="1">
                  <a:spLocks/>
                </p:cNvSpPr>
                <p:nvPr/>
              </p:nvSpPr>
              <p:spPr>
                <a:xfrm>
                  <a:off x="10423663" y="3816014"/>
                  <a:ext cx="288624" cy="282702"/>
                </a:xfrm>
                <a:prstGeom prst="rect">
                  <a:avLst/>
                </a:prstGeom>
              </p:spPr>
              <p:txBody>
                <a:bodyPr lIns="0" tIns="91440" rIns="0">
                  <a:noAutofit/>
                </a:bodyPr>
                <a:lstStyle>
                  <a:lvl1pPr marL="0" indent="0" algn="l" defTabSz="182880" rtl="0" eaLnBrk="1" latinLnBrk="0" hangingPunct="1">
                    <a:lnSpc>
                      <a:spcPct val="110000"/>
                    </a:lnSpc>
                    <a:spcBef>
                      <a:spcPts val="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1pPr>
                  <a:lvl2pPr marL="342900" indent="-169863"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2pPr>
                  <a:lvl3pPr marL="515938" indent="-173038"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3pPr>
                  <a:lvl4pPr marL="685800" indent="-17462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4pPr>
                  <a:lvl5pPr marL="858838" indent="-16827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t>0</a:t>
                  </a:r>
                </a:p>
              </p:txBody>
            </p:sp>
            <p:pic>
              <p:nvPicPr>
                <p:cNvPr id="29" name="Picture 28">
                  <a:extLst>
                    <a:ext uri="{FF2B5EF4-FFF2-40B4-BE49-F238E27FC236}">
                      <a16:creationId xmlns:a16="http://schemas.microsoft.com/office/drawing/2014/main" id="{8F3ED77F-B699-EF44-8B70-1CDFBFD1B581}"/>
                    </a:ext>
                  </a:extLst>
                </p:cNvPr>
                <p:cNvPicPr>
                  <a:picLocks noChangeAspect="1"/>
                </p:cNvPicPr>
                <p:nvPr/>
              </p:nvPicPr>
              <p:blipFill rotWithShape="1">
                <a:blip r:embed="rId5"/>
                <a:srcRect b="5499"/>
                <a:stretch/>
              </p:blipFill>
              <p:spPr>
                <a:xfrm>
                  <a:off x="8145870" y="3098830"/>
                  <a:ext cx="2171700" cy="1032137"/>
                </a:xfrm>
                <a:prstGeom prst="rect">
                  <a:avLst/>
                </a:prstGeom>
              </p:spPr>
            </p:pic>
          </p:grpSp>
        </p:grpSp>
        <p:grpSp>
          <p:nvGrpSpPr>
            <p:cNvPr id="30" name="Group 29">
              <a:extLst>
                <a:ext uri="{FF2B5EF4-FFF2-40B4-BE49-F238E27FC236}">
                  <a16:creationId xmlns:a16="http://schemas.microsoft.com/office/drawing/2014/main" id="{7A09E9C0-C030-FB4D-AC78-EDD1B829F418}"/>
                </a:ext>
              </a:extLst>
            </p:cNvPr>
            <p:cNvGrpSpPr/>
            <p:nvPr/>
          </p:nvGrpSpPr>
          <p:grpSpPr>
            <a:xfrm>
              <a:off x="7759337" y="4491322"/>
              <a:ext cx="2757283" cy="1514106"/>
              <a:chOff x="7759337" y="4660784"/>
              <a:chExt cx="2757283" cy="1514106"/>
            </a:xfrm>
          </p:grpSpPr>
          <p:sp>
            <p:nvSpPr>
              <p:cNvPr id="31" name="Rectangle 30">
                <a:extLst>
                  <a:ext uri="{FF2B5EF4-FFF2-40B4-BE49-F238E27FC236}">
                    <a16:creationId xmlns:a16="http://schemas.microsoft.com/office/drawing/2014/main" id="{B0B33480-F717-F441-9549-3486F704D885}"/>
                  </a:ext>
                </a:extLst>
              </p:cNvPr>
              <p:cNvSpPr/>
              <p:nvPr/>
            </p:nvSpPr>
            <p:spPr>
              <a:xfrm>
                <a:off x="7759337" y="4660784"/>
                <a:ext cx="2757005" cy="1514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32" name="Group 31">
                <a:extLst>
                  <a:ext uri="{FF2B5EF4-FFF2-40B4-BE49-F238E27FC236}">
                    <a16:creationId xmlns:a16="http://schemas.microsoft.com/office/drawing/2014/main" id="{1621BB0F-DBA3-AF45-8414-DC8473721934}"/>
                  </a:ext>
                </a:extLst>
              </p:cNvPr>
              <p:cNvGrpSpPr/>
              <p:nvPr/>
            </p:nvGrpSpPr>
            <p:grpSpPr>
              <a:xfrm>
                <a:off x="7949925" y="4685063"/>
                <a:ext cx="2566695" cy="1426914"/>
                <a:chOff x="8145870" y="4459072"/>
                <a:chExt cx="2566695" cy="1426914"/>
              </a:xfrm>
            </p:grpSpPr>
            <p:sp>
              <p:nvSpPr>
                <p:cNvPr id="33" name="Text Placeholder 10">
                  <a:extLst>
                    <a:ext uri="{FF2B5EF4-FFF2-40B4-BE49-F238E27FC236}">
                      <a16:creationId xmlns:a16="http://schemas.microsoft.com/office/drawing/2014/main" id="{B786D6AC-2145-BA4E-B277-AE547DC2D25B}"/>
                    </a:ext>
                  </a:extLst>
                </p:cNvPr>
                <p:cNvSpPr txBox="1">
                  <a:spLocks/>
                </p:cNvSpPr>
                <p:nvPr/>
              </p:nvSpPr>
              <p:spPr>
                <a:xfrm>
                  <a:off x="10423941" y="4459072"/>
                  <a:ext cx="288624" cy="282702"/>
                </a:xfrm>
                <a:prstGeom prst="rect">
                  <a:avLst/>
                </a:prstGeom>
              </p:spPr>
              <p:txBody>
                <a:bodyPr lIns="0" tIns="91440" rIns="0">
                  <a:noAutofit/>
                </a:bodyPr>
                <a:lstStyle>
                  <a:lvl1pPr marL="0" indent="0" algn="l" defTabSz="182880" rtl="0" eaLnBrk="1" latinLnBrk="0" hangingPunct="1">
                    <a:lnSpc>
                      <a:spcPct val="110000"/>
                    </a:lnSpc>
                    <a:spcBef>
                      <a:spcPts val="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1pPr>
                  <a:lvl2pPr marL="342900" indent="-169863"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2pPr>
                  <a:lvl3pPr marL="515938" indent="-173038"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3pPr>
                  <a:lvl4pPr marL="685800" indent="-17462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4pPr>
                  <a:lvl5pPr marL="858838" indent="-16827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t>125</a:t>
                  </a:r>
                </a:p>
              </p:txBody>
            </p:sp>
            <p:sp>
              <p:nvSpPr>
                <p:cNvPr id="34" name="Text Placeholder 10">
                  <a:extLst>
                    <a:ext uri="{FF2B5EF4-FFF2-40B4-BE49-F238E27FC236}">
                      <a16:creationId xmlns:a16="http://schemas.microsoft.com/office/drawing/2014/main" id="{87CD228D-3A35-5F49-BC4F-3E02112A6290}"/>
                    </a:ext>
                  </a:extLst>
                </p:cNvPr>
                <p:cNvSpPr txBox="1">
                  <a:spLocks/>
                </p:cNvSpPr>
                <p:nvPr/>
              </p:nvSpPr>
              <p:spPr>
                <a:xfrm>
                  <a:off x="10423941" y="4650871"/>
                  <a:ext cx="288624" cy="282702"/>
                </a:xfrm>
                <a:prstGeom prst="rect">
                  <a:avLst/>
                </a:prstGeom>
              </p:spPr>
              <p:txBody>
                <a:bodyPr lIns="0" tIns="91440" rIns="0">
                  <a:noAutofit/>
                </a:bodyPr>
                <a:lstStyle>
                  <a:lvl1pPr marL="0" indent="0" algn="l" defTabSz="182880" rtl="0" eaLnBrk="1" latinLnBrk="0" hangingPunct="1">
                    <a:lnSpc>
                      <a:spcPct val="110000"/>
                    </a:lnSpc>
                    <a:spcBef>
                      <a:spcPts val="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1pPr>
                  <a:lvl2pPr marL="342900" indent="-169863"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2pPr>
                  <a:lvl3pPr marL="515938" indent="-173038"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3pPr>
                  <a:lvl4pPr marL="685800" indent="-17462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4pPr>
                  <a:lvl5pPr marL="858838" indent="-16827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t>100</a:t>
                  </a:r>
                </a:p>
              </p:txBody>
            </p:sp>
            <p:sp>
              <p:nvSpPr>
                <p:cNvPr id="35" name="Text Placeholder 10">
                  <a:extLst>
                    <a:ext uri="{FF2B5EF4-FFF2-40B4-BE49-F238E27FC236}">
                      <a16:creationId xmlns:a16="http://schemas.microsoft.com/office/drawing/2014/main" id="{BEB330F5-3C75-1E45-A85B-5D1795F06960}"/>
                    </a:ext>
                  </a:extLst>
                </p:cNvPr>
                <p:cNvSpPr txBox="1">
                  <a:spLocks/>
                </p:cNvSpPr>
                <p:nvPr/>
              </p:nvSpPr>
              <p:spPr>
                <a:xfrm>
                  <a:off x="10423941" y="4850237"/>
                  <a:ext cx="288624" cy="282702"/>
                </a:xfrm>
                <a:prstGeom prst="rect">
                  <a:avLst/>
                </a:prstGeom>
              </p:spPr>
              <p:txBody>
                <a:bodyPr lIns="0" tIns="91440" rIns="0">
                  <a:noAutofit/>
                </a:bodyPr>
                <a:lstStyle>
                  <a:lvl1pPr marL="0" indent="0" algn="l" defTabSz="182880" rtl="0" eaLnBrk="1" latinLnBrk="0" hangingPunct="1">
                    <a:lnSpc>
                      <a:spcPct val="110000"/>
                    </a:lnSpc>
                    <a:spcBef>
                      <a:spcPts val="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1pPr>
                  <a:lvl2pPr marL="342900" indent="-169863"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2pPr>
                  <a:lvl3pPr marL="515938" indent="-173038"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3pPr>
                  <a:lvl4pPr marL="685800" indent="-17462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4pPr>
                  <a:lvl5pPr marL="858838" indent="-16827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t>75</a:t>
                  </a:r>
                </a:p>
              </p:txBody>
            </p:sp>
            <p:sp>
              <p:nvSpPr>
                <p:cNvPr id="36" name="Text Placeholder 10">
                  <a:extLst>
                    <a:ext uri="{FF2B5EF4-FFF2-40B4-BE49-F238E27FC236}">
                      <a16:creationId xmlns:a16="http://schemas.microsoft.com/office/drawing/2014/main" id="{03937A27-57AB-8149-98B9-63C5379D0EE3}"/>
                    </a:ext>
                  </a:extLst>
                </p:cNvPr>
                <p:cNvSpPr txBox="1">
                  <a:spLocks/>
                </p:cNvSpPr>
                <p:nvPr/>
              </p:nvSpPr>
              <p:spPr>
                <a:xfrm>
                  <a:off x="10423941" y="5047981"/>
                  <a:ext cx="288624" cy="282702"/>
                </a:xfrm>
                <a:prstGeom prst="rect">
                  <a:avLst/>
                </a:prstGeom>
              </p:spPr>
              <p:txBody>
                <a:bodyPr lIns="0" tIns="91440" rIns="0">
                  <a:noAutofit/>
                </a:bodyPr>
                <a:lstStyle>
                  <a:lvl1pPr marL="0" indent="0" algn="l" defTabSz="182880" rtl="0" eaLnBrk="1" latinLnBrk="0" hangingPunct="1">
                    <a:lnSpc>
                      <a:spcPct val="110000"/>
                    </a:lnSpc>
                    <a:spcBef>
                      <a:spcPts val="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1pPr>
                  <a:lvl2pPr marL="342900" indent="-169863"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2pPr>
                  <a:lvl3pPr marL="515938" indent="-173038"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3pPr>
                  <a:lvl4pPr marL="685800" indent="-17462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4pPr>
                  <a:lvl5pPr marL="858838" indent="-16827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t>50</a:t>
                  </a:r>
                </a:p>
              </p:txBody>
            </p:sp>
            <p:sp>
              <p:nvSpPr>
                <p:cNvPr id="37" name="Text Placeholder 10">
                  <a:extLst>
                    <a:ext uri="{FF2B5EF4-FFF2-40B4-BE49-F238E27FC236}">
                      <a16:creationId xmlns:a16="http://schemas.microsoft.com/office/drawing/2014/main" id="{8B6D9491-C707-AF44-BAF7-EDA48C5430C8}"/>
                    </a:ext>
                  </a:extLst>
                </p:cNvPr>
                <p:cNvSpPr txBox="1">
                  <a:spLocks/>
                </p:cNvSpPr>
                <p:nvPr/>
              </p:nvSpPr>
              <p:spPr>
                <a:xfrm>
                  <a:off x="10423941" y="5243783"/>
                  <a:ext cx="288624" cy="282702"/>
                </a:xfrm>
                <a:prstGeom prst="rect">
                  <a:avLst/>
                </a:prstGeom>
              </p:spPr>
              <p:txBody>
                <a:bodyPr lIns="0" tIns="91440" rIns="0">
                  <a:noAutofit/>
                </a:bodyPr>
                <a:lstStyle>
                  <a:lvl1pPr marL="0" indent="0" algn="l" defTabSz="182880" rtl="0" eaLnBrk="1" latinLnBrk="0" hangingPunct="1">
                    <a:lnSpc>
                      <a:spcPct val="110000"/>
                    </a:lnSpc>
                    <a:spcBef>
                      <a:spcPts val="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1pPr>
                  <a:lvl2pPr marL="342900" indent="-169863"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2pPr>
                  <a:lvl3pPr marL="515938" indent="-173038"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3pPr>
                  <a:lvl4pPr marL="685800" indent="-17462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4pPr>
                  <a:lvl5pPr marL="858838" indent="-16827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t>25</a:t>
                  </a:r>
                </a:p>
              </p:txBody>
            </p:sp>
            <p:sp>
              <p:nvSpPr>
                <p:cNvPr id="38" name="Text Placeholder 10">
                  <a:extLst>
                    <a:ext uri="{FF2B5EF4-FFF2-40B4-BE49-F238E27FC236}">
                      <a16:creationId xmlns:a16="http://schemas.microsoft.com/office/drawing/2014/main" id="{BAFFC0E7-DD2C-8F46-9CB3-3655C4C4D3CB}"/>
                    </a:ext>
                  </a:extLst>
                </p:cNvPr>
                <p:cNvSpPr txBox="1">
                  <a:spLocks/>
                </p:cNvSpPr>
                <p:nvPr/>
              </p:nvSpPr>
              <p:spPr>
                <a:xfrm>
                  <a:off x="10423941" y="5443630"/>
                  <a:ext cx="288624" cy="282702"/>
                </a:xfrm>
                <a:prstGeom prst="rect">
                  <a:avLst/>
                </a:prstGeom>
              </p:spPr>
              <p:txBody>
                <a:bodyPr lIns="0" tIns="91440" rIns="0">
                  <a:noAutofit/>
                </a:bodyPr>
                <a:lstStyle>
                  <a:lvl1pPr marL="0" indent="0" algn="l" defTabSz="182880" rtl="0" eaLnBrk="1" latinLnBrk="0" hangingPunct="1">
                    <a:lnSpc>
                      <a:spcPct val="110000"/>
                    </a:lnSpc>
                    <a:spcBef>
                      <a:spcPts val="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1pPr>
                  <a:lvl2pPr marL="342900" indent="-169863"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2pPr>
                  <a:lvl3pPr marL="515938" indent="-173038"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3pPr>
                  <a:lvl4pPr marL="685800" indent="-17462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4pPr>
                  <a:lvl5pPr marL="858838" indent="-16827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t>0</a:t>
                  </a:r>
                </a:p>
              </p:txBody>
            </p:sp>
            <p:sp>
              <p:nvSpPr>
                <p:cNvPr id="39" name="Text Placeholder 10">
                  <a:extLst>
                    <a:ext uri="{FF2B5EF4-FFF2-40B4-BE49-F238E27FC236}">
                      <a16:creationId xmlns:a16="http://schemas.microsoft.com/office/drawing/2014/main" id="{02CC68A4-CBFF-394F-A9BF-EA54A157741C}"/>
                    </a:ext>
                  </a:extLst>
                </p:cNvPr>
                <p:cNvSpPr txBox="1">
                  <a:spLocks/>
                </p:cNvSpPr>
                <p:nvPr/>
              </p:nvSpPr>
              <p:spPr>
                <a:xfrm>
                  <a:off x="8146404" y="5603284"/>
                  <a:ext cx="217880" cy="282702"/>
                </a:xfrm>
                <a:prstGeom prst="rect">
                  <a:avLst/>
                </a:prstGeom>
              </p:spPr>
              <p:txBody>
                <a:bodyPr lIns="0" tIns="91440" rIns="0">
                  <a:noAutofit/>
                </a:bodyPr>
                <a:lstStyle>
                  <a:lvl1pPr marL="0" indent="0" algn="l" defTabSz="182880" rtl="0" eaLnBrk="1" latinLnBrk="0" hangingPunct="1">
                    <a:lnSpc>
                      <a:spcPct val="110000"/>
                    </a:lnSpc>
                    <a:spcBef>
                      <a:spcPts val="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1pPr>
                  <a:lvl2pPr marL="342900" indent="-169863"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2pPr>
                  <a:lvl3pPr marL="515938" indent="-173038"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3pPr>
                  <a:lvl4pPr marL="685800" indent="-17462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4pPr>
                  <a:lvl5pPr marL="858838" indent="-16827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t>0</a:t>
                  </a:r>
                </a:p>
              </p:txBody>
            </p:sp>
            <p:sp>
              <p:nvSpPr>
                <p:cNvPr id="40" name="Text Placeholder 10">
                  <a:extLst>
                    <a:ext uri="{FF2B5EF4-FFF2-40B4-BE49-F238E27FC236}">
                      <a16:creationId xmlns:a16="http://schemas.microsoft.com/office/drawing/2014/main" id="{CEEE411D-693A-954A-86A1-B71688B1E1F1}"/>
                    </a:ext>
                  </a:extLst>
                </p:cNvPr>
                <p:cNvSpPr txBox="1">
                  <a:spLocks/>
                </p:cNvSpPr>
                <p:nvPr/>
              </p:nvSpPr>
              <p:spPr>
                <a:xfrm>
                  <a:off x="8544619" y="5603284"/>
                  <a:ext cx="217880" cy="282702"/>
                </a:xfrm>
                <a:prstGeom prst="rect">
                  <a:avLst/>
                </a:prstGeom>
              </p:spPr>
              <p:txBody>
                <a:bodyPr lIns="0" tIns="91440" rIns="0">
                  <a:noAutofit/>
                </a:bodyPr>
                <a:lstStyle>
                  <a:lvl1pPr marL="0" indent="0" algn="l" defTabSz="182880" rtl="0" eaLnBrk="1" latinLnBrk="0" hangingPunct="1">
                    <a:lnSpc>
                      <a:spcPct val="110000"/>
                    </a:lnSpc>
                    <a:spcBef>
                      <a:spcPts val="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1pPr>
                  <a:lvl2pPr marL="342900" indent="-169863"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2pPr>
                  <a:lvl3pPr marL="515938" indent="-173038"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3pPr>
                  <a:lvl4pPr marL="685800" indent="-17462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4pPr>
                  <a:lvl5pPr marL="858838" indent="-16827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t>20</a:t>
                  </a:r>
                </a:p>
              </p:txBody>
            </p:sp>
            <p:sp>
              <p:nvSpPr>
                <p:cNvPr id="41" name="Text Placeholder 10">
                  <a:extLst>
                    <a:ext uri="{FF2B5EF4-FFF2-40B4-BE49-F238E27FC236}">
                      <a16:creationId xmlns:a16="http://schemas.microsoft.com/office/drawing/2014/main" id="{7D086CF4-090C-9A4A-A6CE-BEA98688828D}"/>
                    </a:ext>
                  </a:extLst>
                </p:cNvPr>
                <p:cNvSpPr txBox="1">
                  <a:spLocks/>
                </p:cNvSpPr>
                <p:nvPr/>
              </p:nvSpPr>
              <p:spPr>
                <a:xfrm>
                  <a:off x="8942834" y="5603284"/>
                  <a:ext cx="217880" cy="282702"/>
                </a:xfrm>
                <a:prstGeom prst="rect">
                  <a:avLst/>
                </a:prstGeom>
              </p:spPr>
              <p:txBody>
                <a:bodyPr lIns="0" tIns="91440" rIns="0">
                  <a:noAutofit/>
                </a:bodyPr>
                <a:lstStyle>
                  <a:lvl1pPr marL="0" indent="0" algn="l" defTabSz="182880" rtl="0" eaLnBrk="1" latinLnBrk="0" hangingPunct="1">
                    <a:lnSpc>
                      <a:spcPct val="110000"/>
                    </a:lnSpc>
                    <a:spcBef>
                      <a:spcPts val="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1pPr>
                  <a:lvl2pPr marL="342900" indent="-169863"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2pPr>
                  <a:lvl3pPr marL="515938" indent="-173038"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3pPr>
                  <a:lvl4pPr marL="685800" indent="-17462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4pPr>
                  <a:lvl5pPr marL="858838" indent="-16827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t>40</a:t>
                  </a:r>
                </a:p>
              </p:txBody>
            </p:sp>
            <p:sp>
              <p:nvSpPr>
                <p:cNvPr id="42" name="Text Placeholder 10">
                  <a:extLst>
                    <a:ext uri="{FF2B5EF4-FFF2-40B4-BE49-F238E27FC236}">
                      <a16:creationId xmlns:a16="http://schemas.microsoft.com/office/drawing/2014/main" id="{3D696E80-67BE-C547-B2E3-771E6A650D74}"/>
                    </a:ext>
                  </a:extLst>
                </p:cNvPr>
                <p:cNvSpPr txBox="1">
                  <a:spLocks/>
                </p:cNvSpPr>
                <p:nvPr/>
              </p:nvSpPr>
              <p:spPr>
                <a:xfrm>
                  <a:off x="9341049" y="5603284"/>
                  <a:ext cx="217880" cy="282702"/>
                </a:xfrm>
                <a:prstGeom prst="rect">
                  <a:avLst/>
                </a:prstGeom>
              </p:spPr>
              <p:txBody>
                <a:bodyPr lIns="0" tIns="91440" rIns="0">
                  <a:noAutofit/>
                </a:bodyPr>
                <a:lstStyle>
                  <a:lvl1pPr marL="0" indent="0" algn="l" defTabSz="182880" rtl="0" eaLnBrk="1" latinLnBrk="0" hangingPunct="1">
                    <a:lnSpc>
                      <a:spcPct val="110000"/>
                    </a:lnSpc>
                    <a:spcBef>
                      <a:spcPts val="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1pPr>
                  <a:lvl2pPr marL="342900" indent="-169863"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2pPr>
                  <a:lvl3pPr marL="515938" indent="-173038"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3pPr>
                  <a:lvl4pPr marL="685800" indent="-17462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4pPr>
                  <a:lvl5pPr marL="858838" indent="-16827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t>60</a:t>
                  </a:r>
                </a:p>
              </p:txBody>
            </p:sp>
            <p:sp>
              <p:nvSpPr>
                <p:cNvPr id="43" name="Text Placeholder 10">
                  <a:extLst>
                    <a:ext uri="{FF2B5EF4-FFF2-40B4-BE49-F238E27FC236}">
                      <a16:creationId xmlns:a16="http://schemas.microsoft.com/office/drawing/2014/main" id="{BB723415-5640-5A4D-B898-14053AFB1649}"/>
                    </a:ext>
                  </a:extLst>
                </p:cNvPr>
                <p:cNvSpPr txBox="1">
                  <a:spLocks/>
                </p:cNvSpPr>
                <p:nvPr/>
              </p:nvSpPr>
              <p:spPr>
                <a:xfrm>
                  <a:off x="9739264" y="5603284"/>
                  <a:ext cx="217880" cy="282702"/>
                </a:xfrm>
                <a:prstGeom prst="rect">
                  <a:avLst/>
                </a:prstGeom>
              </p:spPr>
              <p:txBody>
                <a:bodyPr lIns="0" tIns="91440" rIns="0">
                  <a:noAutofit/>
                </a:bodyPr>
                <a:lstStyle>
                  <a:lvl1pPr marL="0" indent="0" algn="l" defTabSz="182880" rtl="0" eaLnBrk="1" latinLnBrk="0" hangingPunct="1">
                    <a:lnSpc>
                      <a:spcPct val="110000"/>
                    </a:lnSpc>
                    <a:spcBef>
                      <a:spcPts val="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1pPr>
                  <a:lvl2pPr marL="342900" indent="-169863"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2pPr>
                  <a:lvl3pPr marL="515938" indent="-173038"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3pPr>
                  <a:lvl4pPr marL="685800" indent="-17462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4pPr>
                  <a:lvl5pPr marL="858838" indent="-16827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t>80</a:t>
                  </a:r>
                </a:p>
              </p:txBody>
            </p:sp>
            <p:sp>
              <p:nvSpPr>
                <p:cNvPr id="44" name="Text Placeholder 10">
                  <a:extLst>
                    <a:ext uri="{FF2B5EF4-FFF2-40B4-BE49-F238E27FC236}">
                      <a16:creationId xmlns:a16="http://schemas.microsoft.com/office/drawing/2014/main" id="{E1FCAC5F-66ED-CB4D-B546-CCCE7ACAE663}"/>
                    </a:ext>
                  </a:extLst>
                </p:cNvPr>
                <p:cNvSpPr txBox="1">
                  <a:spLocks/>
                </p:cNvSpPr>
                <p:nvPr/>
              </p:nvSpPr>
              <p:spPr>
                <a:xfrm>
                  <a:off x="10137481" y="5603284"/>
                  <a:ext cx="217880" cy="282702"/>
                </a:xfrm>
                <a:prstGeom prst="rect">
                  <a:avLst/>
                </a:prstGeom>
              </p:spPr>
              <p:txBody>
                <a:bodyPr lIns="0" tIns="91440" rIns="0">
                  <a:noAutofit/>
                </a:bodyPr>
                <a:lstStyle>
                  <a:lvl1pPr marL="0" indent="0" algn="l" defTabSz="182880" rtl="0" eaLnBrk="1" latinLnBrk="0" hangingPunct="1">
                    <a:lnSpc>
                      <a:spcPct val="110000"/>
                    </a:lnSpc>
                    <a:spcBef>
                      <a:spcPts val="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1pPr>
                  <a:lvl2pPr marL="342900" indent="-169863"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2pPr>
                  <a:lvl3pPr marL="515938" indent="-173038"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3pPr>
                  <a:lvl4pPr marL="685800" indent="-17462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4pPr>
                  <a:lvl5pPr marL="858838" indent="-16827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t>100</a:t>
                  </a:r>
                </a:p>
              </p:txBody>
            </p:sp>
            <p:pic>
              <p:nvPicPr>
                <p:cNvPr id="45" name="Picture 44">
                  <a:extLst>
                    <a:ext uri="{FF2B5EF4-FFF2-40B4-BE49-F238E27FC236}">
                      <a16:creationId xmlns:a16="http://schemas.microsoft.com/office/drawing/2014/main" id="{D6A3C5DD-40F1-124D-8CD7-DAAC71A8BFFF}"/>
                    </a:ext>
                  </a:extLst>
                </p:cNvPr>
                <p:cNvPicPr>
                  <a:picLocks noChangeAspect="1"/>
                </p:cNvPicPr>
                <p:nvPr/>
              </p:nvPicPr>
              <p:blipFill rotWithShape="1">
                <a:blip r:embed="rId6"/>
                <a:srcRect b="6209"/>
                <a:stretch/>
              </p:blipFill>
              <p:spPr>
                <a:xfrm>
                  <a:off x="8145870" y="4613189"/>
                  <a:ext cx="2171700" cy="1119668"/>
                </a:xfrm>
                <a:prstGeom prst="rect">
                  <a:avLst/>
                </a:prstGeom>
              </p:spPr>
            </p:pic>
          </p:grpSp>
        </p:grpSp>
        <p:sp>
          <p:nvSpPr>
            <p:cNvPr id="47" name="TextBox 46">
              <a:extLst>
                <a:ext uri="{FF2B5EF4-FFF2-40B4-BE49-F238E27FC236}">
                  <a16:creationId xmlns:a16="http://schemas.microsoft.com/office/drawing/2014/main" id="{70B93FE6-3E59-F94F-99D9-1AAA08D10B46}"/>
                </a:ext>
              </a:extLst>
            </p:cNvPr>
            <p:cNvSpPr txBox="1"/>
            <p:nvPr/>
          </p:nvSpPr>
          <p:spPr>
            <a:xfrm rot="16200000">
              <a:off x="6456589" y="3299805"/>
              <a:ext cx="2217841" cy="369332"/>
            </a:xfrm>
            <a:prstGeom prst="rect">
              <a:avLst/>
            </a:prstGeom>
            <a:noFill/>
          </p:spPr>
          <p:txBody>
            <a:bodyPr wrap="square" rtlCol="0">
              <a:spAutoFit/>
            </a:bodyPr>
            <a:lstStyle/>
            <a:p>
              <a:pPr algn="ctr"/>
              <a:r>
                <a:rPr lang="en-US" sz="900">
                  <a:solidFill>
                    <a:schemeClr val="accent6"/>
                  </a:solidFill>
                </a:rPr>
                <a:t>% AF Burden (permanent pacemaker)</a:t>
              </a:r>
            </a:p>
            <a:p>
              <a:endParaRPr lang="en-US" sz="900">
                <a:solidFill>
                  <a:schemeClr val="accent6"/>
                </a:solidFill>
              </a:endParaRPr>
            </a:p>
          </p:txBody>
        </p:sp>
        <p:sp>
          <p:nvSpPr>
            <p:cNvPr id="48" name="TextBox 47">
              <a:extLst>
                <a:ext uri="{FF2B5EF4-FFF2-40B4-BE49-F238E27FC236}">
                  <a16:creationId xmlns:a16="http://schemas.microsoft.com/office/drawing/2014/main" id="{6457E593-F3D1-A741-8CE8-6FBA2AFE3934}"/>
                </a:ext>
              </a:extLst>
            </p:cNvPr>
            <p:cNvSpPr txBox="1"/>
            <p:nvPr/>
          </p:nvSpPr>
          <p:spPr>
            <a:xfrm>
              <a:off x="8407866" y="6014166"/>
              <a:ext cx="1482813" cy="192787"/>
            </a:xfrm>
            <a:prstGeom prst="rect">
              <a:avLst/>
            </a:prstGeom>
            <a:noFill/>
          </p:spPr>
          <p:txBody>
            <a:bodyPr wrap="square" rtlCol="0">
              <a:spAutoFit/>
            </a:bodyPr>
            <a:lstStyle/>
            <a:p>
              <a:pPr algn="ctr"/>
              <a:r>
                <a:rPr lang="en-US" sz="900" dirty="0">
                  <a:solidFill>
                    <a:schemeClr val="accent6"/>
                  </a:solidFill>
                </a:rPr>
                <a:t>% AF Burden (CAM)</a:t>
              </a:r>
            </a:p>
          </p:txBody>
        </p:sp>
        <p:sp>
          <p:nvSpPr>
            <p:cNvPr id="49" name="TextBox 48">
              <a:extLst>
                <a:ext uri="{FF2B5EF4-FFF2-40B4-BE49-F238E27FC236}">
                  <a16:creationId xmlns:a16="http://schemas.microsoft.com/office/drawing/2014/main" id="{86AA537E-9392-AE4C-9B4B-AA0BA677795C}"/>
                </a:ext>
              </a:extLst>
            </p:cNvPr>
            <p:cNvSpPr txBox="1"/>
            <p:nvPr/>
          </p:nvSpPr>
          <p:spPr>
            <a:xfrm>
              <a:off x="8223596" y="4191244"/>
              <a:ext cx="1851352" cy="192787"/>
            </a:xfrm>
            <a:prstGeom prst="rect">
              <a:avLst/>
            </a:prstGeom>
            <a:noFill/>
          </p:spPr>
          <p:txBody>
            <a:bodyPr wrap="square" rtlCol="0">
              <a:spAutoFit/>
            </a:bodyPr>
            <a:lstStyle/>
            <a:p>
              <a:pPr algn="ctr"/>
              <a:r>
                <a:rPr lang="en-US" sz="900" dirty="0">
                  <a:solidFill>
                    <a:schemeClr val="accent6"/>
                  </a:solidFill>
                </a:rPr>
                <a:t>% AF Burden (NUUBO Vest)</a:t>
              </a:r>
            </a:p>
          </p:txBody>
        </p:sp>
        <p:sp>
          <p:nvSpPr>
            <p:cNvPr id="50" name="TextBox 49">
              <a:extLst>
                <a:ext uri="{FF2B5EF4-FFF2-40B4-BE49-F238E27FC236}">
                  <a16:creationId xmlns:a16="http://schemas.microsoft.com/office/drawing/2014/main" id="{E011E32D-0B8C-F04F-BC0E-AF5287F3A880}"/>
                </a:ext>
              </a:extLst>
            </p:cNvPr>
            <p:cNvSpPr txBox="1"/>
            <p:nvPr/>
          </p:nvSpPr>
          <p:spPr>
            <a:xfrm>
              <a:off x="8318262" y="2473479"/>
              <a:ext cx="1662021" cy="192787"/>
            </a:xfrm>
            <a:prstGeom prst="rect">
              <a:avLst/>
            </a:prstGeom>
            <a:noFill/>
          </p:spPr>
          <p:txBody>
            <a:bodyPr wrap="square" rtlCol="0">
              <a:spAutoFit/>
            </a:bodyPr>
            <a:lstStyle/>
            <a:p>
              <a:pPr algn="ctr"/>
              <a:r>
                <a:rPr lang="en-US" sz="900" dirty="0">
                  <a:solidFill>
                    <a:schemeClr val="accent6"/>
                  </a:solidFill>
                </a:rPr>
                <a:t>% AF Burden (</a:t>
              </a:r>
              <a:r>
                <a:rPr lang="en-US" sz="900" dirty="0" err="1">
                  <a:solidFill>
                    <a:schemeClr val="accent6"/>
                  </a:solidFill>
                </a:rPr>
                <a:t>Novacor</a:t>
              </a:r>
              <a:r>
                <a:rPr lang="en-US" sz="900" dirty="0">
                  <a:solidFill>
                    <a:schemeClr val="accent6"/>
                  </a:solidFill>
                </a:rPr>
                <a:t> “R” Test IV)</a:t>
              </a:r>
            </a:p>
          </p:txBody>
        </p:sp>
      </p:grpSp>
      <p:grpSp>
        <p:nvGrpSpPr>
          <p:cNvPr id="71" name="Group 70">
            <a:extLst>
              <a:ext uri="{FF2B5EF4-FFF2-40B4-BE49-F238E27FC236}">
                <a16:creationId xmlns:a16="http://schemas.microsoft.com/office/drawing/2014/main" id="{4240599E-0C69-54C6-172C-2A628FDB242C}"/>
              </a:ext>
            </a:extLst>
          </p:cNvPr>
          <p:cNvGrpSpPr/>
          <p:nvPr/>
        </p:nvGrpSpPr>
        <p:grpSpPr>
          <a:xfrm>
            <a:off x="496870" y="2217328"/>
            <a:ext cx="5101616" cy="2862230"/>
            <a:chOff x="804128" y="2756347"/>
            <a:chExt cx="4462519" cy="2493521"/>
          </a:xfrm>
        </p:grpSpPr>
        <p:sp>
          <p:nvSpPr>
            <p:cNvPr id="55" name="TextBox 54">
              <a:extLst>
                <a:ext uri="{FF2B5EF4-FFF2-40B4-BE49-F238E27FC236}">
                  <a16:creationId xmlns:a16="http://schemas.microsoft.com/office/drawing/2014/main" id="{32F768EE-929B-7041-96FE-A15C75741A25}"/>
                </a:ext>
              </a:extLst>
            </p:cNvPr>
            <p:cNvSpPr txBox="1"/>
            <p:nvPr/>
          </p:nvSpPr>
          <p:spPr>
            <a:xfrm>
              <a:off x="1207527" y="2756347"/>
              <a:ext cx="3420021" cy="402194"/>
            </a:xfrm>
            <a:prstGeom prst="rect">
              <a:avLst/>
            </a:prstGeom>
            <a:noFill/>
          </p:spPr>
          <p:txBody>
            <a:bodyPr wrap="square" rtlCol="0">
              <a:spAutoFit/>
            </a:bodyPr>
            <a:lstStyle/>
            <a:p>
              <a:r>
                <a:rPr lang="en-US" sz="1200" dirty="0">
                  <a:solidFill>
                    <a:srgbClr val="000000"/>
                  </a:solidFill>
                </a:rPr>
                <a:t>Zio XT | R</a:t>
              </a:r>
              <a:r>
                <a:rPr lang="en-US" sz="1200" baseline="30000" dirty="0">
                  <a:solidFill>
                    <a:srgbClr val="000000"/>
                  </a:solidFill>
                </a:rPr>
                <a:t>2</a:t>
              </a:r>
              <a:r>
                <a:rPr lang="en-US" sz="1200" dirty="0">
                  <a:solidFill>
                    <a:srgbClr val="000000"/>
                  </a:solidFill>
                </a:rPr>
                <a:t>:  0.99 | MSE:  0.24</a:t>
              </a:r>
            </a:p>
            <a:p>
              <a:endParaRPr lang="en-US" sz="1200" dirty="0">
                <a:solidFill>
                  <a:srgbClr val="000000"/>
                </a:solidFill>
              </a:endParaRPr>
            </a:p>
          </p:txBody>
        </p:sp>
        <p:grpSp>
          <p:nvGrpSpPr>
            <p:cNvPr id="56" name="Group 55">
              <a:extLst>
                <a:ext uri="{FF2B5EF4-FFF2-40B4-BE49-F238E27FC236}">
                  <a16:creationId xmlns:a16="http://schemas.microsoft.com/office/drawing/2014/main" id="{B4F98F06-FB35-9146-98A4-82EF76DAD7C7}"/>
                </a:ext>
              </a:extLst>
            </p:cNvPr>
            <p:cNvGrpSpPr/>
            <p:nvPr/>
          </p:nvGrpSpPr>
          <p:grpSpPr>
            <a:xfrm>
              <a:off x="1267676" y="4732704"/>
              <a:ext cx="3579497" cy="271482"/>
              <a:chOff x="1343312" y="5134009"/>
              <a:chExt cx="3579497" cy="271482"/>
            </a:xfrm>
          </p:grpSpPr>
          <p:sp>
            <p:nvSpPr>
              <p:cNvPr id="57" name="Text Placeholder 10">
                <a:extLst>
                  <a:ext uri="{FF2B5EF4-FFF2-40B4-BE49-F238E27FC236}">
                    <a16:creationId xmlns:a16="http://schemas.microsoft.com/office/drawing/2014/main" id="{0A1C97C7-7D78-604A-A0F4-1CEB27B6B8C8}"/>
                  </a:ext>
                </a:extLst>
              </p:cNvPr>
              <p:cNvSpPr txBox="1">
                <a:spLocks/>
              </p:cNvSpPr>
              <p:nvPr/>
            </p:nvSpPr>
            <p:spPr>
              <a:xfrm>
                <a:off x="1343312" y="5134009"/>
                <a:ext cx="209234" cy="271482"/>
              </a:xfrm>
              <a:prstGeom prst="rect">
                <a:avLst/>
              </a:prstGeom>
            </p:spPr>
            <p:txBody>
              <a:bodyPr lIns="0" tIns="91440" rIns="0">
                <a:noAutofit/>
              </a:bodyPr>
              <a:lstStyle>
                <a:lvl1pPr marL="0" indent="0" algn="l" defTabSz="182880" rtl="0" eaLnBrk="1" latinLnBrk="0" hangingPunct="1">
                  <a:lnSpc>
                    <a:spcPct val="110000"/>
                  </a:lnSpc>
                  <a:spcBef>
                    <a:spcPts val="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1pPr>
                <a:lvl2pPr marL="342900" indent="-169863"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2pPr>
                <a:lvl3pPr marL="515938" indent="-173038"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3pPr>
                <a:lvl4pPr marL="685800" indent="-17462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4pPr>
                <a:lvl5pPr marL="858838" indent="-16827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t>0</a:t>
                </a:r>
              </a:p>
            </p:txBody>
          </p:sp>
          <p:sp>
            <p:nvSpPr>
              <p:cNvPr id="58" name="Text Placeholder 10">
                <a:extLst>
                  <a:ext uri="{FF2B5EF4-FFF2-40B4-BE49-F238E27FC236}">
                    <a16:creationId xmlns:a16="http://schemas.microsoft.com/office/drawing/2014/main" id="{66B214A7-EDF6-CD4F-A116-B2732A71B600}"/>
                  </a:ext>
                </a:extLst>
              </p:cNvPr>
              <p:cNvSpPr txBox="1">
                <a:spLocks/>
              </p:cNvSpPr>
              <p:nvPr/>
            </p:nvSpPr>
            <p:spPr>
              <a:xfrm>
                <a:off x="2017365" y="5134009"/>
                <a:ext cx="209234" cy="271482"/>
              </a:xfrm>
              <a:prstGeom prst="rect">
                <a:avLst/>
              </a:prstGeom>
            </p:spPr>
            <p:txBody>
              <a:bodyPr lIns="0" tIns="91440" rIns="0">
                <a:noAutofit/>
              </a:bodyPr>
              <a:lstStyle>
                <a:lvl1pPr marL="0" indent="0" algn="l" defTabSz="182880" rtl="0" eaLnBrk="1" latinLnBrk="0" hangingPunct="1">
                  <a:lnSpc>
                    <a:spcPct val="110000"/>
                  </a:lnSpc>
                  <a:spcBef>
                    <a:spcPts val="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1pPr>
                <a:lvl2pPr marL="342900" indent="-169863"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2pPr>
                <a:lvl3pPr marL="515938" indent="-173038"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3pPr>
                <a:lvl4pPr marL="685800" indent="-17462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4pPr>
                <a:lvl5pPr marL="858838" indent="-16827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t>20</a:t>
                </a:r>
              </a:p>
            </p:txBody>
          </p:sp>
          <p:sp>
            <p:nvSpPr>
              <p:cNvPr id="59" name="Text Placeholder 10">
                <a:extLst>
                  <a:ext uri="{FF2B5EF4-FFF2-40B4-BE49-F238E27FC236}">
                    <a16:creationId xmlns:a16="http://schemas.microsoft.com/office/drawing/2014/main" id="{C7B0EEDE-9692-1E48-9C71-1D0AE4A1F493}"/>
                  </a:ext>
                </a:extLst>
              </p:cNvPr>
              <p:cNvSpPr txBox="1">
                <a:spLocks/>
              </p:cNvSpPr>
              <p:nvPr/>
            </p:nvSpPr>
            <p:spPr>
              <a:xfrm>
                <a:off x="2691418" y="5134009"/>
                <a:ext cx="209234" cy="271482"/>
              </a:xfrm>
              <a:prstGeom prst="rect">
                <a:avLst/>
              </a:prstGeom>
            </p:spPr>
            <p:txBody>
              <a:bodyPr lIns="0" tIns="91440" rIns="0">
                <a:noAutofit/>
              </a:bodyPr>
              <a:lstStyle>
                <a:lvl1pPr marL="0" indent="0" algn="l" defTabSz="182880" rtl="0" eaLnBrk="1" latinLnBrk="0" hangingPunct="1">
                  <a:lnSpc>
                    <a:spcPct val="110000"/>
                  </a:lnSpc>
                  <a:spcBef>
                    <a:spcPts val="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1pPr>
                <a:lvl2pPr marL="342900" indent="-169863"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2pPr>
                <a:lvl3pPr marL="515938" indent="-173038"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3pPr>
                <a:lvl4pPr marL="685800" indent="-17462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4pPr>
                <a:lvl5pPr marL="858838" indent="-16827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t>40</a:t>
                </a:r>
              </a:p>
            </p:txBody>
          </p:sp>
          <p:sp>
            <p:nvSpPr>
              <p:cNvPr id="60" name="Text Placeholder 10">
                <a:extLst>
                  <a:ext uri="{FF2B5EF4-FFF2-40B4-BE49-F238E27FC236}">
                    <a16:creationId xmlns:a16="http://schemas.microsoft.com/office/drawing/2014/main" id="{A53302F0-E8A0-0545-B28F-648FF8BA6BB7}"/>
                  </a:ext>
                </a:extLst>
              </p:cNvPr>
              <p:cNvSpPr txBox="1">
                <a:spLocks/>
              </p:cNvSpPr>
              <p:nvPr/>
            </p:nvSpPr>
            <p:spPr>
              <a:xfrm>
                <a:off x="3365471" y="5134009"/>
                <a:ext cx="209234" cy="271482"/>
              </a:xfrm>
              <a:prstGeom prst="rect">
                <a:avLst/>
              </a:prstGeom>
            </p:spPr>
            <p:txBody>
              <a:bodyPr lIns="0" tIns="91440" rIns="0">
                <a:noAutofit/>
              </a:bodyPr>
              <a:lstStyle>
                <a:lvl1pPr marL="0" indent="0" algn="l" defTabSz="182880" rtl="0" eaLnBrk="1" latinLnBrk="0" hangingPunct="1">
                  <a:lnSpc>
                    <a:spcPct val="110000"/>
                  </a:lnSpc>
                  <a:spcBef>
                    <a:spcPts val="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1pPr>
                <a:lvl2pPr marL="342900" indent="-169863"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2pPr>
                <a:lvl3pPr marL="515938" indent="-173038"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3pPr>
                <a:lvl4pPr marL="685800" indent="-17462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4pPr>
                <a:lvl5pPr marL="858838" indent="-16827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t>60</a:t>
                </a:r>
              </a:p>
            </p:txBody>
          </p:sp>
          <p:sp>
            <p:nvSpPr>
              <p:cNvPr id="61" name="Text Placeholder 10">
                <a:extLst>
                  <a:ext uri="{FF2B5EF4-FFF2-40B4-BE49-F238E27FC236}">
                    <a16:creationId xmlns:a16="http://schemas.microsoft.com/office/drawing/2014/main" id="{190129CD-EC14-D942-A650-A77D1940ABA2}"/>
                  </a:ext>
                </a:extLst>
              </p:cNvPr>
              <p:cNvSpPr txBox="1">
                <a:spLocks/>
              </p:cNvSpPr>
              <p:nvPr/>
            </p:nvSpPr>
            <p:spPr>
              <a:xfrm>
                <a:off x="4039524" y="5134009"/>
                <a:ext cx="209234" cy="271482"/>
              </a:xfrm>
              <a:prstGeom prst="rect">
                <a:avLst/>
              </a:prstGeom>
            </p:spPr>
            <p:txBody>
              <a:bodyPr lIns="0" tIns="91440" rIns="0">
                <a:noAutofit/>
              </a:bodyPr>
              <a:lstStyle>
                <a:lvl1pPr marL="0" indent="0" algn="l" defTabSz="182880" rtl="0" eaLnBrk="1" latinLnBrk="0" hangingPunct="1">
                  <a:lnSpc>
                    <a:spcPct val="110000"/>
                  </a:lnSpc>
                  <a:spcBef>
                    <a:spcPts val="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1pPr>
                <a:lvl2pPr marL="342900" indent="-169863"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2pPr>
                <a:lvl3pPr marL="515938" indent="-173038"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3pPr>
                <a:lvl4pPr marL="685800" indent="-17462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4pPr>
                <a:lvl5pPr marL="858838" indent="-16827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t>80</a:t>
                </a:r>
              </a:p>
            </p:txBody>
          </p:sp>
          <p:sp>
            <p:nvSpPr>
              <p:cNvPr id="62" name="Text Placeholder 10">
                <a:extLst>
                  <a:ext uri="{FF2B5EF4-FFF2-40B4-BE49-F238E27FC236}">
                    <a16:creationId xmlns:a16="http://schemas.microsoft.com/office/drawing/2014/main" id="{85EB10C6-52CB-C746-8C68-4D52BD681345}"/>
                  </a:ext>
                </a:extLst>
              </p:cNvPr>
              <p:cNvSpPr txBox="1">
                <a:spLocks/>
              </p:cNvSpPr>
              <p:nvPr/>
            </p:nvSpPr>
            <p:spPr>
              <a:xfrm>
                <a:off x="4713575" y="5134009"/>
                <a:ext cx="209234" cy="271482"/>
              </a:xfrm>
              <a:prstGeom prst="rect">
                <a:avLst/>
              </a:prstGeom>
            </p:spPr>
            <p:txBody>
              <a:bodyPr lIns="0" tIns="91440" rIns="0">
                <a:noAutofit/>
              </a:bodyPr>
              <a:lstStyle>
                <a:lvl1pPr marL="0" indent="0" algn="l" defTabSz="182880" rtl="0" eaLnBrk="1" latinLnBrk="0" hangingPunct="1">
                  <a:lnSpc>
                    <a:spcPct val="110000"/>
                  </a:lnSpc>
                  <a:spcBef>
                    <a:spcPts val="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1pPr>
                <a:lvl2pPr marL="342900" indent="-169863"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2pPr>
                <a:lvl3pPr marL="515938" indent="-173038"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3pPr>
                <a:lvl4pPr marL="685800" indent="-17462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4pPr>
                <a:lvl5pPr marL="858838" indent="-16827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t>100</a:t>
                </a:r>
              </a:p>
            </p:txBody>
          </p:sp>
        </p:grpSp>
        <p:sp>
          <p:nvSpPr>
            <p:cNvPr id="63" name="Text Placeholder 10">
              <a:extLst>
                <a:ext uri="{FF2B5EF4-FFF2-40B4-BE49-F238E27FC236}">
                  <a16:creationId xmlns:a16="http://schemas.microsoft.com/office/drawing/2014/main" id="{6D1CF510-1704-014F-92E7-66D418E5EDDD}"/>
                </a:ext>
              </a:extLst>
            </p:cNvPr>
            <p:cNvSpPr txBox="1">
              <a:spLocks/>
            </p:cNvSpPr>
            <p:nvPr/>
          </p:nvSpPr>
          <p:spPr>
            <a:xfrm>
              <a:off x="4989478" y="3032504"/>
              <a:ext cx="277169" cy="271482"/>
            </a:xfrm>
            <a:prstGeom prst="rect">
              <a:avLst/>
            </a:prstGeom>
          </p:spPr>
          <p:txBody>
            <a:bodyPr lIns="0" tIns="91440" rIns="0">
              <a:noAutofit/>
            </a:bodyPr>
            <a:lstStyle>
              <a:lvl1pPr marL="0" indent="0" algn="l" defTabSz="182880" rtl="0" eaLnBrk="1" latinLnBrk="0" hangingPunct="1">
                <a:lnSpc>
                  <a:spcPct val="110000"/>
                </a:lnSpc>
                <a:spcBef>
                  <a:spcPts val="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1pPr>
              <a:lvl2pPr marL="342900" indent="-169863"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2pPr>
              <a:lvl3pPr marL="515938" indent="-173038"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3pPr>
              <a:lvl4pPr marL="685800" indent="-17462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4pPr>
              <a:lvl5pPr marL="858838" indent="-16827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t>100</a:t>
              </a:r>
            </a:p>
          </p:txBody>
        </p:sp>
        <p:sp>
          <p:nvSpPr>
            <p:cNvPr id="64" name="Text Placeholder 10">
              <a:extLst>
                <a:ext uri="{FF2B5EF4-FFF2-40B4-BE49-F238E27FC236}">
                  <a16:creationId xmlns:a16="http://schemas.microsoft.com/office/drawing/2014/main" id="{2091F04C-5721-C34E-96E0-A77268C604A0}"/>
                </a:ext>
              </a:extLst>
            </p:cNvPr>
            <p:cNvSpPr txBox="1">
              <a:spLocks/>
            </p:cNvSpPr>
            <p:nvPr/>
          </p:nvSpPr>
          <p:spPr>
            <a:xfrm>
              <a:off x="4989478" y="3413363"/>
              <a:ext cx="277169" cy="271482"/>
            </a:xfrm>
            <a:prstGeom prst="rect">
              <a:avLst/>
            </a:prstGeom>
          </p:spPr>
          <p:txBody>
            <a:bodyPr lIns="0" tIns="91440" rIns="0">
              <a:noAutofit/>
            </a:bodyPr>
            <a:lstStyle>
              <a:lvl1pPr marL="0" indent="0" algn="l" defTabSz="182880" rtl="0" eaLnBrk="1" latinLnBrk="0" hangingPunct="1">
                <a:lnSpc>
                  <a:spcPct val="110000"/>
                </a:lnSpc>
                <a:spcBef>
                  <a:spcPts val="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1pPr>
              <a:lvl2pPr marL="342900" indent="-169863"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2pPr>
              <a:lvl3pPr marL="515938" indent="-173038"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3pPr>
              <a:lvl4pPr marL="685800" indent="-17462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4pPr>
              <a:lvl5pPr marL="858838" indent="-16827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t>75</a:t>
              </a:r>
            </a:p>
          </p:txBody>
        </p:sp>
        <p:sp>
          <p:nvSpPr>
            <p:cNvPr id="65" name="Text Placeholder 10">
              <a:extLst>
                <a:ext uri="{FF2B5EF4-FFF2-40B4-BE49-F238E27FC236}">
                  <a16:creationId xmlns:a16="http://schemas.microsoft.com/office/drawing/2014/main" id="{86694FA5-B5C4-2443-977A-1560058B2C90}"/>
                </a:ext>
              </a:extLst>
            </p:cNvPr>
            <p:cNvSpPr txBox="1">
              <a:spLocks/>
            </p:cNvSpPr>
            <p:nvPr/>
          </p:nvSpPr>
          <p:spPr>
            <a:xfrm>
              <a:off x="4989478" y="3794222"/>
              <a:ext cx="277169" cy="271482"/>
            </a:xfrm>
            <a:prstGeom prst="rect">
              <a:avLst/>
            </a:prstGeom>
          </p:spPr>
          <p:txBody>
            <a:bodyPr lIns="0" tIns="91440" rIns="0">
              <a:noAutofit/>
            </a:bodyPr>
            <a:lstStyle>
              <a:lvl1pPr marL="0" indent="0" algn="l" defTabSz="182880" rtl="0" eaLnBrk="1" latinLnBrk="0" hangingPunct="1">
                <a:lnSpc>
                  <a:spcPct val="110000"/>
                </a:lnSpc>
                <a:spcBef>
                  <a:spcPts val="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1pPr>
              <a:lvl2pPr marL="342900" indent="-169863"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2pPr>
              <a:lvl3pPr marL="515938" indent="-173038"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3pPr>
              <a:lvl4pPr marL="685800" indent="-17462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4pPr>
              <a:lvl5pPr marL="858838" indent="-16827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t>50</a:t>
              </a:r>
            </a:p>
          </p:txBody>
        </p:sp>
        <p:sp>
          <p:nvSpPr>
            <p:cNvPr id="66" name="Text Placeholder 10">
              <a:extLst>
                <a:ext uri="{FF2B5EF4-FFF2-40B4-BE49-F238E27FC236}">
                  <a16:creationId xmlns:a16="http://schemas.microsoft.com/office/drawing/2014/main" id="{5B7FA361-55AE-F24D-B09C-95010B47B5D0}"/>
                </a:ext>
              </a:extLst>
            </p:cNvPr>
            <p:cNvSpPr txBox="1">
              <a:spLocks/>
            </p:cNvSpPr>
            <p:nvPr/>
          </p:nvSpPr>
          <p:spPr>
            <a:xfrm>
              <a:off x="4989478" y="4175081"/>
              <a:ext cx="277169" cy="271482"/>
            </a:xfrm>
            <a:prstGeom prst="rect">
              <a:avLst/>
            </a:prstGeom>
          </p:spPr>
          <p:txBody>
            <a:bodyPr lIns="0" tIns="91440" rIns="0">
              <a:noAutofit/>
            </a:bodyPr>
            <a:lstStyle>
              <a:lvl1pPr marL="0" indent="0" algn="l" defTabSz="182880" rtl="0" eaLnBrk="1" latinLnBrk="0" hangingPunct="1">
                <a:lnSpc>
                  <a:spcPct val="110000"/>
                </a:lnSpc>
                <a:spcBef>
                  <a:spcPts val="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1pPr>
              <a:lvl2pPr marL="342900" indent="-169863"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2pPr>
              <a:lvl3pPr marL="515938" indent="-173038"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3pPr>
              <a:lvl4pPr marL="685800" indent="-17462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4pPr>
              <a:lvl5pPr marL="858838" indent="-16827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t>25</a:t>
              </a:r>
            </a:p>
          </p:txBody>
        </p:sp>
        <p:sp>
          <p:nvSpPr>
            <p:cNvPr id="67" name="Text Placeholder 10">
              <a:extLst>
                <a:ext uri="{FF2B5EF4-FFF2-40B4-BE49-F238E27FC236}">
                  <a16:creationId xmlns:a16="http://schemas.microsoft.com/office/drawing/2014/main" id="{C5E1FFCB-46A3-1B4E-BE3E-396A0A58D9E8}"/>
                </a:ext>
              </a:extLst>
            </p:cNvPr>
            <p:cNvSpPr txBox="1">
              <a:spLocks/>
            </p:cNvSpPr>
            <p:nvPr/>
          </p:nvSpPr>
          <p:spPr>
            <a:xfrm>
              <a:off x="4989478" y="4550805"/>
              <a:ext cx="277169" cy="271482"/>
            </a:xfrm>
            <a:prstGeom prst="rect">
              <a:avLst/>
            </a:prstGeom>
          </p:spPr>
          <p:txBody>
            <a:bodyPr lIns="0" tIns="91440" rIns="0">
              <a:noAutofit/>
            </a:bodyPr>
            <a:lstStyle>
              <a:lvl1pPr marL="0" indent="0" algn="l" defTabSz="182880" rtl="0" eaLnBrk="1" latinLnBrk="0" hangingPunct="1">
                <a:lnSpc>
                  <a:spcPct val="110000"/>
                </a:lnSpc>
                <a:spcBef>
                  <a:spcPts val="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1pPr>
              <a:lvl2pPr marL="342900" indent="-169863"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2pPr>
              <a:lvl3pPr marL="515938" indent="-173038"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3pPr>
              <a:lvl4pPr marL="685800" indent="-17462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4pPr>
              <a:lvl5pPr marL="858838" indent="-168275" algn="l" defTabSz="914400" rtl="0" eaLnBrk="1" latinLnBrk="0" hangingPunct="1">
                <a:lnSpc>
                  <a:spcPct val="110000"/>
                </a:lnSpc>
                <a:spcBef>
                  <a:spcPts val="500"/>
                </a:spcBef>
                <a:spcAft>
                  <a:spcPts val="1000"/>
                </a:spcAft>
                <a:buSzPct val="75000"/>
                <a:buFont typeface="Arial" panose="020B0604020202020204" pitchFamily="34" charset="0"/>
                <a:buNone/>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900"/>
                <a:t>0</a:t>
              </a:r>
            </a:p>
          </p:txBody>
        </p:sp>
        <p:pic>
          <p:nvPicPr>
            <p:cNvPr id="68" name="Picture 67">
              <a:extLst>
                <a:ext uri="{FF2B5EF4-FFF2-40B4-BE49-F238E27FC236}">
                  <a16:creationId xmlns:a16="http://schemas.microsoft.com/office/drawing/2014/main" id="{FDD0AD74-3DEC-7440-8E6E-1B1E68146B26}"/>
                </a:ext>
              </a:extLst>
            </p:cNvPr>
            <p:cNvPicPr>
              <a:picLocks noChangeAspect="1"/>
            </p:cNvPicPr>
            <p:nvPr/>
          </p:nvPicPr>
          <p:blipFill rotWithShape="1">
            <a:blip r:embed="rId7"/>
            <a:srcRect b="5879"/>
            <a:stretch/>
          </p:blipFill>
          <p:spPr>
            <a:xfrm>
              <a:off x="1272936" y="3186662"/>
              <a:ext cx="3556000" cy="1553937"/>
            </a:xfrm>
            <a:prstGeom prst="rect">
              <a:avLst/>
            </a:prstGeom>
          </p:spPr>
        </p:pic>
        <p:sp>
          <p:nvSpPr>
            <p:cNvPr id="69" name="TextBox 68">
              <a:extLst>
                <a:ext uri="{FF2B5EF4-FFF2-40B4-BE49-F238E27FC236}">
                  <a16:creationId xmlns:a16="http://schemas.microsoft.com/office/drawing/2014/main" id="{4AAD04CA-F102-7D4D-AC0A-1B4E98283528}"/>
                </a:ext>
              </a:extLst>
            </p:cNvPr>
            <p:cNvSpPr txBox="1"/>
            <p:nvPr/>
          </p:nvSpPr>
          <p:spPr>
            <a:xfrm rot="16200000">
              <a:off x="-120127" y="3725450"/>
              <a:ext cx="2217841" cy="369332"/>
            </a:xfrm>
            <a:prstGeom prst="rect">
              <a:avLst/>
            </a:prstGeom>
            <a:noFill/>
          </p:spPr>
          <p:txBody>
            <a:bodyPr wrap="square" rtlCol="0">
              <a:spAutoFit/>
            </a:bodyPr>
            <a:lstStyle/>
            <a:p>
              <a:r>
                <a:rPr lang="en-US" sz="900" dirty="0">
                  <a:solidFill>
                    <a:schemeClr val="accent6"/>
                  </a:solidFill>
                </a:rPr>
                <a:t>% AF Burden (permanent pacemaker)</a:t>
              </a:r>
            </a:p>
            <a:p>
              <a:endParaRPr lang="en-US" sz="900" dirty="0">
                <a:solidFill>
                  <a:schemeClr val="accent6"/>
                </a:solidFill>
              </a:endParaRPr>
            </a:p>
          </p:txBody>
        </p:sp>
        <p:sp>
          <p:nvSpPr>
            <p:cNvPr id="70" name="TextBox 69">
              <a:extLst>
                <a:ext uri="{FF2B5EF4-FFF2-40B4-BE49-F238E27FC236}">
                  <a16:creationId xmlns:a16="http://schemas.microsoft.com/office/drawing/2014/main" id="{01100A00-CBED-284F-8532-92E26197BE80}"/>
                </a:ext>
              </a:extLst>
            </p:cNvPr>
            <p:cNvSpPr txBox="1"/>
            <p:nvPr/>
          </p:nvSpPr>
          <p:spPr>
            <a:xfrm>
              <a:off x="2356887" y="5019036"/>
              <a:ext cx="1378698" cy="230832"/>
            </a:xfrm>
            <a:prstGeom prst="rect">
              <a:avLst/>
            </a:prstGeom>
            <a:noFill/>
          </p:spPr>
          <p:txBody>
            <a:bodyPr wrap="square" rtlCol="0">
              <a:spAutoFit/>
            </a:bodyPr>
            <a:lstStyle/>
            <a:p>
              <a:pPr algn="ctr"/>
              <a:r>
                <a:rPr lang="en-US" sz="900" dirty="0">
                  <a:solidFill>
                    <a:schemeClr val="accent6"/>
                  </a:solidFill>
                </a:rPr>
                <a:t>% AF Burden (Zio XT)</a:t>
              </a:r>
            </a:p>
          </p:txBody>
        </p:sp>
      </p:grpSp>
      <p:sp>
        <p:nvSpPr>
          <p:cNvPr id="81" name="Text Placeholder 80">
            <a:extLst>
              <a:ext uri="{FF2B5EF4-FFF2-40B4-BE49-F238E27FC236}">
                <a16:creationId xmlns:a16="http://schemas.microsoft.com/office/drawing/2014/main" id="{1C3D5CA0-7942-4138-85BE-C8AC99FB42BC}"/>
              </a:ext>
            </a:extLst>
          </p:cNvPr>
          <p:cNvSpPr>
            <a:spLocks noGrp="1"/>
          </p:cNvSpPr>
          <p:nvPr>
            <p:ph type="body" idx="16"/>
          </p:nvPr>
        </p:nvSpPr>
        <p:spPr/>
        <p:txBody>
          <a:bodyPr lIns="91440" tIns="45720" rIns="91440" bIns="45720" anchor="t"/>
          <a:lstStyle/>
          <a:p>
            <a:pPr marL="109220"/>
            <a:endParaRPr lang="en-US" dirty="0"/>
          </a:p>
          <a:p>
            <a:pPr marL="0" indent="0">
              <a:buNone/>
            </a:pPr>
            <a:r>
              <a:rPr lang="en-US" dirty="0"/>
              <a:t>Eysenck et al., Journal of Interventional Cardiac Electrophysiology, 2019. </a:t>
            </a:r>
            <a:r>
              <a:rPr lang="en-US" dirty="0">
                <a:hlinkClick r:id="rId8">
                  <a:extLst>
                    <a:ext uri="{A12FA001-AC4F-418D-AE19-62706E023703}">
                      <ahyp:hlinkClr xmlns:ahyp="http://schemas.microsoft.com/office/drawing/2018/hyperlinkcolor" val="tx"/>
                    </a:ext>
                  </a:extLst>
                </a:hlinkClick>
              </a:rPr>
              <a:t>publication link</a:t>
            </a:r>
            <a:endParaRPr lang="en-US" dirty="0"/>
          </a:p>
        </p:txBody>
      </p:sp>
      <p:sp>
        <p:nvSpPr>
          <p:cNvPr id="51" name="Text Placeholder 50">
            <a:extLst>
              <a:ext uri="{FF2B5EF4-FFF2-40B4-BE49-F238E27FC236}">
                <a16:creationId xmlns:a16="http://schemas.microsoft.com/office/drawing/2014/main" id="{56CCBF98-D916-5A5A-5363-5DC5107DAA2E}"/>
              </a:ext>
            </a:extLst>
          </p:cNvPr>
          <p:cNvSpPr>
            <a:spLocks noGrp="1"/>
          </p:cNvSpPr>
          <p:nvPr>
            <p:ph type="body" sz="quarter" idx="35"/>
          </p:nvPr>
        </p:nvSpPr>
        <p:spPr/>
        <p:txBody>
          <a:bodyPr lIns="91440" tIns="45720" rIns="91440" bIns="45720" anchor="t"/>
          <a:lstStyle/>
          <a:p>
            <a:r>
              <a:rPr lang="en-US" dirty="0"/>
              <a:t>Patch Monitors vs PPM: Accuracy of Detecting AFib</a:t>
            </a:r>
          </a:p>
        </p:txBody>
      </p:sp>
      <p:sp>
        <p:nvSpPr>
          <p:cNvPr id="3" name="TextBox 2">
            <a:extLst>
              <a:ext uri="{FF2B5EF4-FFF2-40B4-BE49-F238E27FC236}">
                <a16:creationId xmlns:a16="http://schemas.microsoft.com/office/drawing/2014/main" id="{4CB4F059-8130-8040-8844-37E50A03040A}"/>
              </a:ext>
            </a:extLst>
          </p:cNvPr>
          <p:cNvSpPr txBox="1"/>
          <p:nvPr/>
        </p:nvSpPr>
        <p:spPr>
          <a:xfrm>
            <a:off x="1601931" y="-45358"/>
            <a:ext cx="3142961" cy="369332"/>
          </a:xfrm>
          <a:prstGeom prst="rect">
            <a:avLst/>
          </a:prstGeom>
          <a:noFill/>
        </p:spPr>
        <p:txBody>
          <a:bodyPr wrap="square" lIns="0" tIns="182880" rIns="91440" bIns="45720" rtlCol="0" anchor="t">
            <a:spAutoFit/>
          </a:bodyPr>
          <a:lstStyle/>
          <a:p>
            <a:pPr algn="ctr"/>
            <a:r>
              <a:rPr lang="en-US" sz="900" spc="100">
                <a:solidFill>
                  <a:schemeClr val="accent6"/>
                </a:solidFill>
              </a:rPr>
              <a:t>Quality ECG Data</a:t>
            </a:r>
          </a:p>
        </p:txBody>
      </p:sp>
      <p:sp>
        <p:nvSpPr>
          <p:cNvPr id="52" name="TextBox 51">
            <a:extLst>
              <a:ext uri="{FF2B5EF4-FFF2-40B4-BE49-F238E27FC236}">
                <a16:creationId xmlns:a16="http://schemas.microsoft.com/office/drawing/2014/main" id="{30180707-92CF-684A-FBF3-DFDE5A25EBF8}"/>
              </a:ext>
            </a:extLst>
          </p:cNvPr>
          <p:cNvSpPr txBox="1"/>
          <p:nvPr/>
        </p:nvSpPr>
        <p:spPr>
          <a:xfrm>
            <a:off x="10648498" y="755621"/>
            <a:ext cx="1543502" cy="830997"/>
          </a:xfrm>
          <a:prstGeom prst="rect">
            <a:avLst/>
          </a:prstGeom>
          <a:noFill/>
        </p:spPr>
        <p:txBody>
          <a:bodyPr wrap="square" rtlCol="0">
            <a:spAutoFit/>
          </a:bodyPr>
          <a:lstStyle/>
          <a:p>
            <a:r>
              <a:rPr lang="en-US" sz="1200" dirty="0" err="1">
                <a:solidFill>
                  <a:srgbClr val="000000"/>
                </a:solidFill>
              </a:rPr>
              <a:t>Novacor</a:t>
            </a:r>
            <a:r>
              <a:rPr lang="en-US" sz="1200" dirty="0">
                <a:solidFill>
                  <a:srgbClr val="000000"/>
                </a:solidFill>
              </a:rPr>
              <a:t> “R” Test IV</a:t>
            </a:r>
          </a:p>
          <a:p>
            <a:r>
              <a:rPr lang="en-US" sz="1200" dirty="0">
                <a:solidFill>
                  <a:srgbClr val="000000"/>
                </a:solidFill>
              </a:rPr>
              <a:t>R</a:t>
            </a:r>
            <a:r>
              <a:rPr lang="en-US" sz="1200" baseline="30000" dirty="0">
                <a:solidFill>
                  <a:srgbClr val="000000"/>
                </a:solidFill>
              </a:rPr>
              <a:t>2</a:t>
            </a:r>
            <a:r>
              <a:rPr lang="en-US" sz="1200" dirty="0">
                <a:solidFill>
                  <a:srgbClr val="000000"/>
                </a:solidFill>
              </a:rPr>
              <a:t>:  0.029 </a:t>
            </a:r>
          </a:p>
          <a:p>
            <a:r>
              <a:rPr lang="en-US" sz="1200" dirty="0">
                <a:solidFill>
                  <a:srgbClr val="000000"/>
                </a:solidFill>
              </a:rPr>
              <a:t>MSE:  1556.1</a:t>
            </a:r>
          </a:p>
          <a:p>
            <a:endParaRPr lang="en-US" sz="1200" dirty="0">
              <a:solidFill>
                <a:srgbClr val="000000"/>
              </a:solidFill>
            </a:endParaRPr>
          </a:p>
        </p:txBody>
      </p:sp>
      <p:sp>
        <p:nvSpPr>
          <p:cNvPr id="53" name="TextBox 52">
            <a:extLst>
              <a:ext uri="{FF2B5EF4-FFF2-40B4-BE49-F238E27FC236}">
                <a16:creationId xmlns:a16="http://schemas.microsoft.com/office/drawing/2014/main" id="{93D86255-14DD-DCA1-8CAE-6135E5AC59DB}"/>
              </a:ext>
            </a:extLst>
          </p:cNvPr>
          <p:cNvSpPr txBox="1"/>
          <p:nvPr/>
        </p:nvSpPr>
        <p:spPr>
          <a:xfrm>
            <a:off x="10648495" y="2971495"/>
            <a:ext cx="1543503" cy="830997"/>
          </a:xfrm>
          <a:prstGeom prst="rect">
            <a:avLst/>
          </a:prstGeom>
          <a:noFill/>
        </p:spPr>
        <p:txBody>
          <a:bodyPr wrap="square" rtlCol="0">
            <a:spAutoFit/>
          </a:bodyPr>
          <a:lstStyle/>
          <a:p>
            <a:r>
              <a:rPr lang="en-US" sz="1200" dirty="0">
                <a:solidFill>
                  <a:srgbClr val="000000"/>
                </a:solidFill>
              </a:rPr>
              <a:t>NUUBO Vest</a:t>
            </a:r>
          </a:p>
          <a:p>
            <a:r>
              <a:rPr lang="en-US" sz="1200" dirty="0">
                <a:solidFill>
                  <a:srgbClr val="000000"/>
                </a:solidFill>
              </a:rPr>
              <a:t>R</a:t>
            </a:r>
            <a:r>
              <a:rPr lang="en-US" sz="1200" baseline="30000" dirty="0">
                <a:solidFill>
                  <a:srgbClr val="000000"/>
                </a:solidFill>
              </a:rPr>
              <a:t>2</a:t>
            </a:r>
            <a:r>
              <a:rPr lang="en-US" sz="1200" dirty="0">
                <a:solidFill>
                  <a:srgbClr val="000000"/>
                </a:solidFill>
              </a:rPr>
              <a:t>:  0.94 </a:t>
            </a:r>
          </a:p>
          <a:p>
            <a:r>
              <a:rPr lang="en-US" sz="1200" dirty="0">
                <a:solidFill>
                  <a:srgbClr val="000000"/>
                </a:solidFill>
              </a:rPr>
              <a:t>MSE:  84.65</a:t>
            </a:r>
          </a:p>
          <a:p>
            <a:endParaRPr lang="en-US" sz="1200" dirty="0">
              <a:solidFill>
                <a:srgbClr val="000000"/>
              </a:solidFill>
            </a:endParaRPr>
          </a:p>
        </p:txBody>
      </p:sp>
      <p:sp>
        <p:nvSpPr>
          <p:cNvPr id="54" name="TextBox 53">
            <a:extLst>
              <a:ext uri="{FF2B5EF4-FFF2-40B4-BE49-F238E27FC236}">
                <a16:creationId xmlns:a16="http://schemas.microsoft.com/office/drawing/2014/main" id="{A42C155C-AFC5-1F27-C716-8873068E13D0}"/>
              </a:ext>
            </a:extLst>
          </p:cNvPr>
          <p:cNvSpPr txBox="1"/>
          <p:nvPr/>
        </p:nvSpPr>
        <p:spPr>
          <a:xfrm>
            <a:off x="10634689" y="4954208"/>
            <a:ext cx="1557310" cy="1015663"/>
          </a:xfrm>
          <a:prstGeom prst="rect">
            <a:avLst/>
          </a:prstGeom>
          <a:noFill/>
        </p:spPr>
        <p:txBody>
          <a:bodyPr wrap="square" rtlCol="0">
            <a:spAutoFit/>
          </a:bodyPr>
          <a:lstStyle/>
          <a:p>
            <a:r>
              <a:rPr lang="en-US" sz="1200" dirty="0">
                <a:solidFill>
                  <a:srgbClr val="000000"/>
                </a:solidFill>
              </a:rPr>
              <a:t>Carnation Ambulatory Monitor</a:t>
            </a:r>
          </a:p>
          <a:p>
            <a:r>
              <a:rPr lang="en-US" sz="1200" dirty="0">
                <a:solidFill>
                  <a:srgbClr val="000000"/>
                </a:solidFill>
              </a:rPr>
              <a:t>R</a:t>
            </a:r>
            <a:r>
              <a:rPr lang="en-US" sz="1200" baseline="30000" dirty="0">
                <a:solidFill>
                  <a:srgbClr val="000000"/>
                </a:solidFill>
              </a:rPr>
              <a:t>2</a:t>
            </a:r>
            <a:r>
              <a:rPr lang="en-US" sz="1200" dirty="0">
                <a:solidFill>
                  <a:srgbClr val="000000"/>
                </a:solidFill>
              </a:rPr>
              <a:t>:  0.96 </a:t>
            </a:r>
          </a:p>
          <a:p>
            <a:r>
              <a:rPr lang="en-US" sz="1200" dirty="0">
                <a:solidFill>
                  <a:srgbClr val="000000"/>
                </a:solidFill>
              </a:rPr>
              <a:t>MSE:  60.1</a:t>
            </a:r>
          </a:p>
          <a:p>
            <a:endParaRPr lang="en-US" sz="1200" dirty="0">
              <a:solidFill>
                <a:srgbClr val="000000"/>
              </a:solidFill>
            </a:endParaRPr>
          </a:p>
        </p:txBody>
      </p:sp>
    </p:spTree>
    <p:custDataLst>
      <p:tags r:id="rId1"/>
    </p:custDataLst>
    <p:extLst>
      <p:ext uri="{BB962C8B-B14F-4D97-AF65-F5344CB8AC3E}">
        <p14:creationId xmlns:p14="http://schemas.microsoft.com/office/powerpoint/2010/main" val="14685768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153BF-B3EC-D528-09DD-5097BCE09FEA}"/>
            </a:ext>
          </a:extLst>
        </p:cNvPr>
        <p:cNvGrpSpPr/>
        <p:nvPr/>
      </p:nvGrpSpPr>
      <p:grpSpPr>
        <a:xfrm>
          <a:off x="0" y="0"/>
          <a:ext cx="0" cy="0"/>
          <a:chOff x="0" y="0"/>
          <a:chExt cx="0" cy="0"/>
        </a:xfrm>
      </p:grpSpPr>
      <p:sp>
        <p:nvSpPr>
          <p:cNvPr id="22" name="Text Placeholder 21">
            <a:extLst>
              <a:ext uri="{FF2B5EF4-FFF2-40B4-BE49-F238E27FC236}">
                <a16:creationId xmlns:a16="http://schemas.microsoft.com/office/drawing/2014/main" id="{522871F7-AF1C-300F-C278-5F9DD1331A4C}"/>
              </a:ext>
            </a:extLst>
          </p:cNvPr>
          <p:cNvSpPr>
            <a:spLocks noGrp="1"/>
          </p:cNvSpPr>
          <p:nvPr>
            <p:ph idx="1"/>
          </p:nvPr>
        </p:nvSpPr>
        <p:spPr>
          <a:xfrm>
            <a:off x="6709349" y="1647370"/>
            <a:ext cx="4873051" cy="4323444"/>
          </a:xfrm>
          <a:prstGeom prst="rect">
            <a:avLst/>
          </a:prstGeom>
        </p:spPr>
        <p:txBody>
          <a:bodyPr lIns="91440" tIns="45720" rIns="91440" bIns="45720" anchor="t"/>
          <a:lstStyle/>
          <a:p>
            <a:pPr marL="0" marR="0" lvl="0" indent="0" algn="ctr" defTabSz="914400" rtl="0" eaLnBrk="1" fontAlgn="base" latinLnBrk="0" hangingPunct="1">
              <a:lnSpc>
                <a:spcPts val="1875"/>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solidFill>
                  <a:srgbClr val="3738C0"/>
                </a:solidFill>
                <a:effectLst/>
                <a:uLnTx/>
                <a:uFillTx/>
                <a:latin typeface="Franklin Gothic Medium"/>
              </a:rPr>
              <a:t>AI PLATFORM </a:t>
            </a:r>
            <a:br>
              <a:rPr lang="en-US" b="0" i="0" u="none" strike="noStrike" kern="1200" cap="none" spc="0" normalizeH="0" baseline="0" noProof="0">
                <a:ln>
                  <a:noFill/>
                </a:ln>
                <a:effectLst/>
                <a:uLnTx/>
                <a:uFillTx/>
                <a:latin typeface="Franklin Gothic Medium" panose="020B0603020102020204" pitchFamily="34" charset="0"/>
              </a:rPr>
            </a:br>
            <a:r>
              <a:rPr kumimoji="0" lang="en-US" b="0" i="0" u="none" strike="noStrike" kern="1200" cap="none" spc="0" normalizeH="0" baseline="0" noProof="0">
                <a:ln>
                  <a:noFill/>
                </a:ln>
                <a:solidFill>
                  <a:srgbClr val="000000"/>
                </a:solidFill>
                <a:effectLst/>
                <a:uLnTx/>
                <a:uFillTx/>
                <a:latin typeface="Franklin Gothic Medium"/>
              </a:rPr>
              <a:t>​</a:t>
            </a:r>
            <a:r>
              <a:rPr kumimoji="0" lang="en-US" b="0" i="0" u="none" strike="noStrike" kern="1200" cap="none" spc="0" normalizeH="0" baseline="0" noProof="0">
                <a:ln>
                  <a:noFill/>
                </a:ln>
                <a:solidFill>
                  <a:srgbClr val="3738C0"/>
                </a:solidFill>
                <a:effectLst/>
                <a:uLnTx/>
                <a:uFillTx/>
                <a:latin typeface="Franklin Gothic Medium"/>
              </a:rPr>
              <a:t>(34-LAYER DEEP </a:t>
            </a:r>
            <a:r>
              <a:rPr kumimoji="0" lang="en-US" b="0" i="0" u="none" strike="noStrike" kern="1200" cap="none" spc="0" normalizeH="0" baseline="0" noProof="0">
                <a:ln>
                  <a:noFill/>
                </a:ln>
                <a:solidFill>
                  <a:srgbClr val="000000"/>
                </a:solidFill>
                <a:effectLst/>
                <a:uLnTx/>
                <a:uFillTx/>
                <a:latin typeface="Franklin Gothic Medium"/>
              </a:rPr>
              <a:t>​</a:t>
            </a:r>
            <a:r>
              <a:rPr kumimoji="0" lang="en-US" b="0" i="0" u="none" strike="noStrike" kern="1200" cap="none" spc="0" normalizeH="0" baseline="0" noProof="0">
                <a:ln>
                  <a:noFill/>
                </a:ln>
                <a:solidFill>
                  <a:srgbClr val="3738C0"/>
                </a:solidFill>
                <a:effectLst/>
                <a:uLnTx/>
                <a:uFillTx/>
                <a:latin typeface="Franklin Gothic Medium"/>
              </a:rPr>
              <a:t>NEURAL NETWORK)</a:t>
            </a:r>
            <a:r>
              <a:rPr kumimoji="0" lang="en-US" b="0" i="0" u="none" strike="noStrike" kern="1200" cap="none" spc="0" normalizeH="0" baseline="0" noProof="0">
                <a:ln>
                  <a:noFill/>
                </a:ln>
                <a:solidFill>
                  <a:srgbClr val="000000"/>
                </a:solidFill>
                <a:effectLst/>
                <a:uLnTx/>
                <a:uFillTx/>
                <a:latin typeface="Franklin Gothic Medium"/>
              </a:rPr>
              <a:t>​</a:t>
            </a:r>
            <a:endParaRPr lang="en-US" b="0" i="0" u="none" strike="noStrike" kern="1200" cap="none" spc="0" normalizeH="0" baseline="0" noProof="0">
              <a:ln>
                <a:noFill/>
              </a:ln>
              <a:solidFill>
                <a:srgbClr val="000000"/>
              </a:solidFill>
              <a:effectLst/>
              <a:uLnTx/>
              <a:uFillTx/>
              <a:latin typeface="Franklin Gothic Medium"/>
            </a:endParaRPr>
          </a:p>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solidFill>
                  <a:srgbClr val="748189"/>
                </a:solidFill>
                <a:effectLst/>
                <a:uLnTx/>
                <a:uFillTx/>
                <a:latin typeface="Franklin Gothic Book" panose="020B0503020102020204"/>
                <a:ea typeface="+mn-ea"/>
                <a:cs typeface="+mn-cs"/>
              </a:rPr>
              <a:t>Only one FDA-cleared deep-learned algorithm that detects 13 types of arrhythmia classes that has been included as part of the CPT code validation process.</a:t>
            </a:r>
            <a:endParaRPr lang="en-US" b="0" i="0" u="none" strike="noStrike" kern="1200" cap="none" spc="0" normalizeH="0" baseline="0" noProof="0">
              <a:ln>
                <a:noFill/>
              </a:ln>
              <a:solidFill>
                <a:srgbClr val="3738C0"/>
              </a:solidFill>
              <a:effectLst/>
              <a:uLnTx/>
              <a:uFillTx/>
              <a:latin typeface="Franklin Gothic Book" panose="020B0503020102020204"/>
            </a:endParaRPr>
          </a:p>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lang="en-US" b="0" i="0" u="none" strike="noStrike" kern="1200" cap="none" spc="0" normalizeH="0" baseline="30000" noProof="0">
              <a:ln>
                <a:noFill/>
              </a:ln>
              <a:solidFill>
                <a:srgbClr val="748189"/>
              </a:solidFill>
              <a:effectLst/>
              <a:uLnTx/>
              <a:uFillTx/>
              <a:latin typeface="Franklin Gothic Book" panose="020B0503020102020204"/>
            </a:endParaRPr>
          </a:p>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solidFill>
                  <a:srgbClr val="748189"/>
                </a:solidFill>
                <a:effectLst/>
                <a:uLnTx/>
                <a:uFillTx/>
                <a:latin typeface="Franklin Gothic Book" panose="020B0503020102020204"/>
                <a:ea typeface="+mn-ea"/>
                <a:cs typeface="+mn-cs"/>
              </a:rPr>
              <a:t>Clinically proven to be as accurate </a:t>
            </a:r>
            <a:br>
              <a:rPr lang="en-US" b="0" i="0" u="none" strike="noStrike" kern="1200" cap="none" spc="0" normalizeH="0" baseline="0" noProof="0">
                <a:ln>
                  <a:noFill/>
                </a:ln>
                <a:effectLst/>
                <a:uLnTx/>
                <a:uFillTx/>
                <a:latin typeface="Franklin Gothic Book" panose="020B0503020102020204"/>
              </a:rPr>
            </a:br>
            <a:r>
              <a:rPr kumimoji="0" lang="en-US" b="0" i="0" u="none" strike="noStrike" kern="1200" cap="none" spc="0" normalizeH="0" baseline="0" noProof="0">
                <a:ln>
                  <a:noFill/>
                </a:ln>
                <a:solidFill>
                  <a:srgbClr val="748189"/>
                </a:solidFill>
                <a:effectLst/>
                <a:uLnTx/>
                <a:uFillTx/>
                <a:latin typeface="Franklin Gothic Book" panose="020B0503020102020204"/>
                <a:ea typeface="+mn-ea"/>
                <a:cs typeface="+mn-cs"/>
              </a:rPr>
              <a:t>as expert cardiologists.</a:t>
            </a:r>
            <a:endParaRPr kumimoji="0" lang="en-US" b="0" i="0" u="none" strike="noStrike" kern="1200" cap="none" spc="0" normalizeH="0" baseline="0" noProof="0">
              <a:ln>
                <a:noFill/>
              </a:ln>
              <a:solidFill>
                <a:srgbClr val="3738C0"/>
              </a:solidFill>
              <a:effectLst/>
              <a:uLnTx/>
              <a:uFillTx/>
              <a:latin typeface="Franklin Gothic Book" panose="020B0503020102020204"/>
              <a:ea typeface="+mn-ea"/>
              <a:cs typeface="+mn-cs"/>
            </a:endParaRPr>
          </a:p>
        </p:txBody>
      </p:sp>
      <p:sp>
        <p:nvSpPr>
          <p:cNvPr id="5" name="Text Placeholder 4">
            <a:extLst>
              <a:ext uri="{FF2B5EF4-FFF2-40B4-BE49-F238E27FC236}">
                <a16:creationId xmlns:a16="http://schemas.microsoft.com/office/drawing/2014/main" id="{7892D691-83C0-A53E-B991-96D58DF0A784}"/>
              </a:ext>
            </a:extLst>
          </p:cNvPr>
          <p:cNvSpPr>
            <a:spLocks noGrp="1"/>
          </p:cNvSpPr>
          <p:nvPr>
            <p:ph type="body" idx="16"/>
          </p:nvPr>
        </p:nvSpPr>
        <p:spPr>
          <a:xfrm>
            <a:off x="1117600" y="6400800"/>
            <a:ext cx="4663440" cy="365760"/>
          </a:xfrm>
        </p:spPr>
        <p:txBody>
          <a:bodyPr/>
          <a:lstStyle/>
          <a:p>
            <a:pPr marL="0" indent="0">
              <a:buNone/>
            </a:pPr>
            <a:r>
              <a:rPr lang="en-US" err="1">
                <a:solidFill>
                  <a:schemeClr val="bg1">
                    <a:lumMod val="76000"/>
                  </a:schemeClr>
                </a:solidFill>
              </a:rPr>
              <a:t>Hannun</a:t>
            </a:r>
            <a:r>
              <a:rPr lang="en-US">
                <a:solidFill>
                  <a:schemeClr val="bg1">
                    <a:lumMod val="76000"/>
                  </a:schemeClr>
                </a:solidFill>
              </a:rPr>
              <a:t> et al., Cardiologist-level arrhythmia detection and classification in ambulatory electrocardiograms using a deep neural network. Nature Medicine, 2019. </a:t>
            </a:r>
          </a:p>
        </p:txBody>
      </p:sp>
      <p:sp>
        <p:nvSpPr>
          <p:cNvPr id="6" name="Text Placeholder 5">
            <a:extLst>
              <a:ext uri="{FF2B5EF4-FFF2-40B4-BE49-F238E27FC236}">
                <a16:creationId xmlns:a16="http://schemas.microsoft.com/office/drawing/2014/main" id="{BFE166BC-C7D2-7A9F-D77C-8A21D4FD5594}"/>
              </a:ext>
            </a:extLst>
          </p:cNvPr>
          <p:cNvSpPr>
            <a:spLocks noGrp="1"/>
          </p:cNvSpPr>
          <p:nvPr>
            <p:ph type="body" sz="quarter" idx="35"/>
          </p:nvPr>
        </p:nvSpPr>
        <p:spPr>
          <a:xfrm>
            <a:off x="583101" y="398823"/>
            <a:ext cx="4948847" cy="382587"/>
          </a:xfrm>
        </p:spPr>
        <p:txBody>
          <a:bodyPr lIns="91440" tIns="45720" rIns="91440" bIns="45720" anchor="t"/>
          <a:lstStyle/>
          <a:p>
            <a:r>
              <a:rPr lang="en-US" cap="all"/>
              <a:t>AI Application in ACM's</a:t>
            </a:r>
            <a:br>
              <a:rPr lang="en-US" cap="all"/>
            </a:br>
            <a:endParaRPr lang="en-US">
              <a:solidFill>
                <a:srgbClr val="000000"/>
              </a:solidFill>
            </a:endParaRPr>
          </a:p>
        </p:txBody>
      </p:sp>
      <p:pic>
        <p:nvPicPr>
          <p:cNvPr id="7" name="Picture 6">
            <a:extLst>
              <a:ext uri="{FF2B5EF4-FFF2-40B4-BE49-F238E27FC236}">
                <a16:creationId xmlns:a16="http://schemas.microsoft.com/office/drawing/2014/main" id="{E4C8A5E7-AB93-813D-9B27-5B9F7E68CE66}"/>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200000"/>
                    </a14:imgEffect>
                  </a14:imgLayer>
                </a14:imgProps>
              </a:ext>
            </a:extLst>
          </a:blip>
          <a:srcRect t="2153"/>
          <a:stretch/>
        </p:blipFill>
        <p:spPr>
          <a:xfrm>
            <a:off x="572887" y="1644074"/>
            <a:ext cx="4952226" cy="4194551"/>
          </a:xfrm>
          <a:prstGeom prst="rect">
            <a:avLst/>
          </a:prstGeom>
        </p:spPr>
      </p:pic>
      <p:sp>
        <p:nvSpPr>
          <p:cNvPr id="9" name="Rectangle 8">
            <a:extLst>
              <a:ext uri="{FF2B5EF4-FFF2-40B4-BE49-F238E27FC236}">
                <a16:creationId xmlns:a16="http://schemas.microsoft.com/office/drawing/2014/main" id="{1647B8A1-84C3-0A9E-7076-C43FD531D778}"/>
              </a:ext>
            </a:extLst>
          </p:cNvPr>
          <p:cNvSpPr/>
          <p:nvPr/>
        </p:nvSpPr>
        <p:spPr>
          <a:xfrm>
            <a:off x="350455" y="1552688"/>
            <a:ext cx="462987" cy="6107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5">
            <a:extLst>
              <a:ext uri="{FF2B5EF4-FFF2-40B4-BE49-F238E27FC236}">
                <a16:creationId xmlns:a16="http://schemas.microsoft.com/office/drawing/2014/main" id="{2EFA4AD0-88CD-EBFD-35DC-3352618FFDAC}"/>
              </a:ext>
            </a:extLst>
          </p:cNvPr>
          <p:cNvSpPr txBox="1"/>
          <p:nvPr/>
        </p:nvSpPr>
        <p:spPr>
          <a:xfrm>
            <a:off x="1687843" y="-3735"/>
            <a:ext cx="3142961" cy="369332"/>
          </a:xfrm>
          <a:prstGeom prst="rect">
            <a:avLst/>
          </a:prstGeom>
          <a:noFill/>
        </p:spPr>
        <p:txBody>
          <a:bodyPr wrap="square" lIns="0" tIns="18288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spc="100">
                <a:solidFill>
                  <a:schemeClr val="accent6"/>
                </a:solidFill>
              </a:rPr>
              <a:t>Quality AI</a:t>
            </a:r>
          </a:p>
        </p:txBody>
      </p:sp>
    </p:spTree>
    <p:custDataLst>
      <p:tags r:id="rId1"/>
    </p:custDataLst>
    <p:extLst>
      <p:ext uri="{BB962C8B-B14F-4D97-AF65-F5344CB8AC3E}">
        <p14:creationId xmlns:p14="http://schemas.microsoft.com/office/powerpoint/2010/main" val="37301281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2B19E-253B-1B87-CF8E-BD6E7D9309D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8B2B31C-4EA8-C74F-C2B0-349DCF3D43CB}"/>
              </a:ext>
            </a:extLst>
          </p:cNvPr>
          <p:cNvSpPr>
            <a:spLocks noGrp="1"/>
          </p:cNvSpPr>
          <p:nvPr>
            <p:ph type="ctrTitle"/>
          </p:nvPr>
        </p:nvSpPr>
        <p:spPr>
          <a:xfrm>
            <a:off x="608013" y="1365723"/>
            <a:ext cx="5487987" cy="3124200"/>
          </a:xfrm>
        </p:spPr>
        <p:txBody>
          <a:bodyPr lIns="91440" tIns="45720" rIns="91440" bIns="45720" anchor="ctr">
            <a:noAutofit/>
          </a:bodyPr>
          <a:lstStyle/>
          <a:p>
            <a:pPr algn="l"/>
            <a:r>
              <a:rPr lang="en-US" sz="4400"/>
              <a:t>Implantable Loop Recorder (ILR)</a:t>
            </a:r>
          </a:p>
        </p:txBody>
      </p:sp>
      <p:cxnSp>
        <p:nvCxnSpPr>
          <p:cNvPr id="4" name="Straight Arrow Connector 3">
            <a:extLst>
              <a:ext uri="{FF2B5EF4-FFF2-40B4-BE49-F238E27FC236}">
                <a16:creationId xmlns:a16="http://schemas.microsoft.com/office/drawing/2014/main" id="{497FBAE0-B86E-D213-DE8B-B56A55CA5D4A}"/>
              </a:ext>
            </a:extLst>
          </p:cNvPr>
          <p:cNvCxnSpPr>
            <a:cxnSpLocks/>
          </p:cNvCxnSpPr>
          <p:nvPr/>
        </p:nvCxnSpPr>
        <p:spPr>
          <a:xfrm flipV="1">
            <a:off x="2876" y="3871821"/>
            <a:ext cx="7096424" cy="34507"/>
          </a:xfrm>
          <a:prstGeom prst="straightConnector1">
            <a:avLst/>
          </a:prstGeom>
          <a:ln w="571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E26AA9EB-E4C1-71E9-EC94-16276DAC892F}"/>
              </a:ext>
            </a:extLst>
          </p:cNvPr>
          <p:cNvCxnSpPr>
            <a:cxnSpLocks/>
          </p:cNvCxnSpPr>
          <p:nvPr/>
        </p:nvCxnSpPr>
        <p:spPr>
          <a:xfrm flipV="1">
            <a:off x="10888757" y="3889074"/>
            <a:ext cx="1300367" cy="4274"/>
          </a:xfrm>
          <a:prstGeom prst="straightConnector1">
            <a:avLst/>
          </a:prstGeom>
          <a:ln w="571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8" name="Text Placeholder 49">
            <a:extLst>
              <a:ext uri="{FF2B5EF4-FFF2-40B4-BE49-F238E27FC236}">
                <a16:creationId xmlns:a16="http://schemas.microsoft.com/office/drawing/2014/main" id="{0FC44150-E9D1-2E8B-0531-EF070E20EF4E}"/>
              </a:ext>
            </a:extLst>
          </p:cNvPr>
          <p:cNvSpPr txBox="1">
            <a:spLocks/>
          </p:cNvSpPr>
          <p:nvPr/>
        </p:nvSpPr>
        <p:spPr>
          <a:xfrm>
            <a:off x="2692105" y="4259111"/>
            <a:ext cx="2552700" cy="930730"/>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1"/>
                </a:solidFill>
                <a:latin typeface="+mn-lt"/>
                <a:ea typeface="+mn-ea"/>
                <a:cs typeface="+mn-cs"/>
              </a:defRPr>
            </a:lvl1pPr>
            <a:lvl2pPr marL="628650" indent="-171450" algn="l" defTabSz="914400" rtl="0" eaLnBrk="1" latinLnBrk="0" hangingPunct="1">
              <a:lnSpc>
                <a:spcPct val="90000"/>
              </a:lnSpc>
              <a:spcBef>
                <a:spcPts val="500"/>
              </a:spcBef>
              <a:buClr>
                <a:schemeClr val="accent1"/>
              </a:buClr>
              <a:buSzPct val="80000"/>
              <a:buFont typeface="Arial" panose="020B0604020202020204" pitchFamily="34" charset="0"/>
              <a:buChar char="•"/>
              <a:tabLst/>
              <a:defRPr sz="1800" kern="1200">
                <a:solidFill>
                  <a:schemeClr val="accent6"/>
                </a:solidFill>
                <a:latin typeface="+mn-lt"/>
                <a:ea typeface="+mn-ea"/>
                <a:cs typeface="+mn-cs"/>
              </a:defRPr>
            </a:lvl2pPr>
            <a:lvl3pPr marL="1087438" indent="-173038" algn="l" defTabSz="914400" rtl="0" eaLnBrk="1" latinLnBrk="0" hangingPunct="1">
              <a:lnSpc>
                <a:spcPct val="90000"/>
              </a:lnSpc>
              <a:spcBef>
                <a:spcPts val="500"/>
              </a:spcBef>
              <a:buFont typeface="System Font Regular"/>
              <a:buChar char="-"/>
              <a:tabLst/>
              <a:defRPr sz="1800" kern="1200">
                <a:solidFill>
                  <a:schemeClr val="accent6"/>
                </a:solidFill>
                <a:latin typeface="+mn-lt"/>
                <a:ea typeface="+mn-ea"/>
                <a:cs typeface="+mn-cs"/>
              </a:defRPr>
            </a:lvl3pPr>
            <a:lvl4pPr marL="1546225" indent="-174625" algn="l" defTabSz="914400" rtl="0" eaLnBrk="1" latinLnBrk="0" hangingPunct="1">
              <a:lnSpc>
                <a:spcPct val="90000"/>
              </a:lnSpc>
              <a:spcBef>
                <a:spcPts val="500"/>
              </a:spcBef>
              <a:buSzPct val="80000"/>
              <a:buFont typeface="Courier New" panose="02070309020205020404" pitchFamily="49" charset="0"/>
              <a:buChar char="o"/>
              <a:tabLst/>
              <a:defRPr sz="1600" kern="1200">
                <a:solidFill>
                  <a:schemeClr val="accent6"/>
                </a:solidFill>
                <a:latin typeface="+mn-lt"/>
                <a:ea typeface="+mn-ea"/>
                <a:cs typeface="+mn-cs"/>
              </a:defRPr>
            </a:lvl4pPr>
            <a:lvl5pPr marL="1952625" indent="-123825" algn="l" defTabSz="914400" rtl="0" eaLnBrk="1" latinLnBrk="0" hangingPunct="1">
              <a:lnSpc>
                <a:spcPct val="90000"/>
              </a:lnSpc>
              <a:spcBef>
                <a:spcPts val="500"/>
              </a:spcBef>
              <a:buSzPct val="75000"/>
              <a:buFont typeface="System Font Regular"/>
              <a:buChar char="»"/>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solidFill>
                  <a:schemeClr val="bg1"/>
                </a:solidFill>
              </a:rPr>
              <a:t>2004</a:t>
            </a:r>
          </a:p>
        </p:txBody>
      </p:sp>
      <p:pic>
        <p:nvPicPr>
          <p:cNvPr id="9" name="Graphic 8">
            <a:extLst>
              <a:ext uri="{FF2B5EF4-FFF2-40B4-BE49-F238E27FC236}">
                <a16:creationId xmlns:a16="http://schemas.microsoft.com/office/drawing/2014/main" id="{7325A825-59DF-4CE8-C71E-EA3014648B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18193" y="1815154"/>
            <a:ext cx="3561590" cy="3227691"/>
          </a:xfrm>
          <a:prstGeom prst="rect">
            <a:avLst/>
          </a:prstGeom>
        </p:spPr>
      </p:pic>
      <p:sp>
        <p:nvSpPr>
          <p:cNvPr id="2" name="Oval 1">
            <a:extLst>
              <a:ext uri="{FF2B5EF4-FFF2-40B4-BE49-F238E27FC236}">
                <a16:creationId xmlns:a16="http://schemas.microsoft.com/office/drawing/2014/main" id="{361790C6-5910-EFBD-FC9F-51F68F0390A2}"/>
              </a:ext>
            </a:extLst>
          </p:cNvPr>
          <p:cNvSpPr/>
          <p:nvPr/>
        </p:nvSpPr>
        <p:spPr>
          <a:xfrm>
            <a:off x="3065172" y="3674565"/>
            <a:ext cx="438912" cy="442823"/>
          </a:xfrm>
          <a:prstGeom prst="ellipse">
            <a:avLst/>
          </a:prstGeom>
          <a:solidFill>
            <a:schemeClr val="accent5"/>
          </a:solid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val="39126087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431B2D0-5692-34B4-9154-049CB3858FC5}"/>
            </a:ext>
          </a:extLst>
        </p:cNvPr>
        <p:cNvGrpSpPr/>
        <p:nvPr/>
      </p:nvGrpSpPr>
      <p:grpSpPr>
        <a:xfrm>
          <a:off x="0" y="0"/>
          <a:ext cx="0" cy="0"/>
          <a:chOff x="0" y="0"/>
          <a:chExt cx="0" cy="0"/>
        </a:xfrm>
      </p:grpSpPr>
      <p:pic>
        <p:nvPicPr>
          <p:cNvPr id="11" name="Picture Placeholder 10" descr="A person lying in a hospital bed&#10;&#10;AI-generated content may be incorrect.">
            <a:extLst>
              <a:ext uri="{FF2B5EF4-FFF2-40B4-BE49-F238E27FC236}">
                <a16:creationId xmlns:a16="http://schemas.microsoft.com/office/drawing/2014/main" id="{35A7C338-75D6-C172-AFC1-8A77852897AF}"/>
              </a:ext>
            </a:extLst>
          </p:cNvPr>
          <p:cNvPicPr>
            <a:picLocks noGrp="1" noChangeAspect="1"/>
          </p:cNvPicPr>
          <p:nvPr>
            <p:ph type="pic" sz="quarter" idx="36"/>
          </p:nvPr>
        </p:nvPicPr>
        <p:blipFill>
          <a:blip r:embed="rId4"/>
          <a:srcRect l="19558" t="6102" r="13455"/>
          <a:stretch/>
        </p:blipFill>
        <p:spPr>
          <a:xfrm>
            <a:off x="6096000" y="660400"/>
            <a:ext cx="5513388" cy="5141913"/>
          </a:xfrm>
        </p:spPr>
      </p:pic>
      <p:sp>
        <p:nvSpPr>
          <p:cNvPr id="48" name="Text Placeholder 47">
            <a:extLst>
              <a:ext uri="{FF2B5EF4-FFF2-40B4-BE49-F238E27FC236}">
                <a16:creationId xmlns:a16="http://schemas.microsoft.com/office/drawing/2014/main" id="{7D811F61-3A32-CEAA-03ED-3E31262FEB9A}"/>
              </a:ext>
            </a:extLst>
          </p:cNvPr>
          <p:cNvSpPr>
            <a:spLocks noGrp="1"/>
          </p:cNvSpPr>
          <p:nvPr>
            <p:ph type="body" idx="14"/>
          </p:nvPr>
        </p:nvSpPr>
        <p:spPr>
          <a:xfrm>
            <a:off x="365760" y="1368061"/>
            <a:ext cx="5384800" cy="4173767"/>
          </a:xfrm>
        </p:spPr>
        <p:txBody>
          <a:bodyPr lIns="0" tIns="0" rIns="0" bIns="0" anchor="t">
            <a:noAutofit/>
          </a:bodyPr>
          <a:lstStyle/>
          <a:p>
            <a:pPr marL="628650" lvl="1" indent="-171450">
              <a:lnSpc>
                <a:spcPct val="110000"/>
              </a:lnSpc>
              <a:spcBef>
                <a:spcPts val="1100"/>
              </a:spcBef>
              <a:buClr>
                <a:srgbClr val="3738C0"/>
              </a:buClr>
              <a:buFont typeface="Arial" panose="020B0604020202020204" pitchFamily="34" charset="0"/>
              <a:buChar char="•"/>
              <a:defRPr/>
            </a:pPr>
            <a:r>
              <a:rPr lang="en-US" sz="1800">
                <a:solidFill>
                  <a:schemeClr val="accent6">
                    <a:lumMod val="50000"/>
                  </a:schemeClr>
                </a:solidFill>
                <a:latin typeface="Franklin Gothic Book"/>
                <a:cs typeface="Calibri"/>
              </a:rPr>
              <a:t>Physician implants single-lead device subcutaneously into pre-pectoral region</a:t>
            </a:r>
          </a:p>
          <a:p>
            <a:pPr marL="628650" lvl="1" indent="-171450">
              <a:lnSpc>
                <a:spcPct val="110000"/>
              </a:lnSpc>
              <a:spcBef>
                <a:spcPts val="1100"/>
              </a:spcBef>
              <a:buClr>
                <a:srgbClr val="3738C0"/>
              </a:buClr>
              <a:buSzPct val="80000"/>
              <a:buFont typeface="Arial" panose="020B0604020202020204" pitchFamily="34" charset="0"/>
              <a:buChar char="•"/>
              <a:defRPr/>
            </a:pPr>
            <a:r>
              <a:rPr lang="en-US" sz="1800">
                <a:solidFill>
                  <a:schemeClr val="accent6">
                    <a:lumMod val="50000"/>
                  </a:schemeClr>
                </a:solidFill>
                <a:latin typeface="Franklin Gothic Book"/>
                <a:cs typeface="Calibri"/>
              </a:rPr>
              <a:t>Patient-activated transmission or auto-trigger on preset thresholds</a:t>
            </a:r>
          </a:p>
          <a:p>
            <a:pPr marL="628650" lvl="1" indent="-171450">
              <a:lnSpc>
                <a:spcPct val="110000"/>
              </a:lnSpc>
              <a:spcBef>
                <a:spcPts val="1100"/>
              </a:spcBef>
              <a:buClr>
                <a:srgbClr val="3738C0"/>
              </a:buClr>
              <a:buSzPct val="80000"/>
              <a:buFont typeface="Arial" panose="020B0604020202020204" pitchFamily="34" charset="0"/>
              <a:buChar char="•"/>
              <a:defRPr/>
            </a:pPr>
            <a:r>
              <a:rPr lang="en-US" sz="1800">
                <a:solidFill>
                  <a:schemeClr val="accent6">
                    <a:lumMod val="50000"/>
                  </a:schemeClr>
                </a:solidFill>
                <a:latin typeface="Franklin Gothic Book"/>
                <a:cs typeface="Calibri"/>
              </a:rPr>
              <a:t>Clinicians review data on CIED portal </a:t>
            </a:r>
          </a:p>
          <a:p>
            <a:pPr marL="628650" lvl="1" indent="-171450">
              <a:lnSpc>
                <a:spcPct val="110000"/>
              </a:lnSpc>
              <a:spcBef>
                <a:spcPts val="1100"/>
              </a:spcBef>
              <a:buClr>
                <a:srgbClr val="3738C0"/>
              </a:buClr>
              <a:buFont typeface="Arial" panose="020B0604020202020204" pitchFamily="34" charset="0"/>
              <a:buChar char="•"/>
              <a:defRPr/>
            </a:pPr>
            <a:r>
              <a:rPr lang="en-US" sz="1800">
                <a:solidFill>
                  <a:schemeClr val="accent6">
                    <a:lumMod val="50000"/>
                  </a:schemeClr>
                </a:solidFill>
                <a:latin typeface="Franklin Gothic Book"/>
                <a:cs typeface="Calibri"/>
              </a:rPr>
              <a:t>Device is removed 3-6 years later*</a:t>
            </a:r>
          </a:p>
          <a:p>
            <a:pPr marL="628650" lvl="1" indent="-171450">
              <a:lnSpc>
                <a:spcPct val="110000"/>
              </a:lnSpc>
              <a:spcBef>
                <a:spcPts val="1100"/>
              </a:spcBef>
              <a:buClr>
                <a:srgbClr val="3738C0"/>
              </a:buClr>
              <a:buSzPct val="80000"/>
              <a:buFont typeface="Arial" panose="020B0604020202020204" pitchFamily="34" charset="0"/>
              <a:buChar char="•"/>
              <a:defRPr/>
            </a:pPr>
            <a:endParaRPr lang="en-US" sz="1800">
              <a:solidFill>
                <a:schemeClr val="accent6">
                  <a:lumMod val="50000"/>
                </a:schemeClr>
              </a:solidFill>
              <a:latin typeface="Franklin Gothic Book"/>
              <a:cs typeface="Calibri"/>
            </a:endParaRPr>
          </a:p>
          <a:p>
            <a:pPr marL="966470" lvl="2">
              <a:lnSpc>
                <a:spcPct val="100000"/>
              </a:lnSpc>
              <a:spcBef>
                <a:spcPts val="1200"/>
              </a:spcBef>
              <a:spcAft>
                <a:spcPts val="1200"/>
              </a:spcAft>
              <a:buClr>
                <a:srgbClr val="3738C0"/>
              </a:buClr>
              <a:buSzPct val="80000"/>
              <a:defRPr/>
            </a:pPr>
            <a:r>
              <a:rPr lang="en-US" sz="1600">
                <a:solidFill>
                  <a:schemeClr val="tx2"/>
                </a:solidFill>
                <a:latin typeface="Franklin Gothic Book"/>
                <a:cs typeface="Calibri"/>
              </a:rPr>
              <a:t>Benefits: Does not limit physical activity or sleep. Helpful for infrequent symptoms &gt;30 days or burden monitoring.</a:t>
            </a:r>
          </a:p>
          <a:p>
            <a:pPr marL="966470" lvl="2">
              <a:lnSpc>
                <a:spcPct val="100000"/>
              </a:lnSpc>
              <a:spcBef>
                <a:spcPts val="1200"/>
              </a:spcBef>
              <a:spcAft>
                <a:spcPts val="1200"/>
              </a:spcAft>
              <a:buClr>
                <a:srgbClr val="3738C0"/>
              </a:buClr>
              <a:buSzPct val="80000"/>
              <a:defRPr/>
            </a:pPr>
            <a:r>
              <a:rPr lang="en-US" sz="1600">
                <a:solidFill>
                  <a:schemeClr val="tx2"/>
                </a:solidFill>
                <a:latin typeface="Franklin Gothic Book"/>
                <a:cs typeface="Calibri"/>
              </a:rPr>
              <a:t>Limitations: Infection risk, high cost/ insurance coverage restrictions</a:t>
            </a:r>
          </a:p>
        </p:txBody>
      </p:sp>
      <p:sp>
        <p:nvSpPr>
          <p:cNvPr id="9" name="Text Placeholder 8">
            <a:extLst>
              <a:ext uri="{FF2B5EF4-FFF2-40B4-BE49-F238E27FC236}">
                <a16:creationId xmlns:a16="http://schemas.microsoft.com/office/drawing/2014/main" id="{09361B07-59C7-C730-3550-72CE5106CC2C}"/>
              </a:ext>
            </a:extLst>
          </p:cNvPr>
          <p:cNvSpPr>
            <a:spLocks noGrp="1"/>
          </p:cNvSpPr>
          <p:nvPr>
            <p:ph type="body" sz="quarter" idx="35"/>
          </p:nvPr>
        </p:nvSpPr>
        <p:spPr/>
        <p:txBody>
          <a:bodyPr/>
          <a:lstStyle/>
          <a:p>
            <a:r>
              <a:rPr lang="en-US"/>
              <a:t>How They Work</a:t>
            </a:r>
          </a:p>
        </p:txBody>
      </p:sp>
      <p:sp>
        <p:nvSpPr>
          <p:cNvPr id="5" name="TextBox 4">
            <a:extLst>
              <a:ext uri="{FF2B5EF4-FFF2-40B4-BE49-F238E27FC236}">
                <a16:creationId xmlns:a16="http://schemas.microsoft.com/office/drawing/2014/main" id="{EF0D737F-6040-062B-7A51-5CA39BAFD9B6}"/>
              </a:ext>
            </a:extLst>
          </p:cNvPr>
          <p:cNvSpPr txBox="1"/>
          <p:nvPr/>
        </p:nvSpPr>
        <p:spPr>
          <a:xfrm>
            <a:off x="1486043" y="0"/>
            <a:ext cx="3142961" cy="369332"/>
          </a:xfrm>
          <a:prstGeom prst="rect">
            <a:avLst/>
          </a:prstGeom>
          <a:noFill/>
        </p:spPr>
        <p:txBody>
          <a:bodyPr wrap="square" lIns="0" tIns="182880" rIns="91440" bIns="45720" rtlCol="0" anchor="t">
            <a:spAutoFit/>
          </a:bodyPr>
          <a:lstStyle/>
          <a:p>
            <a:pPr algn="ctr"/>
            <a:r>
              <a:rPr lang="en-US" sz="900" spc="100">
                <a:solidFill>
                  <a:schemeClr val="accent6"/>
                </a:solidFill>
              </a:rPr>
              <a:t>IMPLANTABLE LOOP RECORDER (ILR)</a:t>
            </a:r>
            <a:endParaRPr lang="en-US" sz="900" spc="100" baseline="30000">
              <a:solidFill>
                <a:schemeClr val="accent6"/>
              </a:solidFill>
            </a:endParaRPr>
          </a:p>
        </p:txBody>
      </p:sp>
      <p:pic>
        <p:nvPicPr>
          <p:cNvPr id="8" name="Graphic 7">
            <a:extLst>
              <a:ext uri="{FF2B5EF4-FFF2-40B4-BE49-F238E27FC236}">
                <a16:creationId xmlns:a16="http://schemas.microsoft.com/office/drawing/2014/main" id="{5770BD31-D9E5-C454-FCA4-5E2066B71E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2867" y="3862452"/>
            <a:ext cx="829980" cy="829980"/>
          </a:xfrm>
          <a:prstGeom prst="rect">
            <a:avLst/>
          </a:prstGeom>
        </p:spPr>
      </p:pic>
      <p:pic>
        <p:nvPicPr>
          <p:cNvPr id="10" name="Graphic 9">
            <a:extLst>
              <a:ext uri="{FF2B5EF4-FFF2-40B4-BE49-F238E27FC236}">
                <a16:creationId xmlns:a16="http://schemas.microsoft.com/office/drawing/2014/main" id="{E2B8D4D2-44C0-1B84-F0E3-3263493E76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2964" y="5315909"/>
            <a:ext cx="582996" cy="461097"/>
          </a:xfrm>
          <a:prstGeom prst="rect">
            <a:avLst/>
          </a:prstGeom>
        </p:spPr>
      </p:pic>
      <p:sp>
        <p:nvSpPr>
          <p:cNvPr id="6" name="Text Placeholder 16">
            <a:extLst>
              <a:ext uri="{FF2B5EF4-FFF2-40B4-BE49-F238E27FC236}">
                <a16:creationId xmlns:a16="http://schemas.microsoft.com/office/drawing/2014/main" id="{F006020F-3D63-DD2B-F2FD-4F13EC189775}"/>
              </a:ext>
            </a:extLst>
          </p:cNvPr>
          <p:cNvSpPr txBox="1">
            <a:spLocks/>
          </p:cNvSpPr>
          <p:nvPr/>
        </p:nvSpPr>
        <p:spPr>
          <a:xfrm>
            <a:off x="9738462" y="5802313"/>
            <a:ext cx="2026510" cy="298315"/>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kern="1200" spc="0" baseline="0">
                <a:solidFill>
                  <a:schemeClr val="accent6"/>
                </a:solidFill>
                <a:latin typeface="+mn-lt"/>
                <a:ea typeface="+mn-ea"/>
                <a:cs typeface="Calibri"/>
              </a:defRPr>
            </a:lvl1pPr>
            <a:lvl2pPr marL="509412" indent="0" algn="l" defTabSz="914400" rtl="0" eaLnBrk="1" latinLnBrk="0" hangingPunct="1">
              <a:lnSpc>
                <a:spcPct val="90000"/>
              </a:lnSpc>
              <a:spcBef>
                <a:spcPts val="500"/>
              </a:spcBef>
              <a:buClr>
                <a:schemeClr val="accent1"/>
              </a:buClr>
              <a:buSzPct val="80000"/>
              <a:buFont typeface="Arial" panose="020B0604020202020204" pitchFamily="34" charset="0"/>
              <a:buNone/>
              <a:tabLst/>
              <a:defRPr sz="2000" kern="1200">
                <a:solidFill>
                  <a:schemeClr val="tx1">
                    <a:tint val="75000"/>
                  </a:schemeClr>
                </a:solidFill>
                <a:latin typeface="+mn-lt"/>
                <a:ea typeface="+mn-ea"/>
                <a:cs typeface="+mn-cs"/>
              </a:defRPr>
            </a:lvl2pPr>
            <a:lvl3pPr marL="1018824" indent="0" algn="l" defTabSz="914400" rtl="0" eaLnBrk="1" latinLnBrk="0" hangingPunct="1">
              <a:lnSpc>
                <a:spcPct val="90000"/>
              </a:lnSpc>
              <a:spcBef>
                <a:spcPts val="500"/>
              </a:spcBef>
              <a:buFont typeface="System Font Regular"/>
              <a:buNone/>
              <a:tabLst/>
              <a:defRPr sz="1800" kern="1200">
                <a:solidFill>
                  <a:schemeClr val="tx1">
                    <a:tint val="75000"/>
                  </a:schemeClr>
                </a:solidFill>
                <a:latin typeface="+mn-lt"/>
                <a:ea typeface="+mn-ea"/>
                <a:cs typeface="+mn-cs"/>
              </a:defRPr>
            </a:lvl3pPr>
            <a:lvl4pPr marL="1528237" indent="0" algn="l" defTabSz="914400" rtl="0" eaLnBrk="1" latinLnBrk="0" hangingPunct="1">
              <a:lnSpc>
                <a:spcPct val="90000"/>
              </a:lnSpc>
              <a:spcBef>
                <a:spcPts val="500"/>
              </a:spcBef>
              <a:buSzPct val="80000"/>
              <a:buFont typeface="Courier New" panose="02070309020205020404" pitchFamily="49" charset="0"/>
              <a:buNone/>
              <a:tabLst/>
              <a:defRPr sz="1600" kern="1200">
                <a:solidFill>
                  <a:schemeClr val="tx1">
                    <a:tint val="75000"/>
                  </a:schemeClr>
                </a:solidFill>
                <a:latin typeface="+mn-lt"/>
                <a:ea typeface="+mn-ea"/>
                <a:cs typeface="+mn-cs"/>
              </a:defRPr>
            </a:lvl4pPr>
            <a:lvl5pPr marL="2037649" indent="0" algn="l" defTabSz="914400" rtl="0" eaLnBrk="1" latinLnBrk="0" hangingPunct="1">
              <a:lnSpc>
                <a:spcPct val="90000"/>
              </a:lnSpc>
              <a:spcBef>
                <a:spcPts val="500"/>
              </a:spcBef>
              <a:buSzPct val="75000"/>
              <a:buFont typeface="System Font Regular"/>
              <a:buNone/>
              <a:tabLst/>
              <a:defRPr sz="1600" kern="1200">
                <a:solidFill>
                  <a:schemeClr val="tx1">
                    <a:tint val="75000"/>
                  </a:schemeClr>
                </a:solidFill>
                <a:latin typeface="+mn-lt"/>
                <a:ea typeface="+mn-ea"/>
                <a:cs typeface="+mn-cs"/>
              </a:defRPr>
            </a:lvl5pPr>
            <a:lvl6pPr marL="254706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indent="0">
              <a:buNone/>
            </a:pPr>
            <a:r>
              <a:rPr lang="en-US" sz="1400"/>
              <a:t>*Varies by Manufacturer</a:t>
            </a:r>
          </a:p>
        </p:txBody>
      </p:sp>
    </p:spTree>
    <p:custDataLst>
      <p:tags r:id="rId1"/>
    </p:custDataLst>
    <p:extLst>
      <p:ext uri="{BB962C8B-B14F-4D97-AF65-F5344CB8AC3E}">
        <p14:creationId xmlns:p14="http://schemas.microsoft.com/office/powerpoint/2010/main" val="1910482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C3C8F6-3BEA-45D3-7C1A-8306F5D99475}"/>
            </a:ext>
          </a:extLst>
        </p:cNvPr>
        <p:cNvGrpSpPr/>
        <p:nvPr/>
      </p:nvGrpSpPr>
      <p:grpSpPr>
        <a:xfrm>
          <a:off x="0" y="0"/>
          <a:ext cx="0" cy="0"/>
          <a:chOff x="0" y="0"/>
          <a:chExt cx="0" cy="0"/>
        </a:xfrm>
      </p:grpSpPr>
      <p:pic>
        <p:nvPicPr>
          <p:cNvPr id="11" name="Picture Placeholder 10" descr="A person and person looking at a computer screen&#10;&#10;AI-generated content may be incorrect.">
            <a:extLst>
              <a:ext uri="{FF2B5EF4-FFF2-40B4-BE49-F238E27FC236}">
                <a16:creationId xmlns:a16="http://schemas.microsoft.com/office/drawing/2014/main" id="{ADB3D4CE-C9E0-B0B6-739B-329633E6611F}"/>
              </a:ext>
            </a:extLst>
          </p:cNvPr>
          <p:cNvPicPr>
            <a:picLocks noGrp="1" noChangeAspect="1"/>
          </p:cNvPicPr>
          <p:nvPr>
            <p:ph type="pic" sz="quarter" idx="36"/>
          </p:nvPr>
        </p:nvPicPr>
        <p:blipFill>
          <a:blip r:embed="rId4"/>
          <a:srcRect l="26468" t="153" r="16994" b="-153"/>
          <a:stretch/>
        </p:blipFill>
        <p:spPr>
          <a:xfrm>
            <a:off x="6096000" y="660400"/>
            <a:ext cx="5513388" cy="5141913"/>
          </a:xfrm>
        </p:spPr>
      </p:pic>
      <p:sp>
        <p:nvSpPr>
          <p:cNvPr id="48" name="Text Placeholder 47">
            <a:extLst>
              <a:ext uri="{FF2B5EF4-FFF2-40B4-BE49-F238E27FC236}">
                <a16:creationId xmlns:a16="http://schemas.microsoft.com/office/drawing/2014/main" id="{E656E9BC-F661-AD28-B54F-5C2670190160}"/>
              </a:ext>
            </a:extLst>
          </p:cNvPr>
          <p:cNvSpPr>
            <a:spLocks noGrp="1"/>
          </p:cNvSpPr>
          <p:nvPr>
            <p:ph type="body" idx="14"/>
          </p:nvPr>
        </p:nvSpPr>
        <p:spPr>
          <a:xfrm>
            <a:off x="365760" y="1368061"/>
            <a:ext cx="5319424" cy="4173767"/>
          </a:xfrm>
        </p:spPr>
        <p:txBody>
          <a:bodyPr lIns="0" tIns="0" rIns="0" bIns="0" anchor="t">
            <a:noAutofit/>
          </a:bodyPr>
          <a:lstStyle/>
          <a:p>
            <a:pPr marL="630555" lvl="1" indent="-285750">
              <a:lnSpc>
                <a:spcPct val="110000"/>
              </a:lnSpc>
              <a:spcBef>
                <a:spcPts val="1100"/>
              </a:spcBef>
              <a:buClr>
                <a:schemeClr val="tx2"/>
              </a:buClr>
              <a:buFont typeface="Arial" panose="020B0604020202020204" pitchFamily="34" charset="0"/>
              <a:buChar char="•"/>
              <a:defRPr/>
            </a:pPr>
            <a:r>
              <a:rPr lang="en-US" sz="1800">
                <a:solidFill>
                  <a:schemeClr val="accent6">
                    <a:lumMod val="50000"/>
                  </a:schemeClr>
                </a:solidFill>
                <a:latin typeface="Franklin Gothic Book"/>
                <a:cs typeface="Calibri"/>
              </a:rPr>
              <a:t>Data is transmitted wirelessly via Bluetooth connection to phone-based app or bedside transponder*</a:t>
            </a:r>
            <a:endParaRPr lang="en-US">
              <a:solidFill>
                <a:schemeClr val="accent6">
                  <a:lumMod val="50000"/>
                </a:schemeClr>
              </a:solidFill>
            </a:endParaRPr>
          </a:p>
          <a:p>
            <a:pPr marL="1252220" lvl="2" indent="-285750">
              <a:lnSpc>
                <a:spcPct val="110000"/>
              </a:lnSpc>
              <a:spcBef>
                <a:spcPts val="1100"/>
              </a:spcBef>
              <a:buClr>
                <a:schemeClr val="tx2"/>
              </a:buClr>
              <a:buFont typeface="Arial" panose="020B0604020202020204" pitchFamily="34" charset="0"/>
              <a:buChar char="•"/>
              <a:defRPr/>
            </a:pPr>
            <a:r>
              <a:rPr lang="en-US" sz="1600">
                <a:solidFill>
                  <a:schemeClr val="accent6">
                    <a:lumMod val="50000"/>
                  </a:schemeClr>
                </a:solidFill>
                <a:latin typeface="Franklin Gothic Book"/>
                <a:cs typeface="Calibri"/>
              </a:rPr>
              <a:t>Auto-transmitted via cellular network</a:t>
            </a:r>
          </a:p>
          <a:p>
            <a:pPr marL="630555" lvl="1" indent="-285750">
              <a:lnSpc>
                <a:spcPct val="110000"/>
              </a:lnSpc>
              <a:spcBef>
                <a:spcPts val="1100"/>
              </a:spcBef>
              <a:buClr>
                <a:schemeClr val="tx2"/>
              </a:buClr>
              <a:buFont typeface="Arial" panose="020B0604020202020204" pitchFamily="34" charset="0"/>
              <a:buChar char="•"/>
              <a:defRPr/>
            </a:pPr>
            <a:r>
              <a:rPr lang="en-US" sz="1800">
                <a:solidFill>
                  <a:schemeClr val="accent6">
                    <a:lumMod val="50000"/>
                  </a:schemeClr>
                </a:solidFill>
                <a:latin typeface="Franklin Gothic Book"/>
                <a:cs typeface="Calibri"/>
              </a:rPr>
              <a:t>Manufacturer portal captures HR, activity, and rhythm trends, including arrhythmia frequency, AF Burden, and PVC Burden, along with threshold/patient triggered events*</a:t>
            </a:r>
          </a:p>
          <a:p>
            <a:pPr marL="742950" lvl="1" indent="-285750">
              <a:lnSpc>
                <a:spcPct val="110000"/>
              </a:lnSpc>
              <a:spcBef>
                <a:spcPts val="1100"/>
              </a:spcBef>
              <a:buClr>
                <a:schemeClr val="tx2"/>
              </a:buClr>
              <a:buFont typeface="Wingdings" panose="05000000000000000000" pitchFamily="2" charset="2"/>
              <a:buChar char="§"/>
              <a:defRPr/>
            </a:pPr>
            <a:endParaRPr lang="en-US" sz="1800">
              <a:solidFill>
                <a:schemeClr val="accent6">
                  <a:lumMod val="50000"/>
                </a:schemeClr>
              </a:solidFill>
              <a:latin typeface="Franklin Gothic Book"/>
              <a:cs typeface="Calibri"/>
            </a:endParaRPr>
          </a:p>
          <a:p>
            <a:pPr marL="969010" lvl="2">
              <a:lnSpc>
                <a:spcPct val="100000"/>
              </a:lnSpc>
              <a:spcBef>
                <a:spcPts val="1100"/>
              </a:spcBef>
              <a:buClr>
                <a:srgbClr val="3738C0"/>
              </a:buClr>
              <a:defRPr/>
            </a:pPr>
            <a:r>
              <a:rPr lang="en-US" sz="1600">
                <a:solidFill>
                  <a:schemeClr val="tx2"/>
                </a:solidFill>
                <a:latin typeface="Franklin Gothic Book"/>
                <a:cs typeface="Calibri"/>
              </a:rPr>
              <a:t>Limitations: Susceptible to false AFib burden and pause detections, high clinic burden, delay in transmission</a:t>
            </a:r>
          </a:p>
        </p:txBody>
      </p:sp>
      <p:sp>
        <p:nvSpPr>
          <p:cNvPr id="9" name="Text Placeholder 8">
            <a:extLst>
              <a:ext uri="{FF2B5EF4-FFF2-40B4-BE49-F238E27FC236}">
                <a16:creationId xmlns:a16="http://schemas.microsoft.com/office/drawing/2014/main" id="{34542F7F-5846-197E-B196-26CDCB867020}"/>
              </a:ext>
            </a:extLst>
          </p:cNvPr>
          <p:cNvSpPr>
            <a:spLocks noGrp="1"/>
          </p:cNvSpPr>
          <p:nvPr>
            <p:ph type="body" sz="quarter" idx="35"/>
          </p:nvPr>
        </p:nvSpPr>
        <p:spPr/>
        <p:txBody>
          <a:bodyPr/>
          <a:lstStyle/>
          <a:p>
            <a:r>
              <a:rPr lang="en-US"/>
              <a:t>Data Outputs</a:t>
            </a:r>
          </a:p>
        </p:txBody>
      </p:sp>
      <p:sp>
        <p:nvSpPr>
          <p:cNvPr id="5" name="TextBox 4">
            <a:extLst>
              <a:ext uri="{FF2B5EF4-FFF2-40B4-BE49-F238E27FC236}">
                <a16:creationId xmlns:a16="http://schemas.microsoft.com/office/drawing/2014/main" id="{D6B7D063-4055-0404-B9F3-6DB852B65D96}"/>
              </a:ext>
            </a:extLst>
          </p:cNvPr>
          <p:cNvSpPr txBox="1"/>
          <p:nvPr/>
        </p:nvSpPr>
        <p:spPr>
          <a:xfrm>
            <a:off x="1486043" y="0"/>
            <a:ext cx="3142961" cy="369332"/>
          </a:xfrm>
          <a:prstGeom prst="rect">
            <a:avLst/>
          </a:prstGeom>
          <a:noFill/>
        </p:spPr>
        <p:txBody>
          <a:bodyPr wrap="square" lIns="0" tIns="182880" rIns="91440" bIns="45720" rtlCol="0" anchor="t">
            <a:spAutoFit/>
          </a:bodyPr>
          <a:lstStyle/>
          <a:p>
            <a:pPr algn="ctr"/>
            <a:r>
              <a:rPr lang="en-US" sz="900" spc="100">
                <a:solidFill>
                  <a:schemeClr val="accent6"/>
                </a:solidFill>
              </a:rPr>
              <a:t>IMPLANTABLE LOOP RECORDER (ILR)</a:t>
            </a:r>
            <a:endParaRPr lang="en-US" sz="900" spc="100" baseline="30000">
              <a:solidFill>
                <a:schemeClr val="accent6"/>
              </a:solidFill>
            </a:endParaRPr>
          </a:p>
        </p:txBody>
      </p:sp>
      <p:pic>
        <p:nvPicPr>
          <p:cNvPr id="8" name="Graphic 7">
            <a:extLst>
              <a:ext uri="{FF2B5EF4-FFF2-40B4-BE49-F238E27FC236}">
                <a16:creationId xmlns:a16="http://schemas.microsoft.com/office/drawing/2014/main" id="{16599811-112D-F1FE-7DBC-56FC76DB93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4740" y="4606827"/>
            <a:ext cx="829980" cy="829980"/>
          </a:xfrm>
          <a:prstGeom prst="rect">
            <a:avLst/>
          </a:prstGeom>
        </p:spPr>
      </p:pic>
      <p:sp>
        <p:nvSpPr>
          <p:cNvPr id="4" name="Text Placeholder 16">
            <a:extLst>
              <a:ext uri="{FF2B5EF4-FFF2-40B4-BE49-F238E27FC236}">
                <a16:creationId xmlns:a16="http://schemas.microsoft.com/office/drawing/2014/main" id="{F33F813A-9854-BB53-34C5-DF063E8F2CA2}"/>
              </a:ext>
            </a:extLst>
          </p:cNvPr>
          <p:cNvSpPr txBox="1">
            <a:spLocks/>
          </p:cNvSpPr>
          <p:nvPr/>
        </p:nvSpPr>
        <p:spPr>
          <a:xfrm>
            <a:off x="9738462" y="5802313"/>
            <a:ext cx="2026510" cy="298315"/>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kern="1200" spc="0" baseline="0">
                <a:solidFill>
                  <a:schemeClr val="accent6"/>
                </a:solidFill>
                <a:latin typeface="+mn-lt"/>
                <a:ea typeface="+mn-ea"/>
                <a:cs typeface="Calibri"/>
              </a:defRPr>
            </a:lvl1pPr>
            <a:lvl2pPr marL="509412" indent="0" algn="l" defTabSz="914400" rtl="0" eaLnBrk="1" latinLnBrk="0" hangingPunct="1">
              <a:lnSpc>
                <a:spcPct val="90000"/>
              </a:lnSpc>
              <a:spcBef>
                <a:spcPts val="500"/>
              </a:spcBef>
              <a:buClr>
                <a:schemeClr val="accent1"/>
              </a:buClr>
              <a:buSzPct val="80000"/>
              <a:buFont typeface="Arial" panose="020B0604020202020204" pitchFamily="34" charset="0"/>
              <a:buNone/>
              <a:tabLst/>
              <a:defRPr sz="2000" kern="1200">
                <a:solidFill>
                  <a:schemeClr val="tx1">
                    <a:tint val="75000"/>
                  </a:schemeClr>
                </a:solidFill>
                <a:latin typeface="+mn-lt"/>
                <a:ea typeface="+mn-ea"/>
                <a:cs typeface="+mn-cs"/>
              </a:defRPr>
            </a:lvl2pPr>
            <a:lvl3pPr marL="1018824" indent="0" algn="l" defTabSz="914400" rtl="0" eaLnBrk="1" latinLnBrk="0" hangingPunct="1">
              <a:lnSpc>
                <a:spcPct val="90000"/>
              </a:lnSpc>
              <a:spcBef>
                <a:spcPts val="500"/>
              </a:spcBef>
              <a:buFont typeface="System Font Regular"/>
              <a:buNone/>
              <a:tabLst/>
              <a:defRPr sz="1800" kern="1200">
                <a:solidFill>
                  <a:schemeClr val="tx1">
                    <a:tint val="75000"/>
                  </a:schemeClr>
                </a:solidFill>
                <a:latin typeface="+mn-lt"/>
                <a:ea typeface="+mn-ea"/>
                <a:cs typeface="+mn-cs"/>
              </a:defRPr>
            </a:lvl3pPr>
            <a:lvl4pPr marL="1528237" indent="0" algn="l" defTabSz="914400" rtl="0" eaLnBrk="1" latinLnBrk="0" hangingPunct="1">
              <a:lnSpc>
                <a:spcPct val="90000"/>
              </a:lnSpc>
              <a:spcBef>
                <a:spcPts val="500"/>
              </a:spcBef>
              <a:buSzPct val="80000"/>
              <a:buFont typeface="Courier New" panose="02070309020205020404" pitchFamily="49" charset="0"/>
              <a:buNone/>
              <a:tabLst/>
              <a:defRPr sz="1600" kern="1200">
                <a:solidFill>
                  <a:schemeClr val="tx1">
                    <a:tint val="75000"/>
                  </a:schemeClr>
                </a:solidFill>
                <a:latin typeface="+mn-lt"/>
                <a:ea typeface="+mn-ea"/>
                <a:cs typeface="+mn-cs"/>
              </a:defRPr>
            </a:lvl4pPr>
            <a:lvl5pPr marL="2037649" indent="0" algn="l" defTabSz="914400" rtl="0" eaLnBrk="1" latinLnBrk="0" hangingPunct="1">
              <a:lnSpc>
                <a:spcPct val="90000"/>
              </a:lnSpc>
              <a:spcBef>
                <a:spcPts val="500"/>
              </a:spcBef>
              <a:buSzPct val="75000"/>
              <a:buFont typeface="System Font Regular"/>
              <a:buNone/>
              <a:tabLst/>
              <a:defRPr sz="1600" kern="1200">
                <a:solidFill>
                  <a:schemeClr val="tx1">
                    <a:tint val="75000"/>
                  </a:schemeClr>
                </a:solidFill>
                <a:latin typeface="+mn-lt"/>
                <a:ea typeface="+mn-ea"/>
                <a:cs typeface="+mn-cs"/>
              </a:defRPr>
            </a:lvl5pPr>
            <a:lvl6pPr marL="254706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indent="0">
              <a:buNone/>
            </a:pPr>
            <a:r>
              <a:rPr lang="en-US" sz="1400"/>
              <a:t>*Varies by Manufacturer</a:t>
            </a:r>
          </a:p>
        </p:txBody>
      </p:sp>
    </p:spTree>
    <p:custDataLst>
      <p:tags r:id="rId1"/>
    </p:custDataLst>
    <p:extLst>
      <p:ext uri="{BB962C8B-B14F-4D97-AF65-F5344CB8AC3E}">
        <p14:creationId xmlns:p14="http://schemas.microsoft.com/office/powerpoint/2010/main" val="32301036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6243E0E9-9F35-49B2-ACED-29A3B8E124F5}"/>
              </a:ext>
            </a:extLst>
          </p:cNvPr>
          <p:cNvSpPr>
            <a:spLocks noGrp="1"/>
          </p:cNvSpPr>
          <p:nvPr>
            <p:ph idx="1"/>
          </p:nvPr>
        </p:nvSpPr>
        <p:spPr>
          <a:xfrm>
            <a:off x="895192" y="1399340"/>
            <a:ext cx="3256706" cy="3919966"/>
          </a:xfrm>
        </p:spPr>
        <p:txBody>
          <a:bodyPr vert="horz" lIns="91440" tIns="45720" rIns="91440" bIns="45720" rtlCol="0" anchor="ctr">
            <a:noAutofit/>
          </a:bodyPr>
          <a:lstStyle/>
          <a:p>
            <a:pPr algn="ctr"/>
            <a:r>
              <a:rPr lang="en-US" spc="100">
                <a:solidFill>
                  <a:schemeClr val="tx1"/>
                </a:solidFill>
                <a:latin typeface="+mj-lt"/>
              </a:rPr>
              <a:t>CRYSTAL AF STUDY FINDINGS </a:t>
            </a:r>
          </a:p>
          <a:p>
            <a:pPr algn="ctr"/>
            <a:r>
              <a:rPr lang="en-US" sz="2800">
                <a:solidFill>
                  <a:schemeClr val="tx2"/>
                </a:solidFill>
              </a:rPr>
              <a:t>AF Detection was </a:t>
            </a:r>
            <a:r>
              <a:rPr lang="en-US" sz="3200" b="1">
                <a:solidFill>
                  <a:schemeClr val="tx2"/>
                </a:solidFill>
              </a:rPr>
              <a:t>10x greater </a:t>
            </a:r>
            <a:r>
              <a:rPr lang="en-US" sz="2800">
                <a:solidFill>
                  <a:schemeClr val="tx2"/>
                </a:solidFill>
              </a:rPr>
              <a:t>in ICM vs </a:t>
            </a:r>
            <a:r>
              <a:rPr lang="en-US" sz="3200"/>
              <a:t>in control arm </a:t>
            </a:r>
            <a:endParaRPr lang="en-US" sz="2800">
              <a:solidFill>
                <a:schemeClr val="accent6">
                  <a:lumMod val="50000"/>
                </a:schemeClr>
              </a:solidFill>
            </a:endParaRPr>
          </a:p>
        </p:txBody>
      </p:sp>
      <p:sp>
        <p:nvSpPr>
          <p:cNvPr id="10" name="Title 9">
            <a:extLst>
              <a:ext uri="{FF2B5EF4-FFF2-40B4-BE49-F238E27FC236}">
                <a16:creationId xmlns:a16="http://schemas.microsoft.com/office/drawing/2014/main" id="{80E483C1-EF9D-56C1-BD66-2A19DD491A13}"/>
              </a:ext>
            </a:extLst>
          </p:cNvPr>
          <p:cNvSpPr>
            <a:spLocks noGrp="1"/>
          </p:cNvSpPr>
          <p:nvPr>
            <p:ph type="title"/>
          </p:nvPr>
        </p:nvSpPr>
        <p:spPr/>
        <p:txBody>
          <a:bodyPr/>
          <a:lstStyle/>
          <a:p>
            <a:pPr algn="ctr"/>
            <a:r>
              <a:rPr lang="en-US"/>
              <a:t>Improved Diagnostic Yield</a:t>
            </a:r>
          </a:p>
        </p:txBody>
      </p:sp>
      <p:sp>
        <p:nvSpPr>
          <p:cNvPr id="11" name="TextBox 10">
            <a:extLst>
              <a:ext uri="{FF2B5EF4-FFF2-40B4-BE49-F238E27FC236}">
                <a16:creationId xmlns:a16="http://schemas.microsoft.com/office/drawing/2014/main" id="{AB7D57C9-DE27-DE13-9472-752D40A2B1CA}"/>
              </a:ext>
            </a:extLst>
          </p:cNvPr>
          <p:cNvSpPr txBox="1"/>
          <p:nvPr/>
        </p:nvSpPr>
        <p:spPr>
          <a:xfrm>
            <a:off x="4605337" y="0"/>
            <a:ext cx="3142961" cy="369332"/>
          </a:xfrm>
          <a:prstGeom prst="rect">
            <a:avLst/>
          </a:prstGeom>
          <a:noFill/>
        </p:spPr>
        <p:txBody>
          <a:bodyPr wrap="square" lIns="0" tIns="182880" rIns="91440" bIns="45720" rtlCol="0" anchor="t">
            <a:spAutoFit/>
          </a:bodyPr>
          <a:lstStyle/>
          <a:p>
            <a:pPr algn="ctr"/>
            <a:r>
              <a:rPr lang="en-US" sz="900" spc="100">
                <a:solidFill>
                  <a:schemeClr val="accent6"/>
                </a:solidFill>
              </a:rPr>
              <a:t>IMPLANTABLE LOOP RECORDER (ILR)</a:t>
            </a:r>
          </a:p>
        </p:txBody>
      </p:sp>
      <p:sp>
        <p:nvSpPr>
          <p:cNvPr id="3" name="Rectangle 4">
            <a:extLst>
              <a:ext uri="{FF2B5EF4-FFF2-40B4-BE49-F238E27FC236}">
                <a16:creationId xmlns:a16="http://schemas.microsoft.com/office/drawing/2014/main" id="{E0359F7D-3C0C-EF16-C3EB-572BEF824319}"/>
              </a:ext>
            </a:extLst>
          </p:cNvPr>
          <p:cNvSpPr>
            <a:spLocks noGrp="1" noChangeArrowheads="1"/>
          </p:cNvSpPr>
          <p:nvPr>
            <p:ph type="body" idx="16"/>
          </p:nvPr>
        </p:nvSpPr>
        <p:spPr bwMode="auto">
          <a:xfrm>
            <a:off x="1371599" y="6658838"/>
            <a:ext cx="7001917"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spAutoFit/>
          </a:bodyPr>
          <a:lstStyle/>
          <a:p>
            <a:pPr marL="0" indent="0" defTabSz="914400" eaLnBrk="0" fontAlgn="base" hangingPunct="0">
              <a:spcBef>
                <a:spcPct val="0"/>
              </a:spcBef>
              <a:spcAft>
                <a:spcPct val="0"/>
              </a:spcAft>
              <a:buNone/>
              <a:tabLst/>
            </a:pPr>
            <a:r>
              <a:rPr kumimoji="0" lang="en-US" altLang="en-US" b="0" i="0" u="none" strike="noStrike" cap="none" normalizeH="0" baseline="0">
                <a:ln>
                  <a:noFill/>
                </a:ln>
                <a:effectLst/>
                <a:cs typeface="Times New Roman" panose="02020603050405020304" pitchFamily="18" charset="0"/>
              </a:rPr>
              <a:t>Sanna T, Diener HC, Passman RS, et al. Cryptogenic stroke and underlying atrial fibrillation. </a:t>
            </a:r>
            <a:r>
              <a:rPr kumimoji="0" lang="en-US" altLang="en-US" b="0" i="1" u="none" strike="noStrike" cap="none" normalizeH="0" baseline="0">
                <a:ln>
                  <a:noFill/>
                </a:ln>
                <a:effectLst/>
                <a:cs typeface="Times New Roman" panose="02020603050405020304" pitchFamily="18" charset="0"/>
              </a:rPr>
              <a:t>New England Journal of Medicine</a:t>
            </a:r>
            <a:r>
              <a:rPr kumimoji="0" lang="en-US" altLang="en-US" b="0" i="0" u="none" strike="noStrike" cap="none" normalizeH="0" baseline="0">
                <a:ln>
                  <a:noFill/>
                </a:ln>
                <a:effectLst/>
                <a:cs typeface="Times New Roman" panose="02020603050405020304" pitchFamily="18" charset="0"/>
              </a:rPr>
              <a:t>. 2014;370(26):2478-2486. doi:10.1056/nejmoa1313600</a:t>
            </a:r>
            <a:endParaRPr lang="en-US" altLang="en-US" b="0" i="0" u="none" strike="noStrike" cap="none" normalizeH="0" baseline="0">
              <a:ln>
                <a:noFill/>
              </a:ln>
              <a:effectLst/>
            </a:endParaRPr>
          </a:p>
        </p:txBody>
      </p:sp>
      <p:pic>
        <p:nvPicPr>
          <p:cNvPr id="6" name="Graphic 5">
            <a:extLst>
              <a:ext uri="{FF2B5EF4-FFF2-40B4-BE49-F238E27FC236}">
                <a16:creationId xmlns:a16="http://schemas.microsoft.com/office/drawing/2014/main" id="{E79A1F94-F3DC-51AE-2295-E85C127713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27951" y="1216754"/>
            <a:ext cx="6426711" cy="4906547"/>
          </a:xfrm>
          <a:prstGeom prst="rect">
            <a:avLst/>
          </a:prstGeom>
        </p:spPr>
      </p:pic>
      <p:sp>
        <p:nvSpPr>
          <p:cNvPr id="9" name="Rectangle 8">
            <a:extLst>
              <a:ext uri="{FF2B5EF4-FFF2-40B4-BE49-F238E27FC236}">
                <a16:creationId xmlns:a16="http://schemas.microsoft.com/office/drawing/2014/main" id="{61F19ACC-C1DB-D6CF-323F-1FA0210079B2}"/>
              </a:ext>
            </a:extLst>
          </p:cNvPr>
          <p:cNvSpPr/>
          <p:nvPr/>
        </p:nvSpPr>
        <p:spPr>
          <a:xfrm>
            <a:off x="5710989" y="1082842"/>
            <a:ext cx="6079957" cy="3810000"/>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A7EC75D-D909-CCDB-DC12-8DB6C1061E76}"/>
              </a:ext>
            </a:extLst>
          </p:cNvPr>
          <p:cNvPicPr>
            <a:picLocks noChangeAspect="1"/>
          </p:cNvPicPr>
          <p:nvPr/>
        </p:nvPicPr>
        <p:blipFill>
          <a:blip r:embed="rId6"/>
          <a:stretch>
            <a:fillRect/>
          </a:stretch>
        </p:blipFill>
        <p:spPr>
          <a:xfrm>
            <a:off x="5777429" y="1683860"/>
            <a:ext cx="5943600" cy="2801727"/>
          </a:xfrm>
          <a:prstGeom prst="rect">
            <a:avLst/>
          </a:prstGeom>
          <a:ln>
            <a:solidFill>
              <a:schemeClr val="bg1"/>
            </a:solidFill>
          </a:ln>
        </p:spPr>
      </p:pic>
    </p:spTree>
    <p:custDataLst>
      <p:tags r:id="rId1"/>
    </p:custDataLst>
    <p:extLst>
      <p:ext uri="{BB962C8B-B14F-4D97-AF65-F5344CB8AC3E}">
        <p14:creationId xmlns:p14="http://schemas.microsoft.com/office/powerpoint/2010/main" val="3722072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901FE09-05FE-787F-0C31-DA44493DEE58}"/>
              </a:ext>
            </a:extLst>
          </p:cNvPr>
          <p:cNvSpPr>
            <a:spLocks noGrp="1"/>
          </p:cNvSpPr>
          <p:nvPr>
            <p:ph type="title"/>
          </p:nvPr>
        </p:nvSpPr>
        <p:spPr>
          <a:prstGeom prst="rect">
            <a:avLst/>
          </a:prstGeom>
        </p:spPr>
        <p:txBody>
          <a:bodyPr/>
          <a:lstStyle/>
          <a:p>
            <a:r>
              <a:rPr lang="en-US"/>
              <a:t>Prescribable ECG Monitors</a:t>
            </a:r>
          </a:p>
        </p:txBody>
      </p:sp>
      <p:sp>
        <p:nvSpPr>
          <p:cNvPr id="16" name="Rectangle 15">
            <a:extLst>
              <a:ext uri="{FF2B5EF4-FFF2-40B4-BE49-F238E27FC236}">
                <a16:creationId xmlns:a16="http://schemas.microsoft.com/office/drawing/2014/main" id="{22A25850-0B45-7386-F542-7DBBFC5E5913}"/>
              </a:ext>
            </a:extLst>
          </p:cNvPr>
          <p:cNvSpPr/>
          <p:nvPr/>
        </p:nvSpPr>
        <p:spPr>
          <a:xfrm>
            <a:off x="2064124" y="2591445"/>
            <a:ext cx="4407123" cy="1073755"/>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8" name="Rectangle 17">
            <a:extLst>
              <a:ext uri="{FF2B5EF4-FFF2-40B4-BE49-F238E27FC236}">
                <a16:creationId xmlns:a16="http://schemas.microsoft.com/office/drawing/2014/main" id="{56F695E4-2FFF-F7F3-1117-97B02B399061}"/>
              </a:ext>
            </a:extLst>
          </p:cNvPr>
          <p:cNvSpPr/>
          <p:nvPr/>
        </p:nvSpPr>
        <p:spPr>
          <a:xfrm>
            <a:off x="6064914" y="2592000"/>
            <a:ext cx="5942011" cy="107375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19" name="Text Placeholder 16">
            <a:extLst>
              <a:ext uri="{FF2B5EF4-FFF2-40B4-BE49-F238E27FC236}">
                <a16:creationId xmlns:a16="http://schemas.microsoft.com/office/drawing/2014/main" id="{98C944E8-D074-47EE-B711-B8928F357E97}"/>
              </a:ext>
            </a:extLst>
          </p:cNvPr>
          <p:cNvSpPr txBox="1">
            <a:spLocks/>
          </p:cNvSpPr>
          <p:nvPr/>
        </p:nvSpPr>
        <p:spPr>
          <a:xfrm>
            <a:off x="1371600" y="6400800"/>
            <a:ext cx="10424160" cy="365760"/>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kern="1200" spc="0" baseline="0">
                <a:solidFill>
                  <a:schemeClr val="accent6"/>
                </a:solidFill>
                <a:latin typeface="+mn-lt"/>
                <a:ea typeface="+mn-ea"/>
                <a:cs typeface="Calibri"/>
              </a:defRPr>
            </a:lvl1pPr>
            <a:lvl2pPr marL="509412" indent="0" algn="l" defTabSz="914400" rtl="0" eaLnBrk="1" latinLnBrk="0" hangingPunct="1">
              <a:lnSpc>
                <a:spcPct val="90000"/>
              </a:lnSpc>
              <a:spcBef>
                <a:spcPts val="500"/>
              </a:spcBef>
              <a:buClr>
                <a:schemeClr val="accent1"/>
              </a:buClr>
              <a:buSzPct val="80000"/>
              <a:buFont typeface="Arial" panose="020B0604020202020204" pitchFamily="34" charset="0"/>
              <a:buNone/>
              <a:tabLst/>
              <a:defRPr sz="2000" kern="1200">
                <a:solidFill>
                  <a:schemeClr val="tx1">
                    <a:tint val="75000"/>
                  </a:schemeClr>
                </a:solidFill>
                <a:latin typeface="+mn-lt"/>
                <a:ea typeface="+mn-ea"/>
                <a:cs typeface="+mn-cs"/>
              </a:defRPr>
            </a:lvl2pPr>
            <a:lvl3pPr marL="1018824" indent="0" algn="l" defTabSz="914400" rtl="0" eaLnBrk="1" latinLnBrk="0" hangingPunct="1">
              <a:lnSpc>
                <a:spcPct val="90000"/>
              </a:lnSpc>
              <a:spcBef>
                <a:spcPts val="500"/>
              </a:spcBef>
              <a:buFont typeface="System Font Regular"/>
              <a:buNone/>
              <a:tabLst/>
              <a:defRPr sz="1800" kern="1200">
                <a:solidFill>
                  <a:schemeClr val="tx1">
                    <a:tint val="75000"/>
                  </a:schemeClr>
                </a:solidFill>
                <a:latin typeface="+mn-lt"/>
                <a:ea typeface="+mn-ea"/>
                <a:cs typeface="+mn-cs"/>
              </a:defRPr>
            </a:lvl3pPr>
            <a:lvl4pPr marL="1528237" indent="0" algn="l" defTabSz="914400" rtl="0" eaLnBrk="1" latinLnBrk="0" hangingPunct="1">
              <a:lnSpc>
                <a:spcPct val="90000"/>
              </a:lnSpc>
              <a:spcBef>
                <a:spcPts val="500"/>
              </a:spcBef>
              <a:buSzPct val="80000"/>
              <a:buFont typeface="Courier New" panose="02070309020205020404" pitchFamily="49" charset="0"/>
              <a:buNone/>
              <a:tabLst/>
              <a:defRPr sz="1600" kern="1200">
                <a:solidFill>
                  <a:schemeClr val="tx1">
                    <a:tint val="75000"/>
                  </a:schemeClr>
                </a:solidFill>
                <a:latin typeface="+mn-lt"/>
                <a:ea typeface="+mn-ea"/>
                <a:cs typeface="+mn-cs"/>
              </a:defRPr>
            </a:lvl4pPr>
            <a:lvl5pPr marL="2037649" indent="0" algn="l" defTabSz="914400" rtl="0" eaLnBrk="1" latinLnBrk="0" hangingPunct="1">
              <a:lnSpc>
                <a:spcPct val="90000"/>
              </a:lnSpc>
              <a:spcBef>
                <a:spcPts val="500"/>
              </a:spcBef>
              <a:buSzPct val="75000"/>
              <a:buFont typeface="System Font Regular"/>
              <a:buNone/>
              <a:tabLst/>
              <a:defRPr sz="1600" kern="1200">
                <a:solidFill>
                  <a:schemeClr val="tx1">
                    <a:tint val="75000"/>
                  </a:schemeClr>
                </a:solidFill>
                <a:latin typeface="+mn-lt"/>
                <a:ea typeface="+mn-ea"/>
                <a:cs typeface="+mn-cs"/>
              </a:defRPr>
            </a:lvl5pPr>
            <a:lvl6pPr marL="254706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indent="0">
              <a:buNone/>
            </a:pPr>
            <a:r>
              <a:rPr lang="en-US">
                <a:latin typeface="Franklin Gothic Book"/>
                <a:cs typeface="Times New Roman"/>
              </a:rPr>
              <a:t>Spatz ES, Ginsburg GS, Rumsfeld JS, </a:t>
            </a:r>
            <a:r>
              <a:rPr lang="en-US" err="1">
                <a:latin typeface="Franklin Gothic Book"/>
                <a:cs typeface="Times New Roman"/>
              </a:rPr>
              <a:t>Turakhia</a:t>
            </a:r>
            <a:r>
              <a:rPr lang="en-US">
                <a:latin typeface="Franklin Gothic Book"/>
                <a:cs typeface="Times New Roman"/>
              </a:rPr>
              <a:t> MP. Wearable digital health technologies for monitoring in cardiovascular medicine. </a:t>
            </a:r>
            <a:r>
              <a:rPr lang="en-US" i="1">
                <a:latin typeface="Franklin Gothic Book"/>
                <a:cs typeface="Times New Roman"/>
              </a:rPr>
              <a:t>New England Journal of Medicine</a:t>
            </a:r>
            <a:r>
              <a:rPr lang="en-US">
                <a:latin typeface="Franklin Gothic Book"/>
                <a:cs typeface="Times New Roman"/>
              </a:rPr>
              <a:t>. 2024;390(4):346-356. doi:10.1056/nejmra2301903</a:t>
            </a:r>
            <a:endParaRPr lang="en-US"/>
          </a:p>
        </p:txBody>
      </p:sp>
      <p:graphicFrame>
        <p:nvGraphicFramePr>
          <p:cNvPr id="20" name="Table 19">
            <a:extLst>
              <a:ext uri="{FF2B5EF4-FFF2-40B4-BE49-F238E27FC236}">
                <a16:creationId xmlns:a16="http://schemas.microsoft.com/office/drawing/2014/main" id="{991F9BDF-ADB3-1EFB-026F-61B071906694}"/>
              </a:ext>
            </a:extLst>
          </p:cNvPr>
          <p:cNvGraphicFramePr>
            <a:graphicFrameLocks noGrp="1"/>
          </p:cNvGraphicFramePr>
          <p:nvPr>
            <p:extLst>
              <p:ext uri="{D42A27DB-BD31-4B8C-83A1-F6EECF244321}">
                <p14:modId xmlns:p14="http://schemas.microsoft.com/office/powerpoint/2010/main" val="2265662220"/>
              </p:ext>
            </p:extLst>
          </p:nvPr>
        </p:nvGraphicFramePr>
        <p:xfrm>
          <a:off x="147052" y="3073150"/>
          <a:ext cx="11868146" cy="2674410"/>
        </p:xfrm>
        <a:graphic>
          <a:graphicData uri="http://schemas.openxmlformats.org/drawingml/2006/table">
            <a:tbl>
              <a:tblPr firstRow="1" bandRow="1">
                <a:tableStyleId>{5C22544A-7EE6-4342-B048-85BDC9FD1C3A}</a:tableStyleId>
              </a:tblPr>
              <a:tblGrid>
                <a:gridCol w="1920966">
                  <a:extLst>
                    <a:ext uri="{9D8B030D-6E8A-4147-A177-3AD203B41FA5}">
                      <a16:colId xmlns:a16="http://schemas.microsoft.com/office/drawing/2014/main" val="1709543352"/>
                    </a:ext>
                  </a:extLst>
                </a:gridCol>
                <a:gridCol w="1930476">
                  <a:extLst>
                    <a:ext uri="{9D8B030D-6E8A-4147-A177-3AD203B41FA5}">
                      <a16:colId xmlns:a16="http://schemas.microsoft.com/office/drawing/2014/main" val="1295240221"/>
                    </a:ext>
                  </a:extLst>
                </a:gridCol>
                <a:gridCol w="2054102">
                  <a:extLst>
                    <a:ext uri="{9D8B030D-6E8A-4147-A177-3AD203B41FA5}">
                      <a16:colId xmlns:a16="http://schemas.microsoft.com/office/drawing/2014/main" val="657463875"/>
                    </a:ext>
                  </a:extLst>
                </a:gridCol>
                <a:gridCol w="2101651">
                  <a:extLst>
                    <a:ext uri="{9D8B030D-6E8A-4147-A177-3AD203B41FA5}">
                      <a16:colId xmlns:a16="http://schemas.microsoft.com/office/drawing/2014/main" val="733755550"/>
                    </a:ext>
                  </a:extLst>
                </a:gridCol>
                <a:gridCol w="1987033">
                  <a:extLst>
                    <a:ext uri="{9D8B030D-6E8A-4147-A177-3AD203B41FA5}">
                      <a16:colId xmlns:a16="http://schemas.microsoft.com/office/drawing/2014/main" val="256188660"/>
                    </a:ext>
                  </a:extLst>
                </a:gridCol>
                <a:gridCol w="1873918">
                  <a:extLst>
                    <a:ext uri="{9D8B030D-6E8A-4147-A177-3AD203B41FA5}">
                      <a16:colId xmlns:a16="http://schemas.microsoft.com/office/drawing/2014/main" val="2897398577"/>
                    </a:ext>
                  </a:extLst>
                </a:gridCol>
              </a:tblGrid>
              <a:tr h="588210">
                <a:tc>
                  <a:txBody>
                    <a:bodyPr/>
                    <a:lstStyle/>
                    <a:p>
                      <a:pPr algn="ctr"/>
                      <a:endParaRPr lang="en-US" sz="1600" b="0">
                        <a:solidFill>
                          <a:schemeClr val="accent1"/>
                        </a:solidFill>
                        <a:latin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600" b="0" kern="1200">
                          <a:solidFill>
                            <a:schemeClr val="accent1"/>
                          </a:solidFill>
                          <a:latin typeface="+mn-lt"/>
                          <a:ea typeface="+mn-ea"/>
                          <a:cs typeface="+mn-cs"/>
                        </a:rPr>
                        <a:t>Holter Monitor</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600" b="0" kern="1200">
                          <a:solidFill>
                            <a:schemeClr val="accent1"/>
                          </a:solidFill>
                          <a:latin typeface="+mn-lt"/>
                          <a:ea typeface="+mn-ea"/>
                          <a:cs typeface="+mn-cs"/>
                        </a:rPr>
                        <a:t>Long-Term Continuous Monitor</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600" b="0" kern="1200">
                          <a:solidFill>
                            <a:schemeClr val="accent1"/>
                          </a:solidFill>
                          <a:latin typeface="+mn-lt"/>
                          <a:ea typeface="+mn-ea"/>
                          <a:cs typeface="+mn-cs"/>
                        </a:rPr>
                        <a:t>Event Recorder</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600" b="0" kern="1200">
                          <a:solidFill>
                            <a:schemeClr val="accent1"/>
                          </a:solidFill>
                          <a:latin typeface="+mn-lt"/>
                          <a:ea typeface="+mn-ea"/>
                          <a:cs typeface="+mn-cs"/>
                        </a:rPr>
                        <a:t>Mobile Cardiac Telemetry</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600" b="0" kern="1200">
                          <a:solidFill>
                            <a:schemeClr val="accent1"/>
                          </a:solidFill>
                          <a:latin typeface="+mn-lt"/>
                          <a:ea typeface="+mn-ea"/>
                          <a:cs typeface="+mn-cs"/>
                        </a:rPr>
                        <a:t>Implantable Loop Recorder</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6545558"/>
                  </a:ext>
                </a:extLst>
              </a:tr>
              <a:tr h="675978">
                <a:tc>
                  <a:txBody>
                    <a:bodyPr/>
                    <a:lstStyle/>
                    <a:p>
                      <a:pPr algn="l"/>
                      <a:r>
                        <a:rPr lang="en-US" sz="1600" b="0">
                          <a:solidFill>
                            <a:schemeClr val="tx2"/>
                          </a:solidFill>
                          <a:latin typeface="+mn-lt"/>
                        </a:rPr>
                        <a:t>Monitoring Time</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a:solidFill>
                            <a:schemeClr val="accent6">
                              <a:lumMod val="50000"/>
                            </a:schemeClr>
                          </a:solidFill>
                          <a:latin typeface="+mn-lt"/>
                        </a:rPr>
                        <a:t>24–48 hours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a:solidFill>
                            <a:schemeClr val="accent6">
                              <a:lumMod val="50000"/>
                            </a:schemeClr>
                          </a:solidFill>
                          <a:latin typeface="+mn-lt"/>
                        </a:rPr>
                        <a:t>3–15 days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a:solidFill>
                            <a:schemeClr val="accent6">
                              <a:lumMod val="50000"/>
                            </a:schemeClr>
                          </a:solidFill>
                          <a:latin typeface="+mn-lt"/>
                        </a:rPr>
                        <a:t>Up to 30 days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a:solidFill>
                            <a:schemeClr val="accent6">
                              <a:lumMod val="50000"/>
                            </a:schemeClr>
                          </a:solidFill>
                          <a:latin typeface="+mn-lt"/>
                        </a:rPr>
                        <a:t>Up to 30 days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400" b="0">
                          <a:solidFill>
                            <a:schemeClr val="accent6">
                              <a:lumMod val="50000"/>
                            </a:schemeClr>
                          </a:solidFill>
                          <a:latin typeface="+mn-lt"/>
                        </a:rPr>
                        <a:t>6 years +</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526941454"/>
                  </a:ext>
                </a:extLst>
              </a:tr>
              <a:tr h="734244">
                <a:tc>
                  <a:txBody>
                    <a:bodyPr/>
                    <a:lstStyle/>
                    <a:p>
                      <a:pPr algn="l"/>
                      <a:r>
                        <a:rPr lang="en-US" sz="1600" b="0">
                          <a:solidFill>
                            <a:schemeClr val="tx2"/>
                          </a:solidFill>
                          <a:latin typeface="+mn-lt"/>
                        </a:rPr>
                        <a:t> Recording Type</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0">
                          <a:solidFill>
                            <a:schemeClr val="accent6">
                              <a:lumMod val="50000"/>
                            </a:schemeClr>
                          </a:solidFill>
                          <a:latin typeface="+mn-lt"/>
                        </a:rPr>
                        <a:t>Continuous</a:t>
                      </a:r>
                      <a:endParaRPr lang="en-US" sz="1400" b="0" kern="1200">
                        <a:solidFill>
                          <a:schemeClr val="accent6">
                            <a:lumMod val="50000"/>
                          </a:schemeClr>
                        </a:solidFill>
                        <a:latin typeface="+mn-l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400" b="0">
                          <a:solidFill>
                            <a:schemeClr val="accent6">
                              <a:lumMod val="50000"/>
                            </a:schemeClr>
                          </a:solidFill>
                          <a:latin typeface="+mn-lt"/>
                        </a:rPr>
                        <a:t>Continuous</a:t>
                      </a:r>
                      <a:endParaRPr lang="en-US" sz="1400" b="0" kern="1200">
                        <a:solidFill>
                          <a:schemeClr val="accent6">
                            <a:lumMod val="50000"/>
                          </a:schemeClr>
                        </a:solidFill>
                        <a:latin typeface="+mn-l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0" kern="1200">
                          <a:solidFill>
                            <a:schemeClr val="accent6">
                              <a:lumMod val="50000"/>
                            </a:schemeClr>
                          </a:solidFill>
                          <a:latin typeface="+mn-lt"/>
                          <a:ea typeface="+mn-ea"/>
                          <a:cs typeface="+mn-cs"/>
                        </a:rPr>
                        <a:t>Episodic</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US" sz="1400" b="0" kern="1200">
                          <a:solidFill>
                            <a:schemeClr val="accent6">
                              <a:lumMod val="50000"/>
                            </a:schemeClr>
                          </a:solidFill>
                          <a:latin typeface="+mn-lt"/>
                          <a:ea typeface="+mn-ea"/>
                          <a:cs typeface="+mn-cs"/>
                        </a:rPr>
                        <a:t>Episodic or </a:t>
                      </a:r>
                      <a:r>
                        <a:rPr lang="en-US" sz="1400" b="0">
                          <a:solidFill>
                            <a:schemeClr val="accent6">
                              <a:lumMod val="50000"/>
                            </a:schemeClr>
                          </a:solidFill>
                          <a:latin typeface="+mn-lt"/>
                        </a:rPr>
                        <a:t>Continuous</a:t>
                      </a:r>
                      <a:endParaRPr lang="en-US" sz="1400" b="0" kern="1200">
                        <a:solidFill>
                          <a:schemeClr val="accent6">
                            <a:lumMod val="50000"/>
                          </a:schemeClr>
                        </a:solidFill>
                        <a:latin typeface="+mn-lt"/>
                        <a:ea typeface="+mn-ea"/>
                        <a:cs typeface="+mn-cs"/>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algn="ctr">
                        <a:buNone/>
                      </a:pPr>
                      <a:r>
                        <a:rPr lang="en-US" sz="1400" b="0" i="0" u="none" strike="noStrike" kern="1200" noProof="0">
                          <a:solidFill>
                            <a:schemeClr val="accent6">
                              <a:lumMod val="50000"/>
                            </a:schemeClr>
                          </a:solidFill>
                          <a:latin typeface="Franklin Gothic Book"/>
                        </a:rPr>
                        <a:t>Episodic and Burdens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068239899"/>
                  </a:ext>
                </a:extLst>
              </a:tr>
              <a:tr h="675978">
                <a:tc>
                  <a:txBody>
                    <a:bodyPr/>
                    <a:lstStyle/>
                    <a:p>
                      <a:pPr lvl="0" algn="l">
                        <a:buNone/>
                      </a:pPr>
                      <a:r>
                        <a:rPr lang="en-US" sz="1600" b="0">
                          <a:solidFill>
                            <a:schemeClr val="tx2"/>
                          </a:solidFill>
                          <a:latin typeface="+mn-lt"/>
                        </a:rPr>
                        <a:t>Form Factor</a:t>
                      </a:r>
                    </a:p>
                  </a:txBody>
                  <a:tcPr anchor="ctr">
                    <a:lnL w="0">
                      <a:noFill/>
                    </a:lnL>
                    <a:lnR w="0">
                      <a:noFill/>
                    </a:lnR>
                    <a:lnT w="6350">
                      <a:solidFill>
                        <a:schemeClr val="bg2">
                          <a:lumMod val="90000"/>
                        </a:schemeClr>
                      </a:solidFill>
                    </a:lnT>
                    <a:lnB w="6350" cap="flat" cmpd="sng" algn="ctr">
                      <a:solidFill>
                        <a:schemeClr val="bg2">
                          <a:lumMod val="90000"/>
                        </a:schemeClr>
                      </a:solidFill>
                      <a:prstDash val="solid"/>
                      <a:round/>
                      <a:headEnd type="none" w="med" len="med"/>
                      <a:tailEnd type="none" w="med" len="med"/>
                    </a:lnB>
                    <a:lnTlToBr w="0">
                      <a:noFill/>
                    </a:lnTlToBr>
                    <a:lnBlToTr w="0">
                      <a:noFill/>
                    </a:lnBlToTr>
                    <a:noFill/>
                  </a:tcPr>
                </a:tc>
                <a:tc>
                  <a:txBody>
                    <a:bodyPr/>
                    <a:lstStyle/>
                    <a:p>
                      <a:pPr marL="0" lvl="0" algn="ctr">
                        <a:buNone/>
                      </a:pPr>
                      <a:r>
                        <a:rPr lang="en-US" sz="1400" b="0">
                          <a:solidFill>
                            <a:schemeClr val="accent6">
                              <a:lumMod val="50000"/>
                            </a:schemeClr>
                          </a:solidFill>
                          <a:latin typeface="+mn-lt"/>
                        </a:rPr>
                        <a:t>Lead Based*</a:t>
                      </a:r>
                    </a:p>
                  </a:txBody>
                  <a:tcPr anchor="ctr">
                    <a:lnL w="0">
                      <a:noFill/>
                    </a:lnL>
                    <a:lnR w="0">
                      <a:noFill/>
                    </a:lnR>
                    <a:lnT w="6350">
                      <a:solidFill>
                        <a:schemeClr val="bg2">
                          <a:lumMod val="90000"/>
                        </a:schemeClr>
                      </a:solidFill>
                    </a:lnT>
                    <a:lnB w="6350" cap="flat" cmpd="sng" algn="ctr">
                      <a:solidFill>
                        <a:schemeClr val="bg2">
                          <a:lumMod val="90000"/>
                        </a:schemeClr>
                      </a:solidFill>
                      <a:prstDash val="solid"/>
                      <a:round/>
                      <a:headEnd type="none" w="med" len="med"/>
                      <a:tailEnd type="none" w="med" len="med"/>
                    </a:lnB>
                    <a:lnTlToBr w="0">
                      <a:noFill/>
                    </a:lnTlToBr>
                    <a:lnBlToTr w="0">
                      <a:noFill/>
                    </a:lnBlToTr>
                    <a:solidFill>
                      <a:schemeClr val="bg2"/>
                    </a:solidFill>
                  </a:tcPr>
                </a:tc>
                <a:tc>
                  <a:txBody>
                    <a:bodyPr/>
                    <a:lstStyle/>
                    <a:p>
                      <a:pPr marL="0" lvl="0" algn="ctr">
                        <a:buNone/>
                      </a:pPr>
                      <a:r>
                        <a:rPr lang="en-US" sz="1400" b="0">
                          <a:solidFill>
                            <a:schemeClr val="accent6">
                              <a:lumMod val="50000"/>
                            </a:schemeClr>
                          </a:solidFill>
                          <a:latin typeface="+mn-lt"/>
                        </a:rPr>
                        <a:t>Patch Based</a:t>
                      </a:r>
                    </a:p>
                  </a:txBody>
                  <a:tcPr anchor="ctr">
                    <a:lnL w="0">
                      <a:noFill/>
                    </a:lnL>
                    <a:lnR w="0">
                      <a:noFill/>
                    </a:lnR>
                    <a:lnT w="6350">
                      <a:solidFill>
                        <a:schemeClr val="bg2">
                          <a:lumMod val="90000"/>
                        </a:schemeClr>
                      </a:solidFill>
                    </a:lnT>
                    <a:lnB w="6350" cap="flat" cmpd="sng" algn="ctr">
                      <a:solidFill>
                        <a:schemeClr val="bg2">
                          <a:lumMod val="90000"/>
                        </a:schemeClr>
                      </a:solidFill>
                      <a:prstDash val="solid"/>
                      <a:round/>
                      <a:headEnd type="none" w="med" len="med"/>
                      <a:tailEnd type="none" w="med" len="med"/>
                    </a:lnB>
                    <a:lnTlToBr w="0">
                      <a:noFill/>
                    </a:lnTlToBr>
                    <a:lnBlToTr w="0">
                      <a:noFill/>
                    </a:lnBlToTr>
                    <a:noFill/>
                  </a:tcPr>
                </a:tc>
                <a:tc>
                  <a:txBody>
                    <a:bodyPr/>
                    <a:lstStyle/>
                    <a:p>
                      <a:pPr marL="0" lvl="0" algn="ctr">
                        <a:buNone/>
                      </a:pPr>
                      <a:r>
                        <a:rPr lang="en-US" sz="1400" b="0" kern="1200">
                          <a:solidFill>
                            <a:schemeClr val="accent6">
                              <a:lumMod val="50000"/>
                            </a:schemeClr>
                          </a:solidFill>
                          <a:latin typeface="+mn-lt"/>
                          <a:ea typeface="+mn-ea"/>
                          <a:cs typeface="+mn-cs"/>
                        </a:rPr>
                        <a:t>Lead Based*</a:t>
                      </a:r>
                    </a:p>
                  </a:txBody>
                  <a:tcPr anchor="ctr">
                    <a:lnL w="0">
                      <a:noFill/>
                    </a:lnL>
                    <a:lnR w="0">
                      <a:noFill/>
                    </a:lnR>
                    <a:lnT w="6350">
                      <a:solidFill>
                        <a:schemeClr val="bg2">
                          <a:lumMod val="90000"/>
                        </a:schemeClr>
                      </a:solidFill>
                    </a:lnT>
                    <a:lnB w="6350" cap="flat" cmpd="sng" algn="ctr">
                      <a:solidFill>
                        <a:schemeClr val="bg2">
                          <a:lumMod val="90000"/>
                        </a:schemeClr>
                      </a:solidFill>
                      <a:prstDash val="solid"/>
                      <a:round/>
                      <a:headEnd type="none" w="med" len="med"/>
                      <a:tailEnd type="none" w="med" len="med"/>
                    </a:lnB>
                    <a:lnTlToBr w="0">
                      <a:noFill/>
                    </a:lnTlToBr>
                    <a:lnBlToTr w="0">
                      <a:noFill/>
                    </a:lnBlToTr>
                    <a:solidFill>
                      <a:schemeClr val="bg2"/>
                    </a:solidFill>
                  </a:tcPr>
                </a:tc>
                <a:tc>
                  <a:txBody>
                    <a:bodyPr/>
                    <a:lstStyle/>
                    <a:p>
                      <a:pPr marL="0" lvl="0" algn="ctr">
                        <a:buNone/>
                      </a:pPr>
                      <a:r>
                        <a:rPr lang="en-US" sz="1400" b="0">
                          <a:solidFill>
                            <a:schemeClr val="accent6">
                              <a:lumMod val="50000"/>
                            </a:schemeClr>
                          </a:solidFill>
                          <a:latin typeface="+mn-lt"/>
                        </a:rPr>
                        <a:t>Patch Based*</a:t>
                      </a:r>
                    </a:p>
                  </a:txBody>
                  <a:tcPr anchor="ctr">
                    <a:lnL w="0">
                      <a:noFill/>
                    </a:lnL>
                    <a:lnR w="0">
                      <a:noFill/>
                    </a:lnR>
                    <a:lnT w="6350">
                      <a:solidFill>
                        <a:schemeClr val="bg2">
                          <a:lumMod val="90000"/>
                        </a:schemeClr>
                      </a:solidFill>
                    </a:lnT>
                    <a:lnB w="6350" cap="flat" cmpd="sng" algn="ctr">
                      <a:solidFill>
                        <a:schemeClr val="bg2">
                          <a:lumMod val="90000"/>
                        </a:schemeClr>
                      </a:solidFill>
                      <a:prstDash val="solid"/>
                      <a:round/>
                      <a:headEnd type="none" w="med" len="med"/>
                      <a:tailEnd type="none" w="med" len="med"/>
                    </a:lnB>
                    <a:lnTlToBr w="0">
                      <a:noFill/>
                    </a:lnTlToBr>
                    <a:lnBlToTr w="0">
                      <a:noFill/>
                    </a:lnBlToTr>
                    <a:noFill/>
                  </a:tcPr>
                </a:tc>
                <a:tc>
                  <a:txBody>
                    <a:bodyPr/>
                    <a:lstStyle/>
                    <a:p>
                      <a:pPr marL="0" lvl="0" algn="ctr">
                        <a:buNone/>
                      </a:pPr>
                      <a:r>
                        <a:rPr lang="en-US" sz="1400" b="0" i="0" u="none" strike="noStrike" kern="1200" noProof="0">
                          <a:solidFill>
                            <a:schemeClr val="accent6">
                              <a:lumMod val="50000"/>
                            </a:schemeClr>
                          </a:solidFill>
                          <a:latin typeface="Franklin Gothic Book"/>
                        </a:rPr>
                        <a:t>Implantable</a:t>
                      </a:r>
                    </a:p>
                  </a:txBody>
                  <a:tcPr anchor="ctr">
                    <a:lnL w="0">
                      <a:noFill/>
                    </a:lnL>
                    <a:lnR w="0">
                      <a:noFill/>
                    </a:lnR>
                    <a:lnT w="6350">
                      <a:solidFill>
                        <a:schemeClr val="bg2">
                          <a:lumMod val="90000"/>
                        </a:schemeClr>
                      </a:solidFill>
                    </a:lnT>
                    <a:lnB w="6350" cap="flat" cmpd="sng" algn="ctr">
                      <a:solidFill>
                        <a:schemeClr val="bg2">
                          <a:lumMod val="90000"/>
                        </a:schemeClr>
                      </a:solidFill>
                      <a:prstDash val="solid"/>
                      <a:round/>
                      <a:headEnd type="none" w="med" len="med"/>
                      <a:tailEnd type="none" w="med" len="med"/>
                    </a:lnB>
                    <a:lnTlToBr w="0">
                      <a:noFill/>
                    </a:lnTlToBr>
                    <a:lnBlToTr w="0">
                      <a:noFill/>
                    </a:lnBlToTr>
                    <a:solidFill>
                      <a:schemeClr val="bg2"/>
                    </a:solidFill>
                  </a:tcPr>
                </a:tc>
                <a:extLst>
                  <a:ext uri="{0D108BD9-81ED-4DB2-BD59-A6C34878D82A}">
                    <a16:rowId xmlns:a16="http://schemas.microsoft.com/office/drawing/2014/main" val="333517365"/>
                  </a:ext>
                </a:extLst>
              </a:tr>
            </a:tbl>
          </a:graphicData>
        </a:graphic>
      </p:graphicFrame>
      <p:pic>
        <p:nvPicPr>
          <p:cNvPr id="21" name="Graphic 20">
            <a:extLst>
              <a:ext uri="{FF2B5EF4-FFF2-40B4-BE49-F238E27FC236}">
                <a16:creationId xmlns:a16="http://schemas.microsoft.com/office/drawing/2014/main" id="{F517C8BC-4F3F-9209-0E01-53103CAF39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15472" y="1083571"/>
            <a:ext cx="1746972" cy="1486579"/>
          </a:xfrm>
          <a:prstGeom prst="rect">
            <a:avLst/>
          </a:prstGeom>
        </p:spPr>
      </p:pic>
      <p:pic>
        <p:nvPicPr>
          <p:cNvPr id="22" name="Graphic 21">
            <a:extLst>
              <a:ext uri="{FF2B5EF4-FFF2-40B4-BE49-F238E27FC236}">
                <a16:creationId xmlns:a16="http://schemas.microsoft.com/office/drawing/2014/main" id="{01AA3244-B33D-FF79-67CB-C7AFBCB7CA07}"/>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249702" y="1083571"/>
            <a:ext cx="1543050" cy="1491615"/>
          </a:xfrm>
          <a:prstGeom prst="rect">
            <a:avLst/>
          </a:prstGeom>
        </p:spPr>
      </p:pic>
      <p:pic>
        <p:nvPicPr>
          <p:cNvPr id="23" name="Graphic 22">
            <a:extLst>
              <a:ext uri="{FF2B5EF4-FFF2-40B4-BE49-F238E27FC236}">
                <a16:creationId xmlns:a16="http://schemas.microsoft.com/office/drawing/2014/main" id="{BCB106E4-728E-AA64-E5F6-517753721D2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86380" y="1083571"/>
            <a:ext cx="1584960" cy="1386840"/>
          </a:xfrm>
          <a:prstGeom prst="rect">
            <a:avLst/>
          </a:prstGeom>
        </p:spPr>
      </p:pic>
      <p:pic>
        <p:nvPicPr>
          <p:cNvPr id="24" name="Graphic 23">
            <a:extLst>
              <a:ext uri="{FF2B5EF4-FFF2-40B4-BE49-F238E27FC236}">
                <a16:creationId xmlns:a16="http://schemas.microsoft.com/office/drawing/2014/main" id="{CAC6EBFE-7370-CF24-0F31-A1FDB01A3575}"/>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8307914" y="1083571"/>
            <a:ext cx="1645920" cy="1424826"/>
          </a:xfrm>
          <a:prstGeom prst="rect">
            <a:avLst/>
          </a:prstGeom>
        </p:spPr>
      </p:pic>
      <p:pic>
        <p:nvPicPr>
          <p:cNvPr id="30" name="Graphic 29">
            <a:extLst>
              <a:ext uri="{FF2B5EF4-FFF2-40B4-BE49-F238E27FC236}">
                <a16:creationId xmlns:a16="http://schemas.microsoft.com/office/drawing/2014/main" id="{3B8900F2-D3B3-A02A-8433-EC5FE2E8369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183981" y="1083571"/>
            <a:ext cx="1584960" cy="1491615"/>
          </a:xfrm>
          <a:prstGeom prst="rect">
            <a:avLst/>
          </a:prstGeom>
        </p:spPr>
      </p:pic>
      <p:sp>
        <p:nvSpPr>
          <p:cNvPr id="31" name="TextBox 30">
            <a:extLst>
              <a:ext uri="{FF2B5EF4-FFF2-40B4-BE49-F238E27FC236}">
                <a16:creationId xmlns:a16="http://schemas.microsoft.com/office/drawing/2014/main" id="{CD4DF2FD-15E2-9B75-4AA1-A66EA6916366}"/>
              </a:ext>
            </a:extLst>
          </p:cNvPr>
          <p:cNvSpPr txBox="1"/>
          <p:nvPr/>
        </p:nvSpPr>
        <p:spPr>
          <a:xfrm>
            <a:off x="2657230" y="2641504"/>
            <a:ext cx="343876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accent6"/>
                </a:solidFill>
                <a:latin typeface="+mj-lt"/>
              </a:rPr>
              <a:t>RETROSPECTIVE MONITORS</a:t>
            </a:r>
          </a:p>
        </p:txBody>
      </p:sp>
      <p:sp>
        <p:nvSpPr>
          <p:cNvPr id="32" name="TextBox 31">
            <a:extLst>
              <a:ext uri="{FF2B5EF4-FFF2-40B4-BE49-F238E27FC236}">
                <a16:creationId xmlns:a16="http://schemas.microsoft.com/office/drawing/2014/main" id="{FA33FACB-AE4D-555A-EF96-13440D2E4316}"/>
              </a:ext>
            </a:extLst>
          </p:cNvPr>
          <p:cNvSpPr txBox="1"/>
          <p:nvPr/>
        </p:nvSpPr>
        <p:spPr>
          <a:xfrm>
            <a:off x="7109351" y="2599993"/>
            <a:ext cx="430141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accent6"/>
                </a:solidFill>
                <a:latin typeface="+mj-lt"/>
              </a:rPr>
              <a:t>DURING WEAR TRANSMISSION MONITORS</a:t>
            </a:r>
          </a:p>
        </p:txBody>
      </p:sp>
      <p:sp>
        <p:nvSpPr>
          <p:cNvPr id="33" name="Text Placeholder 16">
            <a:extLst>
              <a:ext uri="{FF2B5EF4-FFF2-40B4-BE49-F238E27FC236}">
                <a16:creationId xmlns:a16="http://schemas.microsoft.com/office/drawing/2014/main" id="{6A8C7187-8338-FD0E-AD80-C62DA3DB49DC}"/>
              </a:ext>
            </a:extLst>
          </p:cNvPr>
          <p:cNvSpPr txBox="1">
            <a:spLocks/>
          </p:cNvSpPr>
          <p:nvPr/>
        </p:nvSpPr>
        <p:spPr>
          <a:xfrm>
            <a:off x="10184923" y="5744285"/>
            <a:ext cx="2123666" cy="298315"/>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kern="1200" spc="0" baseline="0">
                <a:solidFill>
                  <a:schemeClr val="accent6"/>
                </a:solidFill>
                <a:latin typeface="+mn-lt"/>
                <a:ea typeface="+mn-ea"/>
                <a:cs typeface="Calibri"/>
              </a:defRPr>
            </a:lvl1pPr>
            <a:lvl2pPr marL="509412" indent="0" algn="l" defTabSz="914400" rtl="0" eaLnBrk="1" latinLnBrk="0" hangingPunct="1">
              <a:lnSpc>
                <a:spcPct val="90000"/>
              </a:lnSpc>
              <a:spcBef>
                <a:spcPts val="500"/>
              </a:spcBef>
              <a:buClr>
                <a:schemeClr val="accent1"/>
              </a:buClr>
              <a:buSzPct val="80000"/>
              <a:buFont typeface="Arial" panose="020B0604020202020204" pitchFamily="34" charset="0"/>
              <a:buNone/>
              <a:tabLst/>
              <a:defRPr sz="2000" kern="1200">
                <a:solidFill>
                  <a:schemeClr val="tx1">
                    <a:tint val="75000"/>
                  </a:schemeClr>
                </a:solidFill>
                <a:latin typeface="+mn-lt"/>
                <a:ea typeface="+mn-ea"/>
                <a:cs typeface="+mn-cs"/>
              </a:defRPr>
            </a:lvl2pPr>
            <a:lvl3pPr marL="1018824" indent="0" algn="l" defTabSz="914400" rtl="0" eaLnBrk="1" latinLnBrk="0" hangingPunct="1">
              <a:lnSpc>
                <a:spcPct val="90000"/>
              </a:lnSpc>
              <a:spcBef>
                <a:spcPts val="500"/>
              </a:spcBef>
              <a:buFont typeface="System Font Regular"/>
              <a:buNone/>
              <a:tabLst/>
              <a:defRPr sz="1800" kern="1200">
                <a:solidFill>
                  <a:schemeClr val="tx1">
                    <a:tint val="75000"/>
                  </a:schemeClr>
                </a:solidFill>
                <a:latin typeface="+mn-lt"/>
                <a:ea typeface="+mn-ea"/>
                <a:cs typeface="+mn-cs"/>
              </a:defRPr>
            </a:lvl3pPr>
            <a:lvl4pPr marL="1528237" indent="0" algn="l" defTabSz="914400" rtl="0" eaLnBrk="1" latinLnBrk="0" hangingPunct="1">
              <a:lnSpc>
                <a:spcPct val="90000"/>
              </a:lnSpc>
              <a:spcBef>
                <a:spcPts val="500"/>
              </a:spcBef>
              <a:buSzPct val="80000"/>
              <a:buFont typeface="Courier New" panose="02070309020205020404" pitchFamily="49" charset="0"/>
              <a:buNone/>
              <a:tabLst/>
              <a:defRPr sz="1600" kern="1200">
                <a:solidFill>
                  <a:schemeClr val="tx1">
                    <a:tint val="75000"/>
                  </a:schemeClr>
                </a:solidFill>
                <a:latin typeface="+mn-lt"/>
                <a:ea typeface="+mn-ea"/>
                <a:cs typeface="+mn-cs"/>
              </a:defRPr>
            </a:lvl4pPr>
            <a:lvl5pPr marL="2037649" indent="0" algn="l" defTabSz="914400" rtl="0" eaLnBrk="1" latinLnBrk="0" hangingPunct="1">
              <a:lnSpc>
                <a:spcPct val="90000"/>
              </a:lnSpc>
              <a:spcBef>
                <a:spcPts val="500"/>
              </a:spcBef>
              <a:buSzPct val="75000"/>
              <a:buFont typeface="System Font Regular"/>
              <a:buNone/>
              <a:tabLst/>
              <a:defRPr sz="1600" kern="1200">
                <a:solidFill>
                  <a:schemeClr val="tx1">
                    <a:tint val="75000"/>
                  </a:schemeClr>
                </a:solidFill>
                <a:latin typeface="+mn-lt"/>
                <a:ea typeface="+mn-ea"/>
                <a:cs typeface="+mn-cs"/>
              </a:defRPr>
            </a:lvl5pPr>
            <a:lvl6pPr marL="254706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indent="0">
              <a:buNone/>
            </a:pPr>
            <a:r>
              <a:rPr lang="en-US" sz="1400"/>
              <a:t>*Varies by Manufacturer</a:t>
            </a:r>
          </a:p>
        </p:txBody>
      </p:sp>
    </p:spTree>
    <p:custDataLst>
      <p:tags r:id="rId1"/>
    </p:custDataLst>
    <p:extLst>
      <p:ext uri="{BB962C8B-B14F-4D97-AF65-F5344CB8AC3E}">
        <p14:creationId xmlns:p14="http://schemas.microsoft.com/office/powerpoint/2010/main" val="39127570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9A45170-0ED1-B658-A921-BEF3B3D98370}"/>
              </a:ext>
            </a:extLst>
          </p:cNvPr>
          <p:cNvSpPr>
            <a:spLocks noGrp="1"/>
          </p:cNvSpPr>
          <p:nvPr>
            <p:ph type="title"/>
          </p:nvPr>
        </p:nvSpPr>
        <p:spPr/>
        <p:txBody>
          <a:bodyPr/>
          <a:lstStyle/>
          <a:p>
            <a:pPr algn="ctr"/>
            <a:r>
              <a:rPr lang="en-US"/>
              <a:t>Limitation | False Positives</a:t>
            </a:r>
          </a:p>
        </p:txBody>
      </p:sp>
      <p:sp>
        <p:nvSpPr>
          <p:cNvPr id="3" name="Content Placeholder 2">
            <a:extLst>
              <a:ext uri="{FF2B5EF4-FFF2-40B4-BE49-F238E27FC236}">
                <a16:creationId xmlns:a16="http://schemas.microsoft.com/office/drawing/2014/main" id="{16F70700-5776-1E2E-812E-9A818C628082}"/>
              </a:ext>
            </a:extLst>
          </p:cNvPr>
          <p:cNvSpPr>
            <a:spLocks noGrp="1"/>
          </p:cNvSpPr>
          <p:nvPr>
            <p:ph idx="1"/>
          </p:nvPr>
        </p:nvSpPr>
        <p:spPr>
          <a:xfrm>
            <a:off x="609442" y="1778958"/>
            <a:ext cx="3754012" cy="999097"/>
          </a:xfrm>
        </p:spPr>
        <p:txBody>
          <a:bodyPr vert="horz" lIns="91440" tIns="45720" rIns="91440" bIns="45720" rtlCol="0" anchor="t">
            <a:normAutofit/>
          </a:bodyPr>
          <a:lstStyle/>
          <a:p>
            <a:pPr marL="0" indent="0">
              <a:buNone/>
            </a:pPr>
            <a:r>
              <a:rPr lang="en-US" sz="2400">
                <a:solidFill>
                  <a:schemeClr val="accent6">
                    <a:lumMod val="50000"/>
                  </a:schemeClr>
                </a:solidFill>
                <a:latin typeface="Franklin Gothic Book"/>
                <a:cs typeface="Calibri"/>
              </a:rPr>
              <a:t>As many as 46-86% of ILR alerts are </a:t>
            </a:r>
            <a:r>
              <a:rPr lang="en-US" sz="2400">
                <a:solidFill>
                  <a:schemeClr val="tx2"/>
                </a:solidFill>
                <a:latin typeface="+mj-lt"/>
                <a:cs typeface="Calibri"/>
              </a:rPr>
              <a:t>false positives</a:t>
            </a:r>
            <a:r>
              <a:rPr lang="en-US" sz="2400">
                <a:solidFill>
                  <a:schemeClr val="accent6">
                    <a:lumMod val="50000"/>
                  </a:schemeClr>
                </a:solidFill>
                <a:latin typeface="Franklin Gothic Book"/>
                <a:cs typeface="Calibri"/>
              </a:rPr>
              <a:t>:</a:t>
            </a:r>
          </a:p>
        </p:txBody>
      </p:sp>
      <p:sp>
        <p:nvSpPr>
          <p:cNvPr id="16" name="Text Placeholder 15">
            <a:extLst>
              <a:ext uri="{FF2B5EF4-FFF2-40B4-BE49-F238E27FC236}">
                <a16:creationId xmlns:a16="http://schemas.microsoft.com/office/drawing/2014/main" id="{52ACE3DB-BA2C-0DDF-E45E-B8F388ACD8FB}"/>
              </a:ext>
            </a:extLst>
          </p:cNvPr>
          <p:cNvSpPr>
            <a:spLocks noGrp="1"/>
          </p:cNvSpPr>
          <p:nvPr>
            <p:ph type="body" idx="16"/>
          </p:nvPr>
        </p:nvSpPr>
        <p:spPr>
          <a:xfrm>
            <a:off x="1371600" y="6389594"/>
            <a:ext cx="10424160" cy="368653"/>
          </a:xfrm>
        </p:spPr>
        <p:txBody>
          <a:bodyPr/>
          <a:lstStyle/>
          <a:p>
            <a:pPr marL="0" indent="0">
              <a:buNone/>
            </a:pPr>
            <a:r>
              <a:rPr lang="en-US" dirty="0">
                <a:latin typeface="Franklin Gothic Book"/>
                <a:cs typeface="Times New Roman"/>
              </a:rPr>
              <a:t>O’Shea CJ, </a:t>
            </a:r>
            <a:r>
              <a:rPr lang="en-US" dirty="0" err="1">
                <a:latin typeface="Franklin Gothic Book"/>
                <a:cs typeface="Times New Roman"/>
              </a:rPr>
              <a:t>Middeldorp</a:t>
            </a:r>
            <a:r>
              <a:rPr lang="en-US" dirty="0">
                <a:latin typeface="Franklin Gothic Book"/>
                <a:cs typeface="Times New Roman"/>
              </a:rPr>
              <a:t> ME, Hendriks JM, et al. Remote Monitoring of Implantable loop Recorders: False-Positive Alert episode burden. </a:t>
            </a:r>
            <a:r>
              <a:rPr lang="en-US" i="1" dirty="0">
                <a:latin typeface="Franklin Gothic Book"/>
                <a:cs typeface="Times New Roman"/>
              </a:rPr>
              <a:t>Circulation Arrhythmia and Electrophysiology</a:t>
            </a:r>
            <a:r>
              <a:rPr lang="en-US" dirty="0">
                <a:latin typeface="Franklin Gothic Book"/>
                <a:cs typeface="Times New Roman"/>
              </a:rPr>
              <a:t>. 2021;14(11). doi:10.1161/circep.121.009635</a:t>
            </a:r>
          </a:p>
          <a:p>
            <a:pPr marL="0" indent="0">
              <a:buNone/>
            </a:pPr>
            <a:r>
              <a:rPr lang="en-US" dirty="0">
                <a:latin typeface="Franklin Gothic Book"/>
                <a:cs typeface="Times New Roman"/>
              </a:rPr>
              <a:t>Assaf A, </a:t>
            </a:r>
            <a:r>
              <a:rPr lang="en-US" dirty="0" err="1">
                <a:latin typeface="Franklin Gothic Book"/>
                <a:cs typeface="Times New Roman"/>
              </a:rPr>
              <a:t>Theuns</a:t>
            </a:r>
            <a:r>
              <a:rPr lang="en-US" dirty="0">
                <a:latin typeface="Franklin Gothic Book"/>
                <a:cs typeface="Times New Roman"/>
              </a:rPr>
              <a:t> D a. MJ, Sakhi R, Bhagwandien RE, Szili‐Torok T, Yap S. Accuracy of atrial fibrillation detection by an insertable cardiac monitor in patients undergoing catheter ablation: Results of the </a:t>
            </a:r>
            <a:r>
              <a:rPr lang="en-US" dirty="0" err="1">
                <a:latin typeface="Franklin Gothic Book"/>
                <a:cs typeface="Times New Roman"/>
              </a:rPr>
              <a:t>BioVAD</a:t>
            </a:r>
            <a:r>
              <a:rPr lang="en-US" dirty="0">
                <a:latin typeface="Franklin Gothic Book"/>
                <a:cs typeface="Times New Roman"/>
              </a:rPr>
              <a:t> study. </a:t>
            </a:r>
            <a:r>
              <a:rPr lang="en-US" i="1" dirty="0">
                <a:latin typeface="Franklin Gothic Book"/>
                <a:cs typeface="Times New Roman"/>
              </a:rPr>
              <a:t>Annals of Noninvasive </a:t>
            </a:r>
            <a:r>
              <a:rPr lang="en-US" i="1" dirty="0" err="1">
                <a:latin typeface="Franklin Gothic Book"/>
                <a:cs typeface="Times New Roman"/>
              </a:rPr>
              <a:t>Electrocardiology</a:t>
            </a:r>
            <a:r>
              <a:rPr lang="en-US" dirty="0">
                <a:latin typeface="Franklin Gothic Book"/>
                <a:cs typeface="Times New Roman"/>
              </a:rPr>
              <a:t>. 2022;27(3). doi:10.1111/anec.12960</a:t>
            </a:r>
            <a:endParaRPr lang="en-US" dirty="0">
              <a:latin typeface="Franklin Gothic Book"/>
            </a:endParaRPr>
          </a:p>
        </p:txBody>
      </p:sp>
      <p:sp>
        <p:nvSpPr>
          <p:cNvPr id="17" name="TextBox 16">
            <a:extLst>
              <a:ext uri="{FF2B5EF4-FFF2-40B4-BE49-F238E27FC236}">
                <a16:creationId xmlns:a16="http://schemas.microsoft.com/office/drawing/2014/main" id="{522F8DB6-F3D8-3637-425D-7B234285A324}"/>
              </a:ext>
            </a:extLst>
          </p:cNvPr>
          <p:cNvSpPr txBox="1"/>
          <p:nvPr/>
        </p:nvSpPr>
        <p:spPr>
          <a:xfrm>
            <a:off x="4605337" y="0"/>
            <a:ext cx="3142961" cy="369332"/>
          </a:xfrm>
          <a:prstGeom prst="rect">
            <a:avLst/>
          </a:prstGeom>
          <a:noFill/>
        </p:spPr>
        <p:txBody>
          <a:bodyPr wrap="square" lIns="0" tIns="182880" rIns="91440" bIns="45720" rtlCol="0" anchor="t">
            <a:spAutoFit/>
          </a:bodyPr>
          <a:lstStyle/>
          <a:p>
            <a:pPr algn="ctr"/>
            <a:r>
              <a:rPr lang="en-US" sz="900" spc="100">
                <a:solidFill>
                  <a:schemeClr val="accent6"/>
                </a:solidFill>
              </a:rPr>
              <a:t>IMPLANTABLE LOOP RECORDER (ILR)</a:t>
            </a:r>
          </a:p>
        </p:txBody>
      </p:sp>
      <p:grpSp>
        <p:nvGrpSpPr>
          <p:cNvPr id="24" name="Group 23">
            <a:extLst>
              <a:ext uri="{FF2B5EF4-FFF2-40B4-BE49-F238E27FC236}">
                <a16:creationId xmlns:a16="http://schemas.microsoft.com/office/drawing/2014/main" id="{9D453CF0-6136-FDE3-1C2C-EFCB10C3AA1E}"/>
              </a:ext>
            </a:extLst>
          </p:cNvPr>
          <p:cNvGrpSpPr/>
          <p:nvPr/>
        </p:nvGrpSpPr>
        <p:grpSpPr>
          <a:xfrm>
            <a:off x="2025470" y="3064904"/>
            <a:ext cx="604459" cy="604459"/>
            <a:chOff x="2312043" y="3335436"/>
            <a:chExt cx="974749" cy="974749"/>
          </a:xfrm>
        </p:grpSpPr>
        <p:sp>
          <p:nvSpPr>
            <p:cNvPr id="22" name="Oval 21">
              <a:extLst>
                <a:ext uri="{FF2B5EF4-FFF2-40B4-BE49-F238E27FC236}">
                  <a16:creationId xmlns:a16="http://schemas.microsoft.com/office/drawing/2014/main" id="{1BB1A881-C28E-771B-B444-E3CB499A9A44}"/>
                </a:ext>
              </a:extLst>
            </p:cNvPr>
            <p:cNvSpPr/>
            <p:nvPr/>
          </p:nvSpPr>
          <p:spPr>
            <a:xfrm rot="16200000">
              <a:off x="2312043" y="3335436"/>
              <a:ext cx="974749" cy="974749"/>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9427661E-07BE-AFA9-7EBD-BED0950473DC}"/>
                </a:ext>
              </a:extLst>
            </p:cNvPr>
            <p:cNvPicPr>
              <a:picLocks noChangeAspect="1"/>
            </p:cNvPicPr>
            <p:nvPr/>
          </p:nvPicPr>
          <p:blipFill>
            <a:blip r:embed="rId4"/>
            <a:stretch>
              <a:fillRect/>
            </a:stretch>
          </p:blipFill>
          <p:spPr>
            <a:xfrm rot="16200000">
              <a:off x="2604957" y="3558897"/>
              <a:ext cx="388924" cy="527826"/>
            </a:xfrm>
            <a:prstGeom prst="rect">
              <a:avLst/>
            </a:prstGeom>
          </p:spPr>
        </p:pic>
      </p:grpSp>
      <p:sp>
        <p:nvSpPr>
          <p:cNvPr id="27" name="TextBox 26">
            <a:extLst>
              <a:ext uri="{FF2B5EF4-FFF2-40B4-BE49-F238E27FC236}">
                <a16:creationId xmlns:a16="http://schemas.microsoft.com/office/drawing/2014/main" id="{D0E9D391-3898-6ED0-CA14-A04235B9B68D}"/>
              </a:ext>
            </a:extLst>
          </p:cNvPr>
          <p:cNvSpPr txBox="1"/>
          <p:nvPr/>
        </p:nvSpPr>
        <p:spPr>
          <a:xfrm>
            <a:off x="609441" y="3182467"/>
            <a:ext cx="1503760" cy="369332"/>
          </a:xfrm>
          <a:prstGeom prst="rect">
            <a:avLst/>
          </a:prstGeom>
          <a:noFill/>
        </p:spPr>
        <p:txBody>
          <a:bodyPr wrap="square" rtlCol="0">
            <a:noAutofit/>
          </a:bodyPr>
          <a:lstStyle/>
          <a:p>
            <a:r>
              <a:rPr lang="en-US" sz="2000">
                <a:solidFill>
                  <a:schemeClr val="accent6">
                    <a:lumMod val="50000"/>
                  </a:schemeClr>
                </a:solidFill>
              </a:rPr>
              <a:t>PAC/PVC</a:t>
            </a:r>
          </a:p>
        </p:txBody>
      </p:sp>
      <p:sp>
        <p:nvSpPr>
          <p:cNvPr id="28" name="TextBox 27">
            <a:extLst>
              <a:ext uri="{FF2B5EF4-FFF2-40B4-BE49-F238E27FC236}">
                <a16:creationId xmlns:a16="http://schemas.microsoft.com/office/drawing/2014/main" id="{90BA1A85-A5A1-C87A-7067-0FA00726B7DE}"/>
              </a:ext>
            </a:extLst>
          </p:cNvPr>
          <p:cNvSpPr txBox="1"/>
          <p:nvPr/>
        </p:nvSpPr>
        <p:spPr>
          <a:xfrm>
            <a:off x="2871378" y="3066565"/>
            <a:ext cx="2326264" cy="369332"/>
          </a:xfrm>
          <a:prstGeom prst="rect">
            <a:avLst/>
          </a:prstGeom>
          <a:noFill/>
        </p:spPr>
        <p:txBody>
          <a:bodyPr wrap="square" rtlCol="0">
            <a:noAutofit/>
          </a:bodyPr>
          <a:lstStyle/>
          <a:p>
            <a:r>
              <a:rPr lang="en-US" sz="2000">
                <a:solidFill>
                  <a:schemeClr val="accent6">
                    <a:lumMod val="50000"/>
                  </a:schemeClr>
                </a:solidFill>
              </a:rPr>
              <a:t>False AFib detection</a:t>
            </a:r>
          </a:p>
        </p:txBody>
      </p:sp>
      <p:grpSp>
        <p:nvGrpSpPr>
          <p:cNvPr id="29" name="Group 28">
            <a:extLst>
              <a:ext uri="{FF2B5EF4-FFF2-40B4-BE49-F238E27FC236}">
                <a16:creationId xmlns:a16="http://schemas.microsoft.com/office/drawing/2014/main" id="{EA752810-A435-B901-C39F-8FAE3D3C3789}"/>
              </a:ext>
            </a:extLst>
          </p:cNvPr>
          <p:cNvGrpSpPr/>
          <p:nvPr/>
        </p:nvGrpSpPr>
        <p:grpSpPr>
          <a:xfrm>
            <a:off x="2025470" y="4006629"/>
            <a:ext cx="604459" cy="604459"/>
            <a:chOff x="2312043" y="3335436"/>
            <a:chExt cx="974749" cy="974749"/>
          </a:xfrm>
        </p:grpSpPr>
        <p:sp>
          <p:nvSpPr>
            <p:cNvPr id="30" name="Oval 29">
              <a:extLst>
                <a:ext uri="{FF2B5EF4-FFF2-40B4-BE49-F238E27FC236}">
                  <a16:creationId xmlns:a16="http://schemas.microsoft.com/office/drawing/2014/main" id="{068532FD-C606-5533-3C61-D9617F1E97C4}"/>
                </a:ext>
              </a:extLst>
            </p:cNvPr>
            <p:cNvSpPr/>
            <p:nvPr/>
          </p:nvSpPr>
          <p:spPr>
            <a:xfrm rot="16200000">
              <a:off x="2312043" y="3335436"/>
              <a:ext cx="974749" cy="974749"/>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CFADD0A0-C95E-1A10-7144-73DBE0767843}"/>
                </a:ext>
              </a:extLst>
            </p:cNvPr>
            <p:cNvPicPr>
              <a:picLocks noChangeAspect="1"/>
            </p:cNvPicPr>
            <p:nvPr/>
          </p:nvPicPr>
          <p:blipFill>
            <a:blip r:embed="rId4"/>
            <a:stretch>
              <a:fillRect/>
            </a:stretch>
          </p:blipFill>
          <p:spPr>
            <a:xfrm rot="16200000">
              <a:off x="2604957" y="3558897"/>
              <a:ext cx="388924" cy="527826"/>
            </a:xfrm>
            <a:prstGeom prst="rect">
              <a:avLst/>
            </a:prstGeom>
          </p:spPr>
        </p:pic>
      </p:grpSp>
      <p:sp>
        <p:nvSpPr>
          <p:cNvPr id="32" name="TextBox 31">
            <a:extLst>
              <a:ext uri="{FF2B5EF4-FFF2-40B4-BE49-F238E27FC236}">
                <a16:creationId xmlns:a16="http://schemas.microsoft.com/office/drawing/2014/main" id="{EA1CC6F2-6FAA-1646-03D0-8363CC3D49F5}"/>
              </a:ext>
            </a:extLst>
          </p:cNvPr>
          <p:cNvSpPr txBox="1"/>
          <p:nvPr/>
        </p:nvSpPr>
        <p:spPr>
          <a:xfrm>
            <a:off x="609441" y="3949901"/>
            <a:ext cx="1503760" cy="369332"/>
          </a:xfrm>
          <a:prstGeom prst="rect">
            <a:avLst/>
          </a:prstGeom>
          <a:noFill/>
        </p:spPr>
        <p:txBody>
          <a:bodyPr wrap="square" rtlCol="0">
            <a:noAutofit/>
          </a:bodyPr>
          <a:lstStyle/>
          <a:p>
            <a:r>
              <a:rPr lang="en-US" sz="2000">
                <a:solidFill>
                  <a:schemeClr val="accent6">
                    <a:lumMod val="50000"/>
                  </a:schemeClr>
                </a:solidFill>
              </a:rPr>
              <a:t>Poor signal detection</a:t>
            </a:r>
          </a:p>
        </p:txBody>
      </p:sp>
      <p:sp>
        <p:nvSpPr>
          <p:cNvPr id="33" name="TextBox 32">
            <a:extLst>
              <a:ext uri="{FF2B5EF4-FFF2-40B4-BE49-F238E27FC236}">
                <a16:creationId xmlns:a16="http://schemas.microsoft.com/office/drawing/2014/main" id="{95DD3F24-3404-C140-FD11-5144E8A409AA}"/>
              </a:ext>
            </a:extLst>
          </p:cNvPr>
          <p:cNvSpPr txBox="1"/>
          <p:nvPr/>
        </p:nvSpPr>
        <p:spPr>
          <a:xfrm>
            <a:off x="2871378" y="3949901"/>
            <a:ext cx="2326264" cy="369332"/>
          </a:xfrm>
          <a:prstGeom prst="rect">
            <a:avLst/>
          </a:prstGeom>
          <a:noFill/>
        </p:spPr>
        <p:txBody>
          <a:bodyPr wrap="square" rtlCol="0">
            <a:noAutofit/>
          </a:bodyPr>
          <a:lstStyle/>
          <a:p>
            <a:r>
              <a:rPr lang="en-US" sz="2000">
                <a:solidFill>
                  <a:schemeClr val="accent6">
                    <a:lumMod val="50000"/>
                  </a:schemeClr>
                </a:solidFill>
              </a:rPr>
              <a:t>False pause detection</a:t>
            </a:r>
          </a:p>
        </p:txBody>
      </p:sp>
      <p:grpSp>
        <p:nvGrpSpPr>
          <p:cNvPr id="49" name="Group 48">
            <a:extLst>
              <a:ext uri="{FF2B5EF4-FFF2-40B4-BE49-F238E27FC236}">
                <a16:creationId xmlns:a16="http://schemas.microsoft.com/office/drawing/2014/main" id="{33131DF3-B76C-48EF-C538-323E2983F4AD}"/>
              </a:ext>
            </a:extLst>
          </p:cNvPr>
          <p:cNvGrpSpPr/>
          <p:nvPr/>
        </p:nvGrpSpPr>
        <p:grpSpPr>
          <a:xfrm>
            <a:off x="5788728" y="3869589"/>
            <a:ext cx="5816078" cy="2212414"/>
            <a:chOff x="5902243" y="3893425"/>
            <a:chExt cx="5851297" cy="2225811"/>
          </a:xfrm>
        </p:grpSpPr>
        <p:pic>
          <p:nvPicPr>
            <p:cNvPr id="19" name="Picture 18">
              <a:extLst>
                <a:ext uri="{FF2B5EF4-FFF2-40B4-BE49-F238E27FC236}">
                  <a16:creationId xmlns:a16="http://schemas.microsoft.com/office/drawing/2014/main" id="{DBFD165F-6BF3-4F9E-5985-5EE56846CF74}"/>
                </a:ext>
              </a:extLst>
            </p:cNvPr>
            <p:cNvPicPr>
              <a:picLocks noChangeAspect="1"/>
            </p:cNvPicPr>
            <p:nvPr/>
          </p:nvPicPr>
          <p:blipFill>
            <a:blip r:embed="rId5"/>
            <a:stretch>
              <a:fillRect/>
            </a:stretch>
          </p:blipFill>
          <p:spPr>
            <a:xfrm>
              <a:off x="5902243" y="3893425"/>
              <a:ext cx="5851297" cy="2225811"/>
            </a:xfrm>
            <a:prstGeom prst="rect">
              <a:avLst/>
            </a:prstGeom>
            <a:ln>
              <a:noFill/>
            </a:ln>
          </p:spPr>
        </p:pic>
        <p:cxnSp>
          <p:nvCxnSpPr>
            <p:cNvPr id="35" name="Straight Connector 34">
              <a:extLst>
                <a:ext uri="{FF2B5EF4-FFF2-40B4-BE49-F238E27FC236}">
                  <a16:creationId xmlns:a16="http://schemas.microsoft.com/office/drawing/2014/main" id="{96C8310E-07B7-CA1C-E153-9F539A8DBB5E}"/>
                </a:ext>
              </a:extLst>
            </p:cNvPr>
            <p:cNvCxnSpPr>
              <a:cxnSpLocks/>
            </p:cNvCxnSpPr>
            <p:nvPr/>
          </p:nvCxnSpPr>
          <p:spPr>
            <a:xfrm>
              <a:off x="9964677" y="4728821"/>
              <a:ext cx="366773" cy="0"/>
            </a:xfrm>
            <a:prstGeom prst="line">
              <a:avLst/>
            </a:prstGeom>
            <a:ln w="349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4115FB1-EFB2-B569-FAFC-9F64799AE9A9}"/>
                </a:ext>
              </a:extLst>
            </p:cNvPr>
            <p:cNvCxnSpPr>
              <a:cxnSpLocks/>
            </p:cNvCxnSpPr>
            <p:nvPr/>
          </p:nvCxnSpPr>
          <p:spPr>
            <a:xfrm>
              <a:off x="10332964" y="4652621"/>
              <a:ext cx="366773" cy="0"/>
            </a:xfrm>
            <a:prstGeom prst="line">
              <a:avLst/>
            </a:prstGeom>
            <a:ln w="349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3A82FB2-CFCD-E851-1C9C-8D11DDEEADFC}"/>
                </a:ext>
              </a:extLst>
            </p:cNvPr>
            <p:cNvCxnSpPr>
              <a:cxnSpLocks/>
            </p:cNvCxnSpPr>
            <p:nvPr/>
          </p:nvCxnSpPr>
          <p:spPr>
            <a:xfrm>
              <a:off x="10694913" y="4728821"/>
              <a:ext cx="366773" cy="0"/>
            </a:xfrm>
            <a:prstGeom prst="line">
              <a:avLst/>
            </a:prstGeom>
            <a:ln w="349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A7E5120-8F06-D269-C590-A876DE6E2883}"/>
                </a:ext>
              </a:extLst>
            </p:cNvPr>
            <p:cNvCxnSpPr>
              <a:cxnSpLocks/>
            </p:cNvCxnSpPr>
            <p:nvPr/>
          </p:nvCxnSpPr>
          <p:spPr>
            <a:xfrm>
              <a:off x="6535664" y="5814657"/>
              <a:ext cx="366773" cy="0"/>
            </a:xfrm>
            <a:prstGeom prst="line">
              <a:avLst/>
            </a:prstGeom>
            <a:ln w="349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694856F-C798-D435-6C9C-4C140B8EE1FB}"/>
                </a:ext>
              </a:extLst>
            </p:cNvPr>
            <p:cNvCxnSpPr>
              <a:cxnSpLocks/>
            </p:cNvCxnSpPr>
            <p:nvPr/>
          </p:nvCxnSpPr>
          <p:spPr>
            <a:xfrm>
              <a:off x="7259577" y="5814657"/>
              <a:ext cx="366773" cy="0"/>
            </a:xfrm>
            <a:prstGeom prst="line">
              <a:avLst/>
            </a:prstGeom>
            <a:ln w="349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C857B5A-7E0D-979E-C3EA-2D0C34A64012}"/>
                </a:ext>
              </a:extLst>
            </p:cNvPr>
            <p:cNvCxnSpPr>
              <a:cxnSpLocks/>
            </p:cNvCxnSpPr>
            <p:nvPr/>
          </p:nvCxnSpPr>
          <p:spPr>
            <a:xfrm>
              <a:off x="6897627" y="5738471"/>
              <a:ext cx="366773" cy="0"/>
            </a:xfrm>
            <a:prstGeom prst="line">
              <a:avLst/>
            </a:prstGeom>
            <a:ln w="349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C84E562-851C-5A3D-AA97-62C81C2B3844}"/>
                </a:ext>
              </a:extLst>
            </p:cNvPr>
            <p:cNvCxnSpPr>
              <a:cxnSpLocks/>
            </p:cNvCxnSpPr>
            <p:nvPr/>
          </p:nvCxnSpPr>
          <p:spPr>
            <a:xfrm>
              <a:off x="7627877" y="5738471"/>
              <a:ext cx="366773" cy="0"/>
            </a:xfrm>
            <a:prstGeom prst="line">
              <a:avLst/>
            </a:prstGeom>
            <a:ln w="349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36AA089-333D-C133-0943-73841A3C3C20}"/>
                </a:ext>
              </a:extLst>
            </p:cNvPr>
            <p:cNvCxnSpPr>
              <a:cxnSpLocks/>
            </p:cNvCxnSpPr>
            <p:nvPr/>
          </p:nvCxnSpPr>
          <p:spPr>
            <a:xfrm>
              <a:off x="7983462" y="5814657"/>
              <a:ext cx="366773" cy="0"/>
            </a:xfrm>
            <a:prstGeom prst="line">
              <a:avLst/>
            </a:prstGeom>
            <a:ln w="349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2" name="TextBox 51">
            <a:extLst>
              <a:ext uri="{FF2B5EF4-FFF2-40B4-BE49-F238E27FC236}">
                <a16:creationId xmlns:a16="http://schemas.microsoft.com/office/drawing/2014/main" id="{03D6480B-4744-B604-B676-C540F3B1AC47}"/>
              </a:ext>
            </a:extLst>
          </p:cNvPr>
          <p:cNvSpPr txBox="1"/>
          <p:nvPr/>
        </p:nvSpPr>
        <p:spPr>
          <a:xfrm>
            <a:off x="7122943" y="4807887"/>
            <a:ext cx="3145352" cy="307777"/>
          </a:xfrm>
          <a:prstGeom prst="rect">
            <a:avLst/>
          </a:prstGeom>
          <a:noFill/>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pPr algn="r"/>
            <a:r>
              <a:rPr lang="en-US" sz="1400">
                <a:solidFill>
                  <a:schemeClr val="accent4">
                    <a:lumMod val="50000"/>
                  </a:schemeClr>
                </a:solidFill>
                <a:latin typeface="+mj-lt"/>
                <a:cs typeface="Calibri"/>
              </a:rPr>
              <a:t>False pause alerts due to </a:t>
            </a:r>
            <a:r>
              <a:rPr lang="en-US" sz="1400" err="1">
                <a:solidFill>
                  <a:schemeClr val="accent4">
                    <a:lumMod val="50000"/>
                  </a:schemeClr>
                </a:solidFill>
                <a:latin typeface="+mj-lt"/>
                <a:cs typeface="Calibri"/>
              </a:rPr>
              <a:t>undersensing</a:t>
            </a:r>
            <a:endParaRPr lang="en-US" sz="1400" err="1">
              <a:solidFill>
                <a:schemeClr val="accent4">
                  <a:lumMod val="50000"/>
                </a:schemeClr>
              </a:solidFill>
              <a:latin typeface="+mj-lt"/>
            </a:endParaRPr>
          </a:p>
        </p:txBody>
      </p:sp>
      <p:pic>
        <p:nvPicPr>
          <p:cNvPr id="4" name="Picture 3">
            <a:extLst>
              <a:ext uri="{FF2B5EF4-FFF2-40B4-BE49-F238E27FC236}">
                <a16:creationId xmlns:a16="http://schemas.microsoft.com/office/drawing/2014/main" id="{EBF121A8-7696-0045-2211-A6810126A053}"/>
              </a:ext>
            </a:extLst>
          </p:cNvPr>
          <p:cNvPicPr>
            <a:picLocks noChangeAspect="1"/>
          </p:cNvPicPr>
          <p:nvPr/>
        </p:nvPicPr>
        <p:blipFill>
          <a:blip r:embed="rId6"/>
          <a:srcRect l="-259" t="152" r="-114" b="68725"/>
          <a:stretch/>
        </p:blipFill>
        <p:spPr>
          <a:xfrm>
            <a:off x="5726785" y="1091839"/>
            <a:ext cx="5941380" cy="1370372"/>
          </a:xfrm>
          <a:prstGeom prst="rect">
            <a:avLst/>
          </a:prstGeom>
          <a:ln>
            <a:solidFill>
              <a:schemeClr val="bg1"/>
            </a:solidFill>
          </a:ln>
        </p:spPr>
      </p:pic>
      <p:pic>
        <p:nvPicPr>
          <p:cNvPr id="5" name="Picture 4">
            <a:extLst>
              <a:ext uri="{FF2B5EF4-FFF2-40B4-BE49-F238E27FC236}">
                <a16:creationId xmlns:a16="http://schemas.microsoft.com/office/drawing/2014/main" id="{2AEA627C-055B-8B15-BBA7-55ACC38C3516}"/>
              </a:ext>
            </a:extLst>
          </p:cNvPr>
          <p:cNvPicPr>
            <a:picLocks noChangeAspect="1"/>
          </p:cNvPicPr>
          <p:nvPr/>
        </p:nvPicPr>
        <p:blipFill>
          <a:blip r:embed="rId6"/>
          <a:srcRect l="-96" t="69818" r="-215" b="-924"/>
          <a:stretch/>
        </p:blipFill>
        <p:spPr>
          <a:xfrm>
            <a:off x="5726784" y="2496489"/>
            <a:ext cx="5937663" cy="1369646"/>
          </a:xfrm>
          <a:prstGeom prst="rect">
            <a:avLst/>
          </a:prstGeom>
          <a:ln>
            <a:solidFill>
              <a:schemeClr val="bg1"/>
            </a:solidFill>
          </a:ln>
        </p:spPr>
      </p:pic>
      <p:sp>
        <p:nvSpPr>
          <p:cNvPr id="6" name="TextBox 5">
            <a:extLst>
              <a:ext uri="{FF2B5EF4-FFF2-40B4-BE49-F238E27FC236}">
                <a16:creationId xmlns:a16="http://schemas.microsoft.com/office/drawing/2014/main" id="{E692BD02-C0BB-A64B-44B0-2D70637D133E}"/>
              </a:ext>
            </a:extLst>
          </p:cNvPr>
          <p:cNvSpPr txBox="1"/>
          <p:nvPr/>
        </p:nvSpPr>
        <p:spPr>
          <a:xfrm>
            <a:off x="7459117" y="1289239"/>
            <a:ext cx="2484207" cy="307777"/>
          </a:xfrm>
          <a:prstGeom prst="rect">
            <a:avLst/>
          </a:prstGeom>
          <a:noFill/>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pPr algn="ctr"/>
            <a:r>
              <a:rPr lang="en-US" sz="1400">
                <a:solidFill>
                  <a:schemeClr val="accent4">
                    <a:lumMod val="50000"/>
                  </a:schemeClr>
                </a:solidFill>
                <a:latin typeface="+mj-lt"/>
                <a:cs typeface="Calibri"/>
              </a:rPr>
              <a:t>False AF alerts due to ectopy</a:t>
            </a:r>
            <a:endParaRPr lang="en-US" sz="1400">
              <a:solidFill>
                <a:schemeClr val="accent4">
                  <a:lumMod val="50000"/>
                </a:schemeClr>
              </a:solidFill>
              <a:latin typeface="+mj-lt"/>
            </a:endParaRPr>
          </a:p>
        </p:txBody>
      </p:sp>
      <p:sp>
        <p:nvSpPr>
          <p:cNvPr id="7" name="TextBox 6">
            <a:extLst>
              <a:ext uri="{FF2B5EF4-FFF2-40B4-BE49-F238E27FC236}">
                <a16:creationId xmlns:a16="http://schemas.microsoft.com/office/drawing/2014/main" id="{DA745A90-1787-1FD4-AB9D-7B04DA89C381}"/>
              </a:ext>
            </a:extLst>
          </p:cNvPr>
          <p:cNvSpPr txBox="1"/>
          <p:nvPr/>
        </p:nvSpPr>
        <p:spPr>
          <a:xfrm>
            <a:off x="7459116" y="2746003"/>
            <a:ext cx="2484207" cy="307777"/>
          </a:xfrm>
          <a:prstGeom prst="rect">
            <a:avLst/>
          </a:prstGeom>
          <a:noFill/>
        </p:spPr>
        <p:txBody>
          <a:bodyPr rot="0" spcFirstLastPara="0" vertOverflow="overflow" horzOverflow="overflow" vert="horz" wrap="square" lIns="0" tIns="45720" rIns="0" bIns="45720" numCol="1" spcCol="0" rtlCol="0" fromWordArt="0" anchor="t" anchorCtr="0" forceAA="0" compatLnSpc="1">
            <a:prstTxWarp prst="textNoShape">
              <a:avLst/>
            </a:prstTxWarp>
            <a:spAutoFit/>
          </a:bodyPr>
          <a:lstStyle/>
          <a:p>
            <a:pPr algn="ctr"/>
            <a:r>
              <a:rPr lang="en-US" sz="1400">
                <a:solidFill>
                  <a:schemeClr val="accent4">
                    <a:lumMod val="50000"/>
                  </a:schemeClr>
                </a:solidFill>
                <a:latin typeface="+mj-lt"/>
                <a:cs typeface="Calibri"/>
              </a:rPr>
              <a:t>False AF alerts due to noise</a:t>
            </a:r>
            <a:endParaRPr lang="en-US" sz="1400">
              <a:solidFill>
                <a:schemeClr val="accent4">
                  <a:lumMod val="50000"/>
                </a:schemeClr>
              </a:solidFill>
              <a:latin typeface="+mj-lt"/>
            </a:endParaRPr>
          </a:p>
        </p:txBody>
      </p:sp>
      <p:cxnSp>
        <p:nvCxnSpPr>
          <p:cNvPr id="9" name="Straight Connector 8">
            <a:extLst>
              <a:ext uri="{FF2B5EF4-FFF2-40B4-BE49-F238E27FC236}">
                <a16:creationId xmlns:a16="http://schemas.microsoft.com/office/drawing/2014/main" id="{6454CA4A-7BBF-1005-75F7-5335AC4368CD}"/>
              </a:ext>
            </a:extLst>
          </p:cNvPr>
          <p:cNvCxnSpPr>
            <a:cxnSpLocks/>
          </p:cNvCxnSpPr>
          <p:nvPr/>
        </p:nvCxnSpPr>
        <p:spPr>
          <a:xfrm>
            <a:off x="10918254" y="4612879"/>
            <a:ext cx="364565" cy="0"/>
          </a:xfrm>
          <a:prstGeom prst="line">
            <a:avLst/>
          </a:prstGeom>
          <a:ln w="349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D51CCD2-1FF1-7DF1-F1DC-6D69719159B3}"/>
              </a:ext>
            </a:extLst>
          </p:cNvPr>
          <p:cNvCxnSpPr>
            <a:cxnSpLocks/>
          </p:cNvCxnSpPr>
          <p:nvPr/>
        </p:nvCxnSpPr>
        <p:spPr>
          <a:xfrm>
            <a:off x="6036273" y="5711087"/>
            <a:ext cx="364565" cy="0"/>
          </a:xfrm>
          <a:prstGeom prst="line">
            <a:avLst/>
          </a:prstGeom>
          <a:ln w="3492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364922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FDD83-F0DC-B029-AEAF-3A62B6CB1EE7}"/>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72D59724-B724-377C-64B2-105BBBBDDE05}"/>
              </a:ext>
            </a:extLst>
          </p:cNvPr>
          <p:cNvSpPr/>
          <p:nvPr/>
        </p:nvSpPr>
        <p:spPr>
          <a:xfrm>
            <a:off x="6096000" y="0"/>
            <a:ext cx="6096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70300054-D638-0830-0592-0D9FBD688679}"/>
              </a:ext>
            </a:extLst>
          </p:cNvPr>
          <p:cNvSpPr>
            <a:spLocks noGrp="1"/>
          </p:cNvSpPr>
          <p:nvPr>
            <p:ph type="body" idx="14"/>
          </p:nvPr>
        </p:nvSpPr>
        <p:spPr>
          <a:xfrm>
            <a:off x="350561" y="1769834"/>
            <a:ext cx="4948846" cy="1659166"/>
          </a:xfrm>
        </p:spPr>
        <p:txBody>
          <a:bodyPr vert="horz" lIns="91440" tIns="45720" rIns="91440" bIns="45720" rtlCol="0" anchor="t">
            <a:noAutofit/>
          </a:bodyPr>
          <a:lstStyle/>
          <a:p>
            <a:pPr marL="628650" lvl="1" indent="-171450">
              <a:lnSpc>
                <a:spcPct val="110000"/>
              </a:lnSpc>
              <a:spcBef>
                <a:spcPts val="1700"/>
              </a:spcBef>
              <a:buClr>
                <a:srgbClr val="3738C0"/>
              </a:buClr>
              <a:buFont typeface="Arial" panose="020B0604020202020204" pitchFamily="34" charset="0"/>
              <a:buChar char="•"/>
              <a:defRPr/>
            </a:pPr>
            <a:r>
              <a:rPr lang="en-US" sz="2400">
                <a:solidFill>
                  <a:schemeClr val="accent6">
                    <a:lumMod val="50000"/>
                  </a:schemeClr>
                </a:solidFill>
                <a:latin typeface="Franklin Gothic Book"/>
                <a:cs typeface="Calibri"/>
              </a:rPr>
              <a:t>1,800+ patients rhythm monitors had </a:t>
            </a:r>
            <a:r>
              <a:rPr lang="en-US" sz="2400">
                <a:solidFill>
                  <a:schemeClr val="tx2"/>
                </a:solidFill>
                <a:latin typeface="+mj-lt"/>
                <a:cs typeface="Calibri"/>
              </a:rPr>
              <a:t>1,500 transmissions </a:t>
            </a:r>
            <a:r>
              <a:rPr lang="en-US" sz="2400">
                <a:solidFill>
                  <a:schemeClr val="accent6">
                    <a:lumMod val="50000"/>
                  </a:schemeClr>
                </a:solidFill>
                <a:latin typeface="Franklin Gothic Book"/>
                <a:cs typeface="Calibri"/>
              </a:rPr>
              <a:t>in 1 month</a:t>
            </a:r>
          </a:p>
          <a:p>
            <a:pPr marL="628650" lvl="1" indent="-171450">
              <a:lnSpc>
                <a:spcPct val="110000"/>
              </a:lnSpc>
              <a:spcBef>
                <a:spcPts val="1700"/>
              </a:spcBef>
              <a:buClr>
                <a:srgbClr val="3738C0"/>
              </a:buClr>
              <a:buFont typeface="Arial" panose="020B0604020202020204" pitchFamily="34" charset="0"/>
              <a:buChar char="•"/>
              <a:defRPr/>
            </a:pPr>
            <a:r>
              <a:rPr lang="en-US" sz="2400">
                <a:solidFill>
                  <a:schemeClr val="accent6">
                    <a:lumMod val="50000"/>
                  </a:schemeClr>
                </a:solidFill>
                <a:latin typeface="Franklin Gothic Book"/>
                <a:cs typeface="Calibri"/>
              </a:rPr>
              <a:t>EPs spent </a:t>
            </a:r>
            <a:r>
              <a:rPr lang="en-US" sz="2400">
                <a:solidFill>
                  <a:schemeClr val="tx2"/>
                </a:solidFill>
                <a:latin typeface="+mj-lt"/>
                <a:cs typeface="Calibri"/>
              </a:rPr>
              <a:t>37 hours </a:t>
            </a:r>
            <a:r>
              <a:rPr lang="en-US" sz="2400">
                <a:solidFill>
                  <a:schemeClr val="accent6">
                    <a:lumMod val="50000"/>
                  </a:schemeClr>
                </a:solidFill>
                <a:latin typeface="Franklin Gothic Book"/>
                <a:cs typeface="Calibri"/>
              </a:rPr>
              <a:t>reviewing transmissions, an estimated cost of $9,600</a:t>
            </a:r>
          </a:p>
        </p:txBody>
      </p:sp>
      <p:sp>
        <p:nvSpPr>
          <p:cNvPr id="15" name="Text Placeholder 14">
            <a:extLst>
              <a:ext uri="{FF2B5EF4-FFF2-40B4-BE49-F238E27FC236}">
                <a16:creationId xmlns:a16="http://schemas.microsoft.com/office/drawing/2014/main" id="{D4C57EE9-B9C9-0902-E0D1-1133FCDDBBC4}"/>
              </a:ext>
            </a:extLst>
          </p:cNvPr>
          <p:cNvSpPr>
            <a:spLocks noGrp="1"/>
          </p:cNvSpPr>
          <p:nvPr>
            <p:ph type="body" idx="16"/>
          </p:nvPr>
        </p:nvSpPr>
        <p:spPr>
          <a:xfrm>
            <a:off x="1371600" y="6400800"/>
            <a:ext cx="4663440" cy="365760"/>
          </a:xfrm>
        </p:spPr>
        <p:txBody>
          <a:bodyPr/>
          <a:lstStyle/>
          <a:p>
            <a:pPr marL="0" indent="0">
              <a:buNone/>
            </a:pPr>
            <a:r>
              <a:rPr lang="en-US"/>
              <a:t>Afzal MR, et al. Resource Use and Economic Implications of Remote Monitoring With Subcutaneous Cardiac Rhythm Monitors. </a:t>
            </a:r>
            <a:r>
              <a:rPr lang="en-US" i="1"/>
              <a:t>JACC Clin </a:t>
            </a:r>
            <a:r>
              <a:rPr lang="en-US" i="1" err="1"/>
              <a:t>Electrophysiol</a:t>
            </a:r>
            <a:r>
              <a:rPr lang="en-US"/>
              <a:t>. 2021;7(6):745-754. doi:10.1016/j.jacep.2020.10.014</a:t>
            </a:r>
          </a:p>
        </p:txBody>
      </p:sp>
      <p:pic>
        <p:nvPicPr>
          <p:cNvPr id="16" name="Picture 15">
            <a:extLst>
              <a:ext uri="{FF2B5EF4-FFF2-40B4-BE49-F238E27FC236}">
                <a16:creationId xmlns:a16="http://schemas.microsoft.com/office/drawing/2014/main" id="{8287F904-E0D4-75E6-2AC6-C14F10254BD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rcRect l="37462" t="-330" r="3249" b="177"/>
          <a:stretch/>
        </p:blipFill>
        <p:spPr>
          <a:xfrm>
            <a:off x="6096000" y="0"/>
            <a:ext cx="6099023" cy="6868464"/>
          </a:xfrm>
          <a:prstGeom prst="rect">
            <a:avLst/>
          </a:prstGeom>
        </p:spPr>
      </p:pic>
      <p:sp>
        <p:nvSpPr>
          <p:cNvPr id="17" name="Content Placeholder 3">
            <a:extLst>
              <a:ext uri="{FF2B5EF4-FFF2-40B4-BE49-F238E27FC236}">
                <a16:creationId xmlns:a16="http://schemas.microsoft.com/office/drawing/2014/main" id="{CA29D56E-37A3-6054-FF93-2C8990EB22B0}"/>
              </a:ext>
            </a:extLst>
          </p:cNvPr>
          <p:cNvSpPr txBox="1">
            <a:spLocks/>
          </p:cNvSpPr>
          <p:nvPr/>
        </p:nvSpPr>
        <p:spPr>
          <a:xfrm>
            <a:off x="6766403" y="1085058"/>
            <a:ext cx="5075036" cy="1432765"/>
          </a:xfrm>
          <a:prstGeom prst="rect">
            <a:avLst/>
          </a:prstGeom>
          <a:solidFill>
            <a:schemeClr val="accent6">
              <a:alpha val="74000"/>
            </a:schemeClr>
          </a:solidFill>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1"/>
                </a:solidFill>
                <a:latin typeface="+mn-lt"/>
                <a:ea typeface="+mn-ea"/>
                <a:cs typeface="+mn-cs"/>
              </a:defRPr>
            </a:lvl1pPr>
            <a:lvl2pPr marL="628650" indent="-171450" algn="l" defTabSz="914400" rtl="0" eaLnBrk="1" latinLnBrk="0" hangingPunct="1">
              <a:lnSpc>
                <a:spcPct val="90000"/>
              </a:lnSpc>
              <a:spcBef>
                <a:spcPts val="500"/>
              </a:spcBef>
              <a:buClr>
                <a:schemeClr val="accent1"/>
              </a:buClr>
              <a:buSzPct val="80000"/>
              <a:buFont typeface="Arial" panose="020B0604020202020204" pitchFamily="34" charset="0"/>
              <a:buChar char="•"/>
              <a:tabLst/>
              <a:defRPr sz="1800" kern="1200">
                <a:solidFill>
                  <a:schemeClr val="accent6"/>
                </a:solidFill>
                <a:latin typeface="+mn-lt"/>
                <a:ea typeface="+mn-ea"/>
                <a:cs typeface="+mn-cs"/>
              </a:defRPr>
            </a:lvl2pPr>
            <a:lvl3pPr marL="1087438" indent="-173038" algn="l" defTabSz="914400" rtl="0" eaLnBrk="1" latinLnBrk="0" hangingPunct="1">
              <a:lnSpc>
                <a:spcPct val="90000"/>
              </a:lnSpc>
              <a:spcBef>
                <a:spcPts val="500"/>
              </a:spcBef>
              <a:buFont typeface="System Font Regular"/>
              <a:buChar char="-"/>
              <a:tabLst/>
              <a:defRPr sz="1800" kern="1200">
                <a:solidFill>
                  <a:schemeClr val="accent6"/>
                </a:solidFill>
                <a:latin typeface="+mn-lt"/>
                <a:ea typeface="+mn-ea"/>
                <a:cs typeface="+mn-cs"/>
              </a:defRPr>
            </a:lvl3pPr>
            <a:lvl4pPr marL="1546225" indent="-174625" algn="l" defTabSz="914400" rtl="0" eaLnBrk="1" latinLnBrk="0" hangingPunct="1">
              <a:lnSpc>
                <a:spcPct val="90000"/>
              </a:lnSpc>
              <a:spcBef>
                <a:spcPts val="500"/>
              </a:spcBef>
              <a:buSzPct val="80000"/>
              <a:buFont typeface="Courier New" panose="02070309020205020404" pitchFamily="49" charset="0"/>
              <a:buChar char="o"/>
              <a:tabLst/>
              <a:defRPr sz="1600" kern="1200">
                <a:solidFill>
                  <a:schemeClr val="accent6"/>
                </a:solidFill>
                <a:latin typeface="+mn-lt"/>
                <a:ea typeface="+mn-ea"/>
                <a:cs typeface="+mn-cs"/>
              </a:defRPr>
            </a:lvl4pPr>
            <a:lvl5pPr marL="1952625" indent="-123825" algn="l" defTabSz="914400" rtl="0" eaLnBrk="1" latinLnBrk="0" hangingPunct="1">
              <a:lnSpc>
                <a:spcPct val="90000"/>
              </a:lnSpc>
              <a:spcBef>
                <a:spcPts val="500"/>
              </a:spcBef>
              <a:buSzPct val="75000"/>
              <a:buFont typeface="System Font Regular"/>
              <a:buChar char="»"/>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0">
              <a:lnSpc>
                <a:spcPct val="100000"/>
              </a:lnSpc>
              <a:spcBef>
                <a:spcPts val="0"/>
              </a:spcBef>
            </a:pPr>
            <a:r>
              <a:rPr lang="en-US" sz="4400">
                <a:solidFill>
                  <a:schemeClr val="bg1"/>
                </a:solidFill>
              </a:rPr>
              <a:t>Increased</a:t>
            </a:r>
          </a:p>
          <a:p>
            <a:pPr marL="1371600">
              <a:lnSpc>
                <a:spcPct val="100000"/>
              </a:lnSpc>
              <a:spcBef>
                <a:spcPts val="0"/>
              </a:spcBef>
            </a:pPr>
            <a:r>
              <a:rPr lang="en-US" sz="4400">
                <a:solidFill>
                  <a:schemeClr val="bg1"/>
                </a:solidFill>
                <a:latin typeface="+mj-lt"/>
              </a:rPr>
              <a:t>staff burden </a:t>
            </a:r>
          </a:p>
        </p:txBody>
      </p:sp>
      <p:grpSp>
        <p:nvGrpSpPr>
          <p:cNvPr id="18" name="Group 17">
            <a:extLst>
              <a:ext uri="{FF2B5EF4-FFF2-40B4-BE49-F238E27FC236}">
                <a16:creationId xmlns:a16="http://schemas.microsoft.com/office/drawing/2014/main" id="{1885EE9C-155D-FAED-2500-445C10242449}"/>
              </a:ext>
            </a:extLst>
          </p:cNvPr>
          <p:cNvGrpSpPr/>
          <p:nvPr/>
        </p:nvGrpSpPr>
        <p:grpSpPr>
          <a:xfrm>
            <a:off x="7174273" y="1314066"/>
            <a:ext cx="974749" cy="974749"/>
            <a:chOff x="8321427" y="1358108"/>
            <a:chExt cx="974749" cy="974749"/>
          </a:xfrm>
        </p:grpSpPr>
        <p:sp>
          <p:nvSpPr>
            <p:cNvPr id="27" name="Oval 26">
              <a:extLst>
                <a:ext uri="{FF2B5EF4-FFF2-40B4-BE49-F238E27FC236}">
                  <a16:creationId xmlns:a16="http://schemas.microsoft.com/office/drawing/2014/main" id="{801059EA-B942-9631-ADEE-B06FC6EC1FAE}"/>
                </a:ext>
              </a:extLst>
            </p:cNvPr>
            <p:cNvSpPr/>
            <p:nvPr/>
          </p:nvSpPr>
          <p:spPr>
            <a:xfrm>
              <a:off x="8321427" y="1358108"/>
              <a:ext cx="974749" cy="974749"/>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C1EBAB61-9A15-4C76-6724-33DA16828E39}"/>
                </a:ext>
              </a:extLst>
            </p:cNvPr>
            <p:cNvPicPr>
              <a:picLocks noChangeAspect="1"/>
            </p:cNvPicPr>
            <p:nvPr/>
          </p:nvPicPr>
          <p:blipFill>
            <a:blip r:embed="rId6"/>
            <a:stretch>
              <a:fillRect/>
            </a:stretch>
          </p:blipFill>
          <p:spPr>
            <a:xfrm rot="10800000">
              <a:off x="8614341" y="1581569"/>
              <a:ext cx="388924" cy="527826"/>
            </a:xfrm>
            <a:prstGeom prst="rect">
              <a:avLst/>
            </a:prstGeom>
          </p:spPr>
        </p:pic>
      </p:grpSp>
      <p:sp>
        <p:nvSpPr>
          <p:cNvPr id="26" name="Content Placeholder 3">
            <a:extLst>
              <a:ext uri="{FF2B5EF4-FFF2-40B4-BE49-F238E27FC236}">
                <a16:creationId xmlns:a16="http://schemas.microsoft.com/office/drawing/2014/main" id="{11214DA8-9CDB-FA7B-1312-44FFDC84FC24}"/>
              </a:ext>
            </a:extLst>
          </p:cNvPr>
          <p:cNvSpPr txBox="1">
            <a:spLocks/>
          </p:cNvSpPr>
          <p:nvPr/>
        </p:nvSpPr>
        <p:spPr>
          <a:xfrm>
            <a:off x="6766403" y="3191809"/>
            <a:ext cx="5075036" cy="1432765"/>
          </a:xfrm>
          <a:prstGeom prst="rect">
            <a:avLst/>
          </a:prstGeom>
          <a:solidFill>
            <a:schemeClr val="accent6">
              <a:alpha val="74000"/>
            </a:schemeClr>
          </a:solidFill>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1"/>
                </a:solidFill>
                <a:latin typeface="+mn-lt"/>
                <a:ea typeface="+mn-ea"/>
                <a:cs typeface="+mn-cs"/>
              </a:defRPr>
            </a:lvl1pPr>
            <a:lvl2pPr marL="628650" indent="-171450" algn="l" defTabSz="914400" rtl="0" eaLnBrk="1" latinLnBrk="0" hangingPunct="1">
              <a:lnSpc>
                <a:spcPct val="90000"/>
              </a:lnSpc>
              <a:spcBef>
                <a:spcPts val="500"/>
              </a:spcBef>
              <a:buClr>
                <a:schemeClr val="accent1"/>
              </a:buClr>
              <a:buSzPct val="80000"/>
              <a:buFont typeface="Arial" panose="020B0604020202020204" pitchFamily="34" charset="0"/>
              <a:buChar char="•"/>
              <a:tabLst/>
              <a:defRPr sz="1800" kern="1200">
                <a:solidFill>
                  <a:schemeClr val="accent6"/>
                </a:solidFill>
                <a:latin typeface="+mn-lt"/>
                <a:ea typeface="+mn-ea"/>
                <a:cs typeface="+mn-cs"/>
              </a:defRPr>
            </a:lvl2pPr>
            <a:lvl3pPr marL="1087438" indent="-173038" algn="l" defTabSz="914400" rtl="0" eaLnBrk="1" latinLnBrk="0" hangingPunct="1">
              <a:lnSpc>
                <a:spcPct val="90000"/>
              </a:lnSpc>
              <a:spcBef>
                <a:spcPts val="500"/>
              </a:spcBef>
              <a:buFont typeface="System Font Regular"/>
              <a:buChar char="-"/>
              <a:tabLst/>
              <a:defRPr sz="1800" kern="1200">
                <a:solidFill>
                  <a:schemeClr val="accent6"/>
                </a:solidFill>
                <a:latin typeface="+mn-lt"/>
                <a:ea typeface="+mn-ea"/>
                <a:cs typeface="+mn-cs"/>
              </a:defRPr>
            </a:lvl3pPr>
            <a:lvl4pPr marL="1546225" indent="-174625" algn="l" defTabSz="914400" rtl="0" eaLnBrk="1" latinLnBrk="0" hangingPunct="1">
              <a:lnSpc>
                <a:spcPct val="90000"/>
              </a:lnSpc>
              <a:spcBef>
                <a:spcPts val="500"/>
              </a:spcBef>
              <a:buSzPct val="80000"/>
              <a:buFont typeface="Courier New" panose="02070309020205020404" pitchFamily="49" charset="0"/>
              <a:buChar char="o"/>
              <a:tabLst/>
              <a:defRPr sz="1600" kern="1200">
                <a:solidFill>
                  <a:schemeClr val="accent6"/>
                </a:solidFill>
                <a:latin typeface="+mn-lt"/>
                <a:ea typeface="+mn-ea"/>
                <a:cs typeface="+mn-cs"/>
              </a:defRPr>
            </a:lvl4pPr>
            <a:lvl5pPr marL="1952625" indent="-123825" algn="l" defTabSz="914400" rtl="0" eaLnBrk="1" latinLnBrk="0" hangingPunct="1">
              <a:lnSpc>
                <a:spcPct val="90000"/>
              </a:lnSpc>
              <a:spcBef>
                <a:spcPts val="500"/>
              </a:spcBef>
              <a:buSzPct val="75000"/>
              <a:buFont typeface="System Font Regular"/>
              <a:buChar char="»"/>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0">
              <a:lnSpc>
                <a:spcPct val="100000"/>
              </a:lnSpc>
              <a:spcBef>
                <a:spcPts val="0"/>
              </a:spcBef>
            </a:pPr>
            <a:r>
              <a:rPr lang="en-US" sz="4400">
                <a:solidFill>
                  <a:schemeClr val="bg1"/>
                </a:solidFill>
              </a:rPr>
              <a:t>Increased</a:t>
            </a:r>
          </a:p>
          <a:p>
            <a:pPr marL="1371600">
              <a:lnSpc>
                <a:spcPct val="100000"/>
              </a:lnSpc>
              <a:spcBef>
                <a:spcPts val="0"/>
              </a:spcBef>
            </a:pPr>
            <a:r>
              <a:rPr lang="en-US" sz="4400">
                <a:solidFill>
                  <a:schemeClr val="bg1"/>
                </a:solidFill>
                <a:latin typeface="+mj-lt"/>
              </a:rPr>
              <a:t>cost</a:t>
            </a:r>
          </a:p>
        </p:txBody>
      </p:sp>
      <p:grpSp>
        <p:nvGrpSpPr>
          <p:cNvPr id="19" name="Group 18">
            <a:extLst>
              <a:ext uri="{FF2B5EF4-FFF2-40B4-BE49-F238E27FC236}">
                <a16:creationId xmlns:a16="http://schemas.microsoft.com/office/drawing/2014/main" id="{EDD35E72-55AC-F71B-9427-92A3C80DE328}"/>
              </a:ext>
            </a:extLst>
          </p:cNvPr>
          <p:cNvGrpSpPr/>
          <p:nvPr/>
        </p:nvGrpSpPr>
        <p:grpSpPr>
          <a:xfrm>
            <a:off x="7174273" y="3446366"/>
            <a:ext cx="974749" cy="974749"/>
            <a:chOff x="8321427" y="3776188"/>
            <a:chExt cx="974749" cy="974749"/>
          </a:xfrm>
        </p:grpSpPr>
        <p:sp>
          <p:nvSpPr>
            <p:cNvPr id="29" name="Oval 28">
              <a:extLst>
                <a:ext uri="{FF2B5EF4-FFF2-40B4-BE49-F238E27FC236}">
                  <a16:creationId xmlns:a16="http://schemas.microsoft.com/office/drawing/2014/main" id="{AE087BD6-A87A-31EE-B633-01C062450867}"/>
                </a:ext>
              </a:extLst>
            </p:cNvPr>
            <p:cNvSpPr/>
            <p:nvPr/>
          </p:nvSpPr>
          <p:spPr>
            <a:xfrm>
              <a:off x="8321427" y="3776188"/>
              <a:ext cx="974749" cy="974749"/>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675A9AE-EB23-E02E-D204-1BF2A2F35E0E}"/>
                </a:ext>
              </a:extLst>
            </p:cNvPr>
            <p:cNvPicPr>
              <a:picLocks noChangeAspect="1"/>
            </p:cNvPicPr>
            <p:nvPr/>
          </p:nvPicPr>
          <p:blipFill>
            <a:blip r:embed="rId6"/>
            <a:stretch>
              <a:fillRect/>
            </a:stretch>
          </p:blipFill>
          <p:spPr>
            <a:xfrm rot="10800000">
              <a:off x="8614341" y="3999649"/>
              <a:ext cx="388924" cy="527826"/>
            </a:xfrm>
            <a:prstGeom prst="rect">
              <a:avLst/>
            </a:prstGeom>
          </p:spPr>
        </p:pic>
      </p:grpSp>
      <p:sp>
        <p:nvSpPr>
          <p:cNvPr id="7" name="Text Placeholder 5">
            <a:extLst>
              <a:ext uri="{FF2B5EF4-FFF2-40B4-BE49-F238E27FC236}">
                <a16:creationId xmlns:a16="http://schemas.microsoft.com/office/drawing/2014/main" id="{6EB1E6F1-B285-1C48-FEAD-FB468DCA1B20}"/>
              </a:ext>
            </a:extLst>
          </p:cNvPr>
          <p:cNvSpPr txBox="1">
            <a:spLocks/>
          </p:cNvSpPr>
          <p:nvPr/>
        </p:nvSpPr>
        <p:spPr>
          <a:xfrm>
            <a:off x="583101" y="420381"/>
            <a:ext cx="4948847" cy="38258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28650" indent="-171450" algn="l" defTabSz="914400" rtl="0" eaLnBrk="1" latinLnBrk="0" hangingPunct="1">
              <a:lnSpc>
                <a:spcPct val="90000"/>
              </a:lnSpc>
              <a:spcBef>
                <a:spcPts val="500"/>
              </a:spcBef>
              <a:buClr>
                <a:schemeClr val="accent1"/>
              </a:buClr>
              <a:buSzPct val="80000"/>
              <a:buFont typeface="Arial" panose="020B0604020202020204" pitchFamily="34" charset="0"/>
              <a:buChar char="•"/>
              <a:tabLst/>
              <a:defRPr sz="1800" kern="1200">
                <a:solidFill>
                  <a:schemeClr val="accent6"/>
                </a:solidFill>
                <a:latin typeface="+mn-lt"/>
                <a:ea typeface="+mn-ea"/>
                <a:cs typeface="+mn-cs"/>
              </a:defRPr>
            </a:lvl2pPr>
            <a:lvl3pPr marL="1087438" indent="-173038" algn="l" defTabSz="914400" rtl="0" eaLnBrk="1" latinLnBrk="0" hangingPunct="1">
              <a:lnSpc>
                <a:spcPct val="90000"/>
              </a:lnSpc>
              <a:spcBef>
                <a:spcPts val="500"/>
              </a:spcBef>
              <a:buFont typeface="System Font Regular"/>
              <a:buChar char="-"/>
              <a:tabLst/>
              <a:defRPr sz="1800" kern="1200">
                <a:solidFill>
                  <a:schemeClr val="accent6"/>
                </a:solidFill>
                <a:latin typeface="+mn-lt"/>
                <a:ea typeface="+mn-ea"/>
                <a:cs typeface="+mn-cs"/>
              </a:defRPr>
            </a:lvl3pPr>
            <a:lvl4pPr marL="1546225" indent="-174625" algn="l" defTabSz="914400" rtl="0" eaLnBrk="1" latinLnBrk="0" hangingPunct="1">
              <a:lnSpc>
                <a:spcPct val="90000"/>
              </a:lnSpc>
              <a:spcBef>
                <a:spcPts val="500"/>
              </a:spcBef>
              <a:buSzPct val="80000"/>
              <a:buFont typeface="Courier New" panose="02070309020205020404" pitchFamily="49" charset="0"/>
              <a:buChar char="o"/>
              <a:tabLst/>
              <a:defRPr sz="1600" kern="1200">
                <a:solidFill>
                  <a:schemeClr val="accent6"/>
                </a:solidFill>
                <a:latin typeface="+mn-lt"/>
                <a:ea typeface="+mn-ea"/>
                <a:cs typeface="+mn-cs"/>
              </a:defRPr>
            </a:lvl4pPr>
            <a:lvl5pPr marL="1952625" indent="-123825" algn="l" defTabSz="914400" rtl="0" eaLnBrk="1" latinLnBrk="0" hangingPunct="1">
              <a:lnSpc>
                <a:spcPct val="90000"/>
              </a:lnSpc>
              <a:spcBef>
                <a:spcPts val="500"/>
              </a:spcBef>
              <a:buSzPct val="75000"/>
              <a:buFont typeface="System Font Regular"/>
              <a:buChar char="»"/>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Limitations | Cost and </a:t>
            </a:r>
            <a:br>
              <a:rPr lang="en-US"/>
            </a:br>
            <a:r>
              <a:rPr lang="en-US"/>
              <a:t>Staff Burden</a:t>
            </a:r>
          </a:p>
        </p:txBody>
      </p:sp>
      <p:sp>
        <p:nvSpPr>
          <p:cNvPr id="11" name="TextBox 10">
            <a:extLst>
              <a:ext uri="{FF2B5EF4-FFF2-40B4-BE49-F238E27FC236}">
                <a16:creationId xmlns:a16="http://schemas.microsoft.com/office/drawing/2014/main" id="{E1EDD073-E310-C86F-0C75-A8979011F2F3}"/>
              </a:ext>
            </a:extLst>
          </p:cNvPr>
          <p:cNvSpPr txBox="1"/>
          <p:nvPr/>
        </p:nvSpPr>
        <p:spPr>
          <a:xfrm>
            <a:off x="1486043" y="0"/>
            <a:ext cx="3142961" cy="369332"/>
          </a:xfrm>
          <a:prstGeom prst="rect">
            <a:avLst/>
          </a:prstGeom>
          <a:noFill/>
        </p:spPr>
        <p:txBody>
          <a:bodyPr wrap="square" lIns="0" tIns="182880" rIns="91440" bIns="45720" rtlCol="0" anchor="t">
            <a:spAutoFit/>
          </a:bodyPr>
          <a:lstStyle/>
          <a:p>
            <a:pPr algn="ctr"/>
            <a:r>
              <a:rPr lang="en-US" sz="900" spc="100">
                <a:solidFill>
                  <a:schemeClr val="accent6"/>
                </a:solidFill>
              </a:rPr>
              <a:t>IMPLANTABLE LOOP RECORDER (ILR)</a:t>
            </a:r>
          </a:p>
        </p:txBody>
      </p:sp>
    </p:spTree>
    <p:custDataLst>
      <p:tags r:id="rId1"/>
    </p:custDataLst>
    <p:extLst>
      <p:ext uri="{BB962C8B-B14F-4D97-AF65-F5344CB8AC3E}">
        <p14:creationId xmlns:p14="http://schemas.microsoft.com/office/powerpoint/2010/main" val="24434542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CFDA00-4449-EBB4-EA8A-3DEFCDB3505E}"/>
            </a:ext>
          </a:extLst>
        </p:cNvPr>
        <p:cNvGrpSpPr/>
        <p:nvPr/>
      </p:nvGrpSpPr>
      <p:grpSpPr>
        <a:xfrm>
          <a:off x="0" y="0"/>
          <a:ext cx="0" cy="0"/>
          <a:chOff x="0" y="0"/>
          <a:chExt cx="0" cy="0"/>
        </a:xfrm>
      </p:grpSpPr>
      <p:sp>
        <p:nvSpPr>
          <p:cNvPr id="47" name="Trapezoid 46">
            <a:extLst>
              <a:ext uri="{FF2B5EF4-FFF2-40B4-BE49-F238E27FC236}">
                <a16:creationId xmlns:a16="http://schemas.microsoft.com/office/drawing/2014/main" id="{B86E730A-0264-53EF-91F5-67E5E31F6A51}"/>
              </a:ext>
            </a:extLst>
          </p:cNvPr>
          <p:cNvSpPr/>
          <p:nvPr/>
        </p:nvSpPr>
        <p:spPr>
          <a:xfrm rot="5833843">
            <a:off x="5069592" y="253743"/>
            <a:ext cx="1484714" cy="4472399"/>
          </a:xfrm>
          <a:prstGeom prst="trapezoid">
            <a:avLst>
              <a:gd name="adj" fmla="val 44962"/>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4EFB7E69-BD1D-F182-91D8-DD6E0386FED1}"/>
              </a:ext>
            </a:extLst>
          </p:cNvPr>
          <p:cNvCxnSpPr>
            <a:cxnSpLocks/>
            <a:endCxn id="11" idx="2"/>
          </p:cNvCxnSpPr>
          <p:nvPr/>
        </p:nvCxnSpPr>
        <p:spPr>
          <a:xfrm>
            <a:off x="1006996" y="2788612"/>
            <a:ext cx="6898220" cy="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C040E25-6612-4D86-21AC-455EA8BBABDB}"/>
              </a:ext>
            </a:extLst>
          </p:cNvPr>
          <p:cNvCxnSpPr>
            <a:cxnSpLocks/>
            <a:stCxn id="11" idx="4"/>
          </p:cNvCxnSpPr>
          <p:nvPr/>
        </p:nvCxnSpPr>
        <p:spPr>
          <a:xfrm>
            <a:off x="7996656" y="2880052"/>
            <a:ext cx="0" cy="2643836"/>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5167150-4789-5356-1961-B01EB76EA630}"/>
              </a:ext>
            </a:extLst>
          </p:cNvPr>
          <p:cNvSpPr txBox="1"/>
          <p:nvPr/>
        </p:nvSpPr>
        <p:spPr>
          <a:xfrm>
            <a:off x="9240335" y="5257883"/>
            <a:ext cx="2499785" cy="307777"/>
          </a:xfrm>
          <a:prstGeom prst="rect">
            <a:avLst/>
          </a:prstGeom>
          <a:noFill/>
        </p:spPr>
        <p:txBody>
          <a:bodyPr wrap="square" rtlCol="0">
            <a:spAutoFit/>
          </a:bodyPr>
          <a:lstStyle/>
          <a:p>
            <a:r>
              <a:rPr lang="en-US" sz="1400" spc="100">
                <a:solidFill>
                  <a:srgbClr val="274168"/>
                </a:solidFill>
                <a:latin typeface="Franklin Gothic Medium" panose="020B0603020102020204"/>
              </a:rPr>
              <a:t>SYMPTOM FREQUENCY</a:t>
            </a:r>
          </a:p>
        </p:txBody>
      </p:sp>
      <p:sp>
        <p:nvSpPr>
          <p:cNvPr id="26" name="TextBox 25">
            <a:extLst>
              <a:ext uri="{FF2B5EF4-FFF2-40B4-BE49-F238E27FC236}">
                <a16:creationId xmlns:a16="http://schemas.microsoft.com/office/drawing/2014/main" id="{FA68392A-3A06-1BC1-9985-3D95F8282152}"/>
              </a:ext>
            </a:extLst>
          </p:cNvPr>
          <p:cNvSpPr txBox="1"/>
          <p:nvPr/>
        </p:nvSpPr>
        <p:spPr>
          <a:xfrm>
            <a:off x="9240335" y="5579509"/>
            <a:ext cx="2743770" cy="307777"/>
          </a:xfrm>
          <a:prstGeom prst="rect">
            <a:avLst/>
          </a:prstGeom>
          <a:noFill/>
        </p:spPr>
        <p:txBody>
          <a:bodyPr wrap="square" rtlCol="0">
            <a:spAutoFit/>
          </a:bodyPr>
          <a:lstStyle/>
          <a:p>
            <a:r>
              <a:rPr lang="en-US" sz="1400" spc="100">
                <a:solidFill>
                  <a:srgbClr val="274168"/>
                </a:solidFill>
                <a:latin typeface="Franklin Gothic Medium" panose="020B0603020102020204"/>
              </a:rPr>
              <a:t>MONITORING DURATION</a:t>
            </a:r>
          </a:p>
        </p:txBody>
      </p:sp>
      <p:grpSp>
        <p:nvGrpSpPr>
          <p:cNvPr id="27" name="Group 26">
            <a:extLst>
              <a:ext uri="{FF2B5EF4-FFF2-40B4-BE49-F238E27FC236}">
                <a16:creationId xmlns:a16="http://schemas.microsoft.com/office/drawing/2014/main" id="{B7D27B13-A800-A177-79EF-104E2809CC74}"/>
              </a:ext>
            </a:extLst>
          </p:cNvPr>
          <p:cNvGrpSpPr/>
          <p:nvPr/>
        </p:nvGrpSpPr>
        <p:grpSpPr>
          <a:xfrm>
            <a:off x="1209041" y="5486139"/>
            <a:ext cx="8013416" cy="246497"/>
            <a:chOff x="1317923" y="5486139"/>
            <a:chExt cx="5242619" cy="246497"/>
          </a:xfrm>
        </p:grpSpPr>
        <p:cxnSp>
          <p:nvCxnSpPr>
            <p:cNvPr id="28" name="Straight Arrow Connector 27">
              <a:extLst>
                <a:ext uri="{FF2B5EF4-FFF2-40B4-BE49-F238E27FC236}">
                  <a16:creationId xmlns:a16="http://schemas.microsoft.com/office/drawing/2014/main" id="{3DD03285-A6DF-B15A-1594-F16E7B49B610}"/>
                </a:ext>
              </a:extLst>
            </p:cNvPr>
            <p:cNvCxnSpPr>
              <a:cxnSpLocks/>
            </p:cNvCxnSpPr>
            <p:nvPr/>
          </p:nvCxnSpPr>
          <p:spPr>
            <a:xfrm flipH="1">
              <a:off x="1325374" y="5486139"/>
              <a:ext cx="5227717" cy="0"/>
            </a:xfrm>
            <a:prstGeom prst="straightConnector1">
              <a:avLst/>
            </a:prstGeom>
            <a:noFill/>
            <a:ln w="101600" cap="flat" cmpd="sng" algn="ctr">
              <a:gradFill flip="none" rotWithShape="1">
                <a:gsLst>
                  <a:gs pos="0">
                    <a:srgbClr val="FFFFFF"/>
                  </a:gs>
                  <a:gs pos="71000">
                    <a:srgbClr val="3738C0">
                      <a:lumMod val="100000"/>
                    </a:srgbClr>
                  </a:gs>
                </a:gsLst>
                <a:lin ang="0" scaled="0"/>
                <a:tileRect/>
              </a:gradFill>
              <a:prstDash val="solid"/>
              <a:miter lim="800000"/>
              <a:tailEnd type="triangle" w="med" len="sm"/>
            </a:ln>
            <a:effectLst/>
          </p:spPr>
        </p:cxnSp>
        <p:cxnSp>
          <p:nvCxnSpPr>
            <p:cNvPr id="30" name="Straight Arrow Connector 29">
              <a:extLst>
                <a:ext uri="{FF2B5EF4-FFF2-40B4-BE49-F238E27FC236}">
                  <a16:creationId xmlns:a16="http://schemas.microsoft.com/office/drawing/2014/main" id="{D3E6DEBF-541E-3AAF-A26F-F2773B20F30E}"/>
                </a:ext>
              </a:extLst>
            </p:cNvPr>
            <p:cNvCxnSpPr>
              <a:cxnSpLocks/>
            </p:cNvCxnSpPr>
            <p:nvPr/>
          </p:nvCxnSpPr>
          <p:spPr>
            <a:xfrm>
              <a:off x="1317923" y="5718306"/>
              <a:ext cx="5242619" cy="14330"/>
            </a:xfrm>
            <a:prstGeom prst="straightConnector1">
              <a:avLst/>
            </a:prstGeom>
            <a:noFill/>
            <a:ln w="101600" cap="flat" cmpd="sng" algn="ctr">
              <a:gradFill flip="none" rotWithShape="1">
                <a:gsLst>
                  <a:gs pos="0">
                    <a:srgbClr val="FFFFFF"/>
                  </a:gs>
                  <a:gs pos="71000">
                    <a:srgbClr val="274168"/>
                  </a:gs>
                </a:gsLst>
                <a:lin ang="0" scaled="0"/>
                <a:tileRect/>
              </a:gradFill>
              <a:prstDash val="solid"/>
              <a:miter lim="800000"/>
              <a:tailEnd type="triangle" w="med" len="sm"/>
            </a:ln>
            <a:effectLst/>
          </p:spPr>
        </p:cxnSp>
      </p:grpSp>
      <p:cxnSp>
        <p:nvCxnSpPr>
          <p:cNvPr id="33" name="Straight Arrow Connector 32">
            <a:extLst>
              <a:ext uri="{FF2B5EF4-FFF2-40B4-BE49-F238E27FC236}">
                <a16:creationId xmlns:a16="http://schemas.microsoft.com/office/drawing/2014/main" id="{53E8E7C4-7FFA-21B6-38A0-5ECDFA3D3AFF}"/>
              </a:ext>
            </a:extLst>
          </p:cNvPr>
          <p:cNvCxnSpPr>
            <a:cxnSpLocks/>
          </p:cNvCxnSpPr>
          <p:nvPr/>
        </p:nvCxnSpPr>
        <p:spPr>
          <a:xfrm flipV="1">
            <a:off x="999203" y="1238596"/>
            <a:ext cx="0" cy="4479710"/>
          </a:xfrm>
          <a:prstGeom prst="straightConnector1">
            <a:avLst/>
          </a:prstGeom>
          <a:noFill/>
          <a:ln w="101600" cap="flat" cmpd="sng" algn="ctr">
            <a:gradFill flip="none" rotWithShape="1">
              <a:gsLst>
                <a:gs pos="0">
                  <a:srgbClr val="FFFFFF"/>
                </a:gs>
                <a:gs pos="74000">
                  <a:srgbClr val="F3BACB">
                    <a:lumMod val="50000"/>
                  </a:srgbClr>
                </a:gs>
              </a:gsLst>
              <a:lin ang="5400000" scaled="0"/>
              <a:tileRect/>
            </a:gradFill>
            <a:prstDash val="solid"/>
            <a:miter lim="800000"/>
            <a:tailEnd type="triangle" w="med" len="sm"/>
          </a:ln>
          <a:effectLst/>
        </p:spPr>
      </p:cxnSp>
      <p:sp>
        <p:nvSpPr>
          <p:cNvPr id="46" name="Oval 45">
            <a:extLst>
              <a:ext uri="{FF2B5EF4-FFF2-40B4-BE49-F238E27FC236}">
                <a16:creationId xmlns:a16="http://schemas.microsoft.com/office/drawing/2014/main" id="{6D044F94-7ECB-C0F6-575E-A4787DEB434D}"/>
              </a:ext>
            </a:extLst>
          </p:cNvPr>
          <p:cNvSpPr/>
          <p:nvPr/>
        </p:nvSpPr>
        <p:spPr>
          <a:xfrm>
            <a:off x="2458669" y="1357140"/>
            <a:ext cx="1609531" cy="1609531"/>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290A7FA-BFE6-CFEB-6A15-D68F5D57BB03}"/>
              </a:ext>
            </a:extLst>
          </p:cNvPr>
          <p:cNvSpPr>
            <a:spLocks noGrp="1"/>
          </p:cNvSpPr>
          <p:nvPr>
            <p:ph type="title"/>
          </p:nvPr>
        </p:nvSpPr>
        <p:spPr/>
        <p:txBody>
          <a:bodyPr lIns="0" tIns="45720" rIns="91440" bIns="45720" anchor="t">
            <a:noAutofit/>
          </a:bodyPr>
          <a:lstStyle/>
          <a:p>
            <a:r>
              <a:rPr lang="en-US"/>
              <a:t>When to Consider an Implantable Loop Recorder</a:t>
            </a:r>
          </a:p>
        </p:txBody>
      </p:sp>
      <p:sp>
        <p:nvSpPr>
          <p:cNvPr id="6" name="TextBox 5">
            <a:extLst>
              <a:ext uri="{FF2B5EF4-FFF2-40B4-BE49-F238E27FC236}">
                <a16:creationId xmlns:a16="http://schemas.microsoft.com/office/drawing/2014/main" id="{27F7EA1A-7AE4-7D7C-4F5A-8C8654347E1B}"/>
              </a:ext>
            </a:extLst>
          </p:cNvPr>
          <p:cNvSpPr txBox="1"/>
          <p:nvPr/>
        </p:nvSpPr>
        <p:spPr>
          <a:xfrm>
            <a:off x="4522931" y="0"/>
            <a:ext cx="3142961" cy="369332"/>
          </a:xfrm>
          <a:prstGeom prst="rect">
            <a:avLst/>
          </a:prstGeom>
          <a:noFill/>
        </p:spPr>
        <p:txBody>
          <a:bodyPr wrap="square" lIns="0" tIns="182880" rIns="91440" bIns="45720" rtlCol="0" anchor="t">
            <a:spAutoFit/>
          </a:bodyPr>
          <a:lstStyle/>
          <a:p>
            <a:pPr algn="ctr"/>
            <a:r>
              <a:rPr lang="en-US" sz="900" spc="100">
                <a:solidFill>
                  <a:schemeClr val="accent6"/>
                </a:solidFill>
              </a:rPr>
              <a:t>IMPLANTABLE LOOP RECORDER (ILR)</a:t>
            </a:r>
          </a:p>
        </p:txBody>
      </p:sp>
      <p:sp>
        <p:nvSpPr>
          <p:cNvPr id="4" name="TextBox 3">
            <a:extLst>
              <a:ext uri="{FF2B5EF4-FFF2-40B4-BE49-F238E27FC236}">
                <a16:creationId xmlns:a16="http://schemas.microsoft.com/office/drawing/2014/main" id="{2C38F132-1378-B95B-442A-9460A81EA174}"/>
              </a:ext>
            </a:extLst>
          </p:cNvPr>
          <p:cNvSpPr txBox="1"/>
          <p:nvPr/>
        </p:nvSpPr>
        <p:spPr>
          <a:xfrm>
            <a:off x="7996656" y="2248306"/>
            <a:ext cx="1691406" cy="692497"/>
          </a:xfrm>
          <a:prstGeom prst="rect">
            <a:avLst/>
          </a:prstGeom>
          <a:noFill/>
        </p:spPr>
        <p:txBody>
          <a:bodyPr wrap="square" lIns="91440" tIns="45720" rIns="91440" bIns="45720" rtlCol="0" anchor="t">
            <a:spAutoFit/>
          </a:bodyPr>
          <a:lstStyle/>
          <a:p>
            <a:pPr algn="ctr"/>
            <a:r>
              <a:rPr lang="en-US" sz="1400">
                <a:solidFill>
                  <a:schemeClr val="accent1"/>
                </a:solidFill>
                <a:latin typeface="+mj-lt"/>
              </a:rPr>
              <a:t>Implantable Loop Recorder</a:t>
            </a:r>
          </a:p>
          <a:p>
            <a:pPr algn="ctr"/>
            <a:endParaRPr lang="en-US" sz="1100">
              <a:solidFill>
                <a:schemeClr val="accent6">
                  <a:lumMod val="50000"/>
                </a:schemeClr>
              </a:solidFill>
            </a:endParaRPr>
          </a:p>
        </p:txBody>
      </p:sp>
      <p:sp>
        <p:nvSpPr>
          <p:cNvPr id="11" name="Oval 10">
            <a:extLst>
              <a:ext uri="{FF2B5EF4-FFF2-40B4-BE49-F238E27FC236}">
                <a16:creationId xmlns:a16="http://schemas.microsoft.com/office/drawing/2014/main" id="{368E3A58-66E4-6912-2896-9508701D531B}"/>
              </a:ext>
            </a:extLst>
          </p:cNvPr>
          <p:cNvSpPr>
            <a:spLocks noChangeAspect="1"/>
          </p:cNvSpPr>
          <p:nvPr/>
        </p:nvSpPr>
        <p:spPr>
          <a:xfrm>
            <a:off x="7905216" y="2697172"/>
            <a:ext cx="182880" cy="18288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white line drawing of a person's body&#10;&#10;Description automatically generated">
            <a:extLst>
              <a:ext uri="{FF2B5EF4-FFF2-40B4-BE49-F238E27FC236}">
                <a16:creationId xmlns:a16="http://schemas.microsoft.com/office/drawing/2014/main" id="{FF1B210E-349A-C28F-26CD-9F0FC1B8FD66}"/>
              </a:ext>
            </a:extLst>
          </p:cNvPr>
          <p:cNvPicPr>
            <a:picLocks noChangeAspect="1"/>
          </p:cNvPicPr>
          <p:nvPr/>
        </p:nvPicPr>
        <p:blipFill>
          <a:blip r:embed="rId4"/>
          <a:srcRect l="62169" t="52035" r="13118" b="5446"/>
          <a:stretch/>
        </p:blipFill>
        <p:spPr>
          <a:xfrm>
            <a:off x="2618455" y="1465229"/>
            <a:ext cx="1316852" cy="1274399"/>
          </a:xfrm>
          <a:prstGeom prst="rect">
            <a:avLst/>
          </a:prstGeom>
        </p:spPr>
      </p:pic>
      <p:sp>
        <p:nvSpPr>
          <p:cNvPr id="2" name="TextBox 1">
            <a:extLst>
              <a:ext uri="{FF2B5EF4-FFF2-40B4-BE49-F238E27FC236}">
                <a16:creationId xmlns:a16="http://schemas.microsoft.com/office/drawing/2014/main" id="{97FCC281-1CCB-28FF-AEEF-F3C8355E6F70}"/>
              </a:ext>
            </a:extLst>
          </p:cNvPr>
          <p:cNvSpPr txBox="1"/>
          <p:nvPr/>
        </p:nvSpPr>
        <p:spPr>
          <a:xfrm>
            <a:off x="1423982" y="2884530"/>
            <a:ext cx="5950835" cy="2586862"/>
          </a:xfrm>
          <a:prstGeom prst="rect">
            <a:avLst/>
          </a:prstGeom>
          <a:noFill/>
        </p:spPr>
        <p:txBody>
          <a:bodyPr wrap="square" lIns="91440" tIns="45720" rIns="91440" bIns="45720" rtlCol="0" anchor="t">
            <a:spAutoFit/>
          </a:bodyPr>
          <a:lstStyle/>
          <a:p>
            <a:pPr lvl="1" defTabSz="914400">
              <a:lnSpc>
                <a:spcPct val="110000"/>
              </a:lnSpc>
              <a:spcBef>
                <a:spcPts val="500"/>
              </a:spcBef>
              <a:buClr>
                <a:srgbClr val="3738C0"/>
              </a:buClr>
              <a:buSzPct val="80000"/>
              <a:tabLst/>
              <a:defRPr/>
            </a:pPr>
            <a:r>
              <a:rPr lang="en-US" sz="1800" b="1">
                <a:solidFill>
                  <a:schemeClr val="accent1"/>
                </a:solidFill>
                <a:latin typeface="Franklin Gothic Medium"/>
              </a:rPr>
              <a:t>When symptoms are: </a:t>
            </a:r>
            <a:endParaRPr lang="en-US"/>
          </a:p>
          <a:p>
            <a:pPr marL="1085850" lvl="2" indent="-171450">
              <a:lnSpc>
                <a:spcPct val="110000"/>
              </a:lnSpc>
              <a:spcBef>
                <a:spcPts val="500"/>
              </a:spcBef>
              <a:buClr>
                <a:srgbClr val="3738C0"/>
              </a:buClr>
              <a:buSzPct val="80000"/>
              <a:buFont typeface="Arial" panose="020B0604020202020204" pitchFamily="34" charset="0"/>
              <a:buChar char="•"/>
              <a:defRPr/>
            </a:pPr>
            <a:r>
              <a:rPr lang="en-US">
                <a:solidFill>
                  <a:schemeClr val="accent6">
                    <a:lumMod val="50000"/>
                  </a:schemeClr>
                </a:solidFill>
                <a:latin typeface="+mn-lt"/>
                <a:ea typeface="+mn-ea"/>
                <a:cs typeface="+mn-cs"/>
              </a:rPr>
              <a:t>Very infrequent (previous negative monitoring)</a:t>
            </a:r>
            <a:endParaRPr lang="en-US">
              <a:solidFill>
                <a:schemeClr val="accent6">
                  <a:lumMod val="50000"/>
                </a:schemeClr>
              </a:solidFill>
              <a:latin typeface="+mn-lt"/>
            </a:endParaRPr>
          </a:p>
          <a:p>
            <a:pPr marL="1085850" lvl="2" indent="-171450">
              <a:lnSpc>
                <a:spcPct val="110000"/>
              </a:lnSpc>
              <a:spcBef>
                <a:spcPts val="500"/>
              </a:spcBef>
              <a:buClr>
                <a:srgbClr val="3738C0"/>
              </a:buClr>
              <a:buSzPct val="80000"/>
              <a:buFont typeface="Arial" panose="020B0604020202020204" pitchFamily="34" charset="0"/>
              <a:buChar char="•"/>
              <a:defRPr/>
            </a:pPr>
            <a:r>
              <a:rPr lang="en-US" sz="1800">
                <a:solidFill>
                  <a:schemeClr val="accent6">
                    <a:lumMod val="50000"/>
                  </a:schemeClr>
                </a:solidFill>
                <a:latin typeface="+mn-lt"/>
                <a:ea typeface="+mn-ea"/>
                <a:cs typeface="+mn-cs"/>
              </a:rPr>
              <a:t>Highly bothersome </a:t>
            </a:r>
            <a:endParaRPr lang="en-US" sz="1800">
              <a:solidFill>
                <a:schemeClr val="accent6">
                  <a:lumMod val="50000"/>
                </a:schemeClr>
              </a:solidFill>
              <a:latin typeface="+mn-lt"/>
            </a:endParaRPr>
          </a:p>
          <a:p>
            <a:pPr lvl="1">
              <a:lnSpc>
                <a:spcPct val="110000"/>
              </a:lnSpc>
              <a:spcBef>
                <a:spcPts val="500"/>
              </a:spcBef>
              <a:buClr>
                <a:srgbClr val="3738C0"/>
              </a:buClr>
              <a:buSzPct val="80000"/>
              <a:defRPr/>
            </a:pPr>
            <a:r>
              <a:rPr lang="en-US" b="1">
                <a:solidFill>
                  <a:schemeClr val="accent1"/>
                </a:solidFill>
                <a:latin typeface="Franklin Gothic Medium"/>
              </a:rPr>
              <a:t>When patients: </a:t>
            </a:r>
          </a:p>
          <a:p>
            <a:pPr marL="1085850" lvl="2" indent="-171450">
              <a:lnSpc>
                <a:spcPct val="110000"/>
              </a:lnSpc>
              <a:spcBef>
                <a:spcPts val="500"/>
              </a:spcBef>
              <a:buClr>
                <a:srgbClr val="3738C0"/>
              </a:buClr>
              <a:buSzPct val="80000"/>
              <a:buFont typeface="Arial" panose="020B0604020202020204" pitchFamily="34" charset="0"/>
              <a:buChar char="•"/>
              <a:defRPr/>
            </a:pPr>
            <a:r>
              <a:rPr lang="en-US" sz="1800">
                <a:solidFill>
                  <a:schemeClr val="accent6">
                    <a:lumMod val="50000"/>
                  </a:schemeClr>
                </a:solidFill>
                <a:latin typeface="+mn-lt"/>
                <a:ea typeface="+mn-ea"/>
                <a:cs typeface="+mn-cs"/>
              </a:rPr>
              <a:t>Need long-term arrhythmia trends and burden</a:t>
            </a:r>
          </a:p>
          <a:p>
            <a:pPr marL="1085850" lvl="2" indent="-171450">
              <a:lnSpc>
                <a:spcPct val="110000"/>
              </a:lnSpc>
              <a:spcBef>
                <a:spcPts val="500"/>
              </a:spcBef>
              <a:buClr>
                <a:srgbClr val="3738C0"/>
              </a:buClr>
              <a:buSzPct val="80000"/>
              <a:buFont typeface="Arial" panose="020B0604020202020204" pitchFamily="34" charset="0"/>
              <a:buChar char="•"/>
              <a:defRPr/>
            </a:pPr>
            <a:r>
              <a:rPr lang="en-US">
                <a:solidFill>
                  <a:schemeClr val="accent6">
                    <a:lumMod val="50000"/>
                  </a:schemeClr>
                </a:solidFill>
              </a:rPr>
              <a:t>Close assessment for short lived arrhythmias</a:t>
            </a:r>
            <a:endParaRPr lang="en-US" sz="1800">
              <a:solidFill>
                <a:schemeClr val="accent6">
                  <a:lumMod val="50000"/>
                </a:schemeClr>
              </a:solidFill>
              <a:latin typeface="+mn-lt"/>
            </a:endParaRPr>
          </a:p>
          <a:p>
            <a:pPr marL="1085850" lvl="2" indent="-171450">
              <a:lnSpc>
                <a:spcPct val="110000"/>
              </a:lnSpc>
              <a:spcBef>
                <a:spcPts val="500"/>
              </a:spcBef>
              <a:buClr>
                <a:srgbClr val="3738C0"/>
              </a:buClr>
              <a:buSzPct val="80000"/>
              <a:buFont typeface="Arial" panose="020B0604020202020204" pitchFamily="34" charset="0"/>
              <a:buChar char="•"/>
              <a:defRPr/>
            </a:pPr>
            <a:r>
              <a:rPr lang="en-US">
                <a:solidFill>
                  <a:schemeClr val="accent6">
                    <a:lumMod val="50000"/>
                  </a:schemeClr>
                </a:solidFill>
              </a:rPr>
              <a:t>Have d</a:t>
            </a:r>
            <a:r>
              <a:rPr lang="en-US">
                <a:solidFill>
                  <a:schemeClr val="accent6">
                    <a:lumMod val="50000"/>
                  </a:schemeClr>
                </a:solidFill>
                <a:latin typeface="+mn-lt"/>
                <a:ea typeface="+mn-ea"/>
                <a:cs typeface="+mn-cs"/>
              </a:rPr>
              <a:t>ifficulty wearing external monitors</a:t>
            </a:r>
            <a:endParaRPr lang="en-US">
              <a:solidFill>
                <a:schemeClr val="accent6">
                  <a:lumMod val="50000"/>
                </a:schemeClr>
              </a:solidFill>
              <a:latin typeface="+mn-lt"/>
            </a:endParaRPr>
          </a:p>
        </p:txBody>
      </p:sp>
      <p:sp>
        <p:nvSpPr>
          <p:cNvPr id="9" name="TextBox 8">
            <a:extLst>
              <a:ext uri="{FF2B5EF4-FFF2-40B4-BE49-F238E27FC236}">
                <a16:creationId xmlns:a16="http://schemas.microsoft.com/office/drawing/2014/main" id="{C44A5122-F7DE-0161-6614-23CAA4EA6CE4}"/>
              </a:ext>
            </a:extLst>
          </p:cNvPr>
          <p:cNvSpPr txBox="1"/>
          <p:nvPr/>
        </p:nvSpPr>
        <p:spPr>
          <a:xfrm rot="16200000">
            <a:off x="-77171" y="2120687"/>
            <a:ext cx="1703407" cy="307777"/>
          </a:xfrm>
          <a:prstGeom prst="rect">
            <a:avLst/>
          </a:prstGeom>
          <a:noFill/>
        </p:spPr>
        <p:txBody>
          <a:bodyPr wrap="square" lIns="91440" tIns="45720" rIns="91440" bIns="45720" rtlCol="0" anchor="t">
            <a:spAutoFit/>
          </a:bodyPr>
          <a:lstStyle/>
          <a:p>
            <a:pPr algn="r"/>
            <a:r>
              <a:rPr lang="en-US" sz="1400" spc="100">
                <a:latin typeface="+mj-lt"/>
              </a:rPr>
              <a:t>DATA URGENCY</a:t>
            </a:r>
          </a:p>
        </p:txBody>
      </p:sp>
      <p:sp>
        <p:nvSpPr>
          <p:cNvPr id="8" name="Text Placeholder 16">
            <a:extLst>
              <a:ext uri="{FF2B5EF4-FFF2-40B4-BE49-F238E27FC236}">
                <a16:creationId xmlns:a16="http://schemas.microsoft.com/office/drawing/2014/main" id="{A1A30060-1C7A-69A2-D3EE-17CC3CFC270E}"/>
              </a:ext>
            </a:extLst>
          </p:cNvPr>
          <p:cNvSpPr txBox="1">
            <a:spLocks/>
          </p:cNvSpPr>
          <p:nvPr/>
        </p:nvSpPr>
        <p:spPr>
          <a:xfrm>
            <a:off x="927534" y="6143265"/>
            <a:ext cx="9969774" cy="144271"/>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kern="1200" spc="0" baseline="0">
                <a:solidFill>
                  <a:schemeClr val="accent6"/>
                </a:solidFill>
                <a:latin typeface="+mn-lt"/>
                <a:ea typeface="+mn-ea"/>
                <a:cs typeface="Calibri"/>
              </a:defRPr>
            </a:lvl1pPr>
            <a:lvl2pPr marL="509412" indent="0" algn="l" defTabSz="914400" rtl="0" eaLnBrk="1" latinLnBrk="0" hangingPunct="1">
              <a:lnSpc>
                <a:spcPct val="90000"/>
              </a:lnSpc>
              <a:spcBef>
                <a:spcPts val="500"/>
              </a:spcBef>
              <a:buClr>
                <a:schemeClr val="accent1"/>
              </a:buClr>
              <a:buSzPct val="80000"/>
              <a:buFont typeface="Arial" panose="020B0604020202020204" pitchFamily="34" charset="0"/>
              <a:buNone/>
              <a:tabLst/>
              <a:defRPr sz="2000" kern="1200">
                <a:solidFill>
                  <a:schemeClr val="tx1">
                    <a:tint val="75000"/>
                  </a:schemeClr>
                </a:solidFill>
                <a:latin typeface="+mn-lt"/>
                <a:ea typeface="+mn-ea"/>
                <a:cs typeface="+mn-cs"/>
              </a:defRPr>
            </a:lvl2pPr>
            <a:lvl3pPr marL="1018824" indent="0" algn="l" defTabSz="914400" rtl="0" eaLnBrk="1" latinLnBrk="0" hangingPunct="1">
              <a:lnSpc>
                <a:spcPct val="90000"/>
              </a:lnSpc>
              <a:spcBef>
                <a:spcPts val="500"/>
              </a:spcBef>
              <a:buFont typeface="System Font Regular"/>
              <a:buNone/>
              <a:tabLst/>
              <a:defRPr sz="1800" kern="1200">
                <a:solidFill>
                  <a:schemeClr val="tx1">
                    <a:tint val="75000"/>
                  </a:schemeClr>
                </a:solidFill>
                <a:latin typeface="+mn-lt"/>
                <a:ea typeface="+mn-ea"/>
                <a:cs typeface="+mn-cs"/>
              </a:defRPr>
            </a:lvl3pPr>
            <a:lvl4pPr marL="1528237" indent="0" algn="l" defTabSz="914400" rtl="0" eaLnBrk="1" latinLnBrk="0" hangingPunct="1">
              <a:lnSpc>
                <a:spcPct val="90000"/>
              </a:lnSpc>
              <a:spcBef>
                <a:spcPts val="500"/>
              </a:spcBef>
              <a:buSzPct val="80000"/>
              <a:buFont typeface="Courier New" panose="02070309020205020404" pitchFamily="49" charset="0"/>
              <a:buNone/>
              <a:tabLst/>
              <a:defRPr sz="1600" kern="1200">
                <a:solidFill>
                  <a:schemeClr val="tx1">
                    <a:tint val="75000"/>
                  </a:schemeClr>
                </a:solidFill>
                <a:latin typeface="+mn-lt"/>
                <a:ea typeface="+mn-ea"/>
                <a:cs typeface="+mn-cs"/>
              </a:defRPr>
            </a:lvl4pPr>
            <a:lvl5pPr marL="2037649" indent="0" algn="l" defTabSz="914400" rtl="0" eaLnBrk="1" latinLnBrk="0" hangingPunct="1">
              <a:lnSpc>
                <a:spcPct val="90000"/>
              </a:lnSpc>
              <a:spcBef>
                <a:spcPts val="500"/>
              </a:spcBef>
              <a:buSzPct val="75000"/>
              <a:buFont typeface="System Font Regular"/>
              <a:buNone/>
              <a:tabLst/>
              <a:defRPr sz="1600" kern="1200">
                <a:solidFill>
                  <a:schemeClr val="tx1">
                    <a:tint val="75000"/>
                  </a:schemeClr>
                </a:solidFill>
                <a:latin typeface="+mn-lt"/>
                <a:ea typeface="+mn-ea"/>
                <a:cs typeface="+mn-cs"/>
              </a:defRPr>
            </a:lvl5pPr>
            <a:lvl6pPr marL="254706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09220">
              <a:buNone/>
            </a:pPr>
            <a:r>
              <a:rPr lang="en-US" sz="1000" b="1">
                <a:solidFill>
                  <a:schemeClr val="accent5"/>
                </a:solidFill>
                <a:latin typeface="Franklin Gothic Book"/>
                <a:cs typeface="Times New Roman"/>
              </a:rPr>
              <a:t>Disclaimer: </a:t>
            </a:r>
            <a:r>
              <a:rPr lang="en-US" sz="1000">
                <a:solidFill>
                  <a:schemeClr val="accent5"/>
                </a:solidFill>
                <a:latin typeface="Franklin Gothic Book"/>
                <a:cs typeface="Times New Roman"/>
              </a:rPr>
              <a:t>Ambulatory monitoring devices are intended for use in routine, non-acute settings and are not designed for high-risk patients or those requiring continuous, intensive care.</a:t>
            </a:r>
          </a:p>
        </p:txBody>
      </p:sp>
    </p:spTree>
    <p:custDataLst>
      <p:tags r:id="rId1"/>
    </p:custDataLst>
    <p:extLst>
      <p:ext uri="{BB962C8B-B14F-4D97-AF65-F5344CB8AC3E}">
        <p14:creationId xmlns:p14="http://schemas.microsoft.com/office/powerpoint/2010/main" val="35373264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004A2-37B0-FB62-FB1A-8E3CEC80F5D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04494A5-9810-F45B-5A4A-FE15B764BF25}"/>
              </a:ext>
            </a:extLst>
          </p:cNvPr>
          <p:cNvSpPr/>
          <p:nvPr/>
        </p:nvSpPr>
        <p:spPr>
          <a:xfrm>
            <a:off x="999203" y="1278052"/>
            <a:ext cx="10583032" cy="166419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C27369C0-AE37-1790-DE76-5563991FDD70}"/>
              </a:ext>
            </a:extLst>
          </p:cNvPr>
          <p:cNvCxnSpPr>
            <a:cxnSpLocks/>
            <a:endCxn id="23" idx="2"/>
          </p:cNvCxnSpPr>
          <p:nvPr/>
        </p:nvCxnSpPr>
        <p:spPr>
          <a:xfrm>
            <a:off x="1006996" y="2242365"/>
            <a:ext cx="1513534" cy="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2654B9D-027D-A812-EF23-6E9DB254E5C6}"/>
              </a:ext>
            </a:extLst>
          </p:cNvPr>
          <p:cNvCxnSpPr>
            <a:cxnSpLocks/>
            <a:stCxn id="23" idx="4"/>
          </p:cNvCxnSpPr>
          <p:nvPr/>
        </p:nvCxnSpPr>
        <p:spPr>
          <a:xfrm>
            <a:off x="2611970" y="2333805"/>
            <a:ext cx="0" cy="3098165"/>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0932A44-9AAC-6553-022B-F4C4072C5FE6}"/>
              </a:ext>
            </a:extLst>
          </p:cNvPr>
          <p:cNvSpPr txBox="1"/>
          <p:nvPr/>
        </p:nvSpPr>
        <p:spPr>
          <a:xfrm>
            <a:off x="1356248" y="1431284"/>
            <a:ext cx="2575460" cy="692497"/>
          </a:xfrm>
          <a:prstGeom prst="rect">
            <a:avLst/>
          </a:prstGeom>
          <a:noFill/>
        </p:spPr>
        <p:txBody>
          <a:bodyPr wrap="square" lIns="91440" tIns="45720" rIns="91440" bIns="45720" rtlCol="0" anchor="t">
            <a:spAutoFit/>
          </a:bodyPr>
          <a:lstStyle/>
          <a:p>
            <a:pPr algn="ctr"/>
            <a:r>
              <a:rPr lang="en-US" sz="1400">
                <a:solidFill>
                  <a:schemeClr val="accent6">
                    <a:lumMod val="60000"/>
                    <a:lumOff val="40000"/>
                  </a:schemeClr>
                </a:solidFill>
                <a:latin typeface="+mj-lt"/>
              </a:rPr>
              <a:t>Mobile Cardiac</a:t>
            </a:r>
            <a:br>
              <a:rPr lang="en-US" sz="1400">
                <a:latin typeface="+mj-lt"/>
              </a:rPr>
            </a:br>
            <a:r>
              <a:rPr lang="en-US" sz="1400">
                <a:solidFill>
                  <a:schemeClr val="accent6">
                    <a:lumMod val="60000"/>
                    <a:lumOff val="40000"/>
                  </a:schemeClr>
                </a:solidFill>
                <a:latin typeface="+mj-lt"/>
              </a:rPr>
              <a:t>Telemetry</a:t>
            </a:r>
          </a:p>
          <a:p>
            <a:pPr algn="ctr"/>
            <a:endParaRPr lang="en-US" sz="1100">
              <a:solidFill>
                <a:schemeClr val="accent6">
                  <a:lumMod val="60000"/>
                  <a:lumOff val="40000"/>
                </a:schemeClr>
              </a:solidFill>
            </a:endParaRPr>
          </a:p>
        </p:txBody>
      </p:sp>
      <p:sp>
        <p:nvSpPr>
          <p:cNvPr id="23" name="Oval 22">
            <a:extLst>
              <a:ext uri="{FF2B5EF4-FFF2-40B4-BE49-F238E27FC236}">
                <a16:creationId xmlns:a16="http://schemas.microsoft.com/office/drawing/2014/main" id="{4499CB45-7B18-892C-2C90-3B64A5565D12}"/>
              </a:ext>
            </a:extLst>
          </p:cNvPr>
          <p:cNvSpPr>
            <a:spLocks noChangeAspect="1"/>
          </p:cNvSpPr>
          <p:nvPr/>
        </p:nvSpPr>
        <p:spPr>
          <a:xfrm>
            <a:off x="2520530" y="2150925"/>
            <a:ext cx="182880" cy="18288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F41F88D-621A-982A-5263-3CE8B6B121AD}"/>
              </a:ext>
            </a:extLst>
          </p:cNvPr>
          <p:cNvSpPr txBox="1"/>
          <p:nvPr/>
        </p:nvSpPr>
        <p:spPr>
          <a:xfrm>
            <a:off x="9413935" y="1820343"/>
            <a:ext cx="2499785" cy="584775"/>
          </a:xfrm>
          <a:prstGeom prst="rect">
            <a:avLst/>
          </a:prstGeom>
          <a:noFill/>
        </p:spPr>
        <p:txBody>
          <a:bodyPr wrap="square" lIns="91440" tIns="45720" rIns="91440" bIns="45720" rtlCol="0" anchor="t">
            <a:spAutoFit/>
          </a:bodyPr>
          <a:lstStyle/>
          <a:p>
            <a:pPr algn="ctr"/>
            <a:r>
              <a:rPr lang="en-US" sz="1600" spc="100">
                <a:solidFill>
                  <a:schemeClr val="accent6"/>
                </a:solidFill>
              </a:rPr>
              <a:t>DURING WEAR</a:t>
            </a:r>
            <a:br>
              <a:rPr lang="en-US" sz="1600" spc="100"/>
            </a:br>
            <a:r>
              <a:rPr lang="en-US" sz="1600" spc="100">
                <a:solidFill>
                  <a:schemeClr val="accent6"/>
                </a:solidFill>
              </a:rPr>
              <a:t>MONITORING</a:t>
            </a:r>
            <a:endParaRPr lang="en-US">
              <a:solidFill>
                <a:schemeClr val="accent6"/>
              </a:solidFill>
            </a:endParaRPr>
          </a:p>
        </p:txBody>
      </p:sp>
      <p:sp>
        <p:nvSpPr>
          <p:cNvPr id="8" name="TextBox 7">
            <a:extLst>
              <a:ext uri="{FF2B5EF4-FFF2-40B4-BE49-F238E27FC236}">
                <a16:creationId xmlns:a16="http://schemas.microsoft.com/office/drawing/2014/main" id="{71E42F69-4B8F-42A3-A29A-1B5BBF9C4418}"/>
              </a:ext>
            </a:extLst>
          </p:cNvPr>
          <p:cNvSpPr txBox="1"/>
          <p:nvPr/>
        </p:nvSpPr>
        <p:spPr>
          <a:xfrm>
            <a:off x="9330835" y="3850253"/>
            <a:ext cx="2499785" cy="584775"/>
          </a:xfrm>
          <a:prstGeom prst="rect">
            <a:avLst/>
          </a:prstGeom>
          <a:noFill/>
        </p:spPr>
        <p:txBody>
          <a:bodyPr wrap="square" lIns="91440" tIns="45720" rIns="91440" bIns="45720" rtlCol="0" anchor="t">
            <a:spAutoFit/>
          </a:bodyPr>
          <a:lstStyle/>
          <a:p>
            <a:pPr algn="ctr"/>
            <a:r>
              <a:rPr lang="en-US" sz="1600" spc="100">
                <a:solidFill>
                  <a:schemeClr val="accent6"/>
                </a:solidFill>
              </a:rPr>
              <a:t>RETROSPECTIVE</a:t>
            </a:r>
            <a:br>
              <a:rPr lang="en-US" sz="1600" spc="100"/>
            </a:br>
            <a:r>
              <a:rPr lang="en-US" sz="1600" spc="100">
                <a:solidFill>
                  <a:schemeClr val="accent6"/>
                </a:solidFill>
              </a:rPr>
              <a:t>MONITORING</a:t>
            </a:r>
            <a:endParaRPr lang="en-US">
              <a:solidFill>
                <a:schemeClr val="accent6"/>
              </a:solidFill>
            </a:endParaRPr>
          </a:p>
        </p:txBody>
      </p:sp>
      <p:sp>
        <p:nvSpPr>
          <p:cNvPr id="17" name="TextBox 16">
            <a:extLst>
              <a:ext uri="{FF2B5EF4-FFF2-40B4-BE49-F238E27FC236}">
                <a16:creationId xmlns:a16="http://schemas.microsoft.com/office/drawing/2014/main" id="{5F26FE2B-9CBD-F388-B89F-64D8E0918DBE}"/>
              </a:ext>
            </a:extLst>
          </p:cNvPr>
          <p:cNvSpPr txBox="1"/>
          <p:nvPr/>
        </p:nvSpPr>
        <p:spPr>
          <a:xfrm>
            <a:off x="3202084" y="3821377"/>
            <a:ext cx="1594783" cy="307777"/>
          </a:xfrm>
          <a:prstGeom prst="rect">
            <a:avLst/>
          </a:prstGeom>
          <a:noFill/>
        </p:spPr>
        <p:txBody>
          <a:bodyPr wrap="square" lIns="91440" tIns="45720" rIns="91440" bIns="45720" rtlCol="0" anchor="t">
            <a:spAutoFit/>
          </a:bodyPr>
          <a:lstStyle/>
          <a:p>
            <a:pPr algn="ctr"/>
            <a:r>
              <a:rPr lang="en-US" sz="1400">
                <a:solidFill>
                  <a:schemeClr val="accent6">
                    <a:lumMod val="60000"/>
                    <a:lumOff val="40000"/>
                  </a:schemeClr>
                </a:solidFill>
                <a:latin typeface="+mj-lt"/>
              </a:rPr>
              <a:t>Event Recorder</a:t>
            </a:r>
          </a:p>
        </p:txBody>
      </p:sp>
      <p:sp>
        <p:nvSpPr>
          <p:cNvPr id="22" name="TextBox 21">
            <a:extLst>
              <a:ext uri="{FF2B5EF4-FFF2-40B4-BE49-F238E27FC236}">
                <a16:creationId xmlns:a16="http://schemas.microsoft.com/office/drawing/2014/main" id="{ACC1060F-64DB-F29D-0904-C53C59086F1B}"/>
              </a:ext>
            </a:extLst>
          </p:cNvPr>
          <p:cNvSpPr txBox="1"/>
          <p:nvPr/>
        </p:nvSpPr>
        <p:spPr>
          <a:xfrm>
            <a:off x="7150953" y="1993222"/>
            <a:ext cx="1691406" cy="692497"/>
          </a:xfrm>
          <a:prstGeom prst="rect">
            <a:avLst/>
          </a:prstGeom>
          <a:noFill/>
        </p:spPr>
        <p:txBody>
          <a:bodyPr wrap="square" lIns="91440" tIns="45720" rIns="91440" bIns="45720" rtlCol="0" anchor="t">
            <a:spAutoFit/>
          </a:bodyPr>
          <a:lstStyle/>
          <a:p>
            <a:pPr algn="ctr"/>
            <a:r>
              <a:rPr lang="en-US" sz="1400">
                <a:solidFill>
                  <a:schemeClr val="tx2"/>
                </a:solidFill>
                <a:latin typeface="+mj-lt"/>
              </a:rPr>
              <a:t>Implantable Loop Recorder</a:t>
            </a:r>
          </a:p>
          <a:p>
            <a:pPr algn="ctr"/>
            <a:endParaRPr lang="en-US" sz="1100">
              <a:solidFill>
                <a:schemeClr val="accent6">
                  <a:lumMod val="50000"/>
                </a:schemeClr>
              </a:solidFill>
            </a:endParaRPr>
          </a:p>
        </p:txBody>
      </p:sp>
      <p:sp>
        <p:nvSpPr>
          <p:cNvPr id="26" name="TextBox 25">
            <a:extLst>
              <a:ext uri="{FF2B5EF4-FFF2-40B4-BE49-F238E27FC236}">
                <a16:creationId xmlns:a16="http://schemas.microsoft.com/office/drawing/2014/main" id="{B7495CD5-7D15-59AE-B2E6-FC2057B6563D}"/>
              </a:ext>
            </a:extLst>
          </p:cNvPr>
          <p:cNvSpPr txBox="1"/>
          <p:nvPr/>
        </p:nvSpPr>
        <p:spPr>
          <a:xfrm>
            <a:off x="7923791" y="4185360"/>
            <a:ext cx="1335164" cy="477054"/>
          </a:xfrm>
          <a:prstGeom prst="rect">
            <a:avLst/>
          </a:prstGeom>
          <a:noFill/>
        </p:spPr>
        <p:txBody>
          <a:bodyPr wrap="square" lIns="91440" tIns="45720" rIns="91440" bIns="45720" rtlCol="0" anchor="t">
            <a:spAutoFit/>
          </a:bodyPr>
          <a:lstStyle/>
          <a:p>
            <a:pPr algn="ctr"/>
            <a:r>
              <a:rPr lang="en-US" sz="1400">
                <a:solidFill>
                  <a:schemeClr val="accent6">
                    <a:lumMod val="60000"/>
                    <a:lumOff val="40000"/>
                  </a:schemeClr>
                </a:solidFill>
                <a:latin typeface="+mj-lt"/>
              </a:rPr>
              <a:t>Wearables</a:t>
            </a:r>
          </a:p>
          <a:p>
            <a:pPr algn="ctr"/>
            <a:endParaRPr lang="en-US" sz="1100">
              <a:solidFill>
                <a:schemeClr val="accent6">
                  <a:lumMod val="60000"/>
                  <a:lumOff val="40000"/>
                </a:schemeClr>
              </a:solidFill>
            </a:endParaRPr>
          </a:p>
        </p:txBody>
      </p:sp>
      <p:cxnSp>
        <p:nvCxnSpPr>
          <p:cNvPr id="30" name="Straight Connector 29">
            <a:extLst>
              <a:ext uri="{FF2B5EF4-FFF2-40B4-BE49-F238E27FC236}">
                <a16:creationId xmlns:a16="http://schemas.microsoft.com/office/drawing/2014/main" id="{F696A8A0-1EE1-3F1B-CA17-577E5FA6374A}"/>
              </a:ext>
            </a:extLst>
          </p:cNvPr>
          <p:cNvCxnSpPr>
            <a:cxnSpLocks/>
            <a:endCxn id="18" idx="2"/>
          </p:cNvCxnSpPr>
          <p:nvPr/>
        </p:nvCxnSpPr>
        <p:spPr>
          <a:xfrm>
            <a:off x="1055765" y="4185882"/>
            <a:ext cx="2853504" cy="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BC649E1-E0F4-9E5C-7F32-9A4BA3CAEC0F}"/>
              </a:ext>
            </a:extLst>
          </p:cNvPr>
          <p:cNvCxnSpPr>
            <a:cxnSpLocks/>
            <a:endCxn id="43" idx="2"/>
          </p:cNvCxnSpPr>
          <p:nvPr/>
        </p:nvCxnSpPr>
        <p:spPr>
          <a:xfrm>
            <a:off x="1006996" y="2788612"/>
            <a:ext cx="6898220" cy="0"/>
          </a:xfrm>
          <a:prstGeom prst="line">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4B0423B-E807-78EC-527C-39FF4E6341C3}"/>
              </a:ext>
            </a:extLst>
          </p:cNvPr>
          <p:cNvCxnSpPr>
            <a:cxnSpLocks/>
            <a:endCxn id="54" idx="2"/>
          </p:cNvCxnSpPr>
          <p:nvPr/>
        </p:nvCxnSpPr>
        <p:spPr>
          <a:xfrm>
            <a:off x="1006996" y="4765736"/>
            <a:ext cx="1035605" cy="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52B49E-2554-80FB-1AB3-B29328DC66E7}"/>
              </a:ext>
            </a:extLst>
          </p:cNvPr>
          <p:cNvCxnSpPr>
            <a:cxnSpLocks/>
            <a:stCxn id="54" idx="4"/>
          </p:cNvCxnSpPr>
          <p:nvPr/>
        </p:nvCxnSpPr>
        <p:spPr>
          <a:xfrm flipH="1">
            <a:off x="2133272" y="4857176"/>
            <a:ext cx="769" cy="670015"/>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88EA230-C8E5-876B-2656-B83A0DAACD20}"/>
              </a:ext>
            </a:extLst>
          </p:cNvPr>
          <p:cNvCxnSpPr>
            <a:cxnSpLocks/>
            <a:stCxn id="18" idx="4"/>
          </p:cNvCxnSpPr>
          <p:nvPr/>
        </p:nvCxnSpPr>
        <p:spPr>
          <a:xfrm>
            <a:off x="4000709" y="4277322"/>
            <a:ext cx="3893" cy="127815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D4E06F5-BD8E-7660-09F2-55F3961616A6}"/>
              </a:ext>
            </a:extLst>
          </p:cNvPr>
          <p:cNvCxnSpPr>
            <a:cxnSpLocks/>
            <a:stCxn id="43" idx="4"/>
          </p:cNvCxnSpPr>
          <p:nvPr/>
        </p:nvCxnSpPr>
        <p:spPr>
          <a:xfrm>
            <a:off x="7996656" y="2880052"/>
            <a:ext cx="0" cy="2643836"/>
          </a:xfrm>
          <a:prstGeom prst="line">
            <a:avLst/>
          </a:prstGeom>
          <a:ln w="127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E48D618C-6B0B-CE12-BD32-116FE1BE77C1}"/>
              </a:ext>
            </a:extLst>
          </p:cNvPr>
          <p:cNvSpPr txBox="1"/>
          <p:nvPr/>
        </p:nvSpPr>
        <p:spPr>
          <a:xfrm>
            <a:off x="9240335" y="5257883"/>
            <a:ext cx="2499785" cy="307777"/>
          </a:xfrm>
          <a:prstGeom prst="rect">
            <a:avLst/>
          </a:prstGeom>
          <a:noFill/>
        </p:spPr>
        <p:txBody>
          <a:bodyPr wrap="square" rtlCol="0">
            <a:spAutoFit/>
          </a:bodyPr>
          <a:lstStyle/>
          <a:p>
            <a:r>
              <a:rPr lang="en-US" sz="1400" spc="100">
                <a:latin typeface="+mj-lt"/>
              </a:rPr>
              <a:t>SYMPTOM FREQUENCY</a:t>
            </a:r>
          </a:p>
        </p:txBody>
      </p:sp>
      <p:sp>
        <p:nvSpPr>
          <p:cNvPr id="73" name="TextBox 72">
            <a:extLst>
              <a:ext uri="{FF2B5EF4-FFF2-40B4-BE49-F238E27FC236}">
                <a16:creationId xmlns:a16="http://schemas.microsoft.com/office/drawing/2014/main" id="{844368B5-2608-5264-F965-12AD8F9F81C1}"/>
              </a:ext>
            </a:extLst>
          </p:cNvPr>
          <p:cNvSpPr txBox="1"/>
          <p:nvPr/>
        </p:nvSpPr>
        <p:spPr>
          <a:xfrm>
            <a:off x="9240335" y="5579509"/>
            <a:ext cx="2743770" cy="307777"/>
          </a:xfrm>
          <a:prstGeom prst="rect">
            <a:avLst/>
          </a:prstGeom>
          <a:noFill/>
        </p:spPr>
        <p:txBody>
          <a:bodyPr wrap="square" rtlCol="0">
            <a:spAutoFit/>
          </a:bodyPr>
          <a:lstStyle/>
          <a:p>
            <a:r>
              <a:rPr lang="en-US" sz="1400" spc="100">
                <a:latin typeface="+mj-lt"/>
              </a:rPr>
              <a:t>MONITORING DURATION</a:t>
            </a:r>
          </a:p>
        </p:txBody>
      </p:sp>
      <p:grpSp>
        <p:nvGrpSpPr>
          <p:cNvPr id="34" name="Group 33">
            <a:extLst>
              <a:ext uri="{FF2B5EF4-FFF2-40B4-BE49-F238E27FC236}">
                <a16:creationId xmlns:a16="http://schemas.microsoft.com/office/drawing/2014/main" id="{FE75CF3D-B810-1F05-6220-3645BFBFA8BE}"/>
              </a:ext>
            </a:extLst>
          </p:cNvPr>
          <p:cNvGrpSpPr/>
          <p:nvPr/>
        </p:nvGrpSpPr>
        <p:grpSpPr>
          <a:xfrm>
            <a:off x="1209041" y="5486139"/>
            <a:ext cx="8013416" cy="246497"/>
            <a:chOff x="1317923" y="5486139"/>
            <a:chExt cx="5242619" cy="246497"/>
          </a:xfrm>
        </p:grpSpPr>
        <p:cxnSp>
          <p:nvCxnSpPr>
            <p:cNvPr id="36" name="Straight Arrow Connector 35">
              <a:extLst>
                <a:ext uri="{FF2B5EF4-FFF2-40B4-BE49-F238E27FC236}">
                  <a16:creationId xmlns:a16="http://schemas.microsoft.com/office/drawing/2014/main" id="{97F75F6B-1E39-29C0-B4BE-EC28C93EC251}"/>
                </a:ext>
              </a:extLst>
            </p:cNvPr>
            <p:cNvCxnSpPr>
              <a:cxnSpLocks/>
            </p:cNvCxnSpPr>
            <p:nvPr/>
          </p:nvCxnSpPr>
          <p:spPr>
            <a:xfrm flipH="1">
              <a:off x="1325374" y="5486139"/>
              <a:ext cx="5227717" cy="0"/>
            </a:xfrm>
            <a:prstGeom prst="straightConnector1">
              <a:avLst/>
            </a:prstGeom>
            <a:ln w="101600">
              <a:gradFill flip="none" rotWithShape="1">
                <a:gsLst>
                  <a:gs pos="0">
                    <a:schemeClr val="bg1"/>
                  </a:gs>
                  <a:gs pos="71000">
                    <a:schemeClr val="accent1">
                      <a:lumMod val="100000"/>
                    </a:schemeClr>
                  </a:gs>
                </a:gsLst>
                <a:lin ang="0" scaled="0"/>
                <a:tileRect/>
              </a:gradFill>
              <a:tailEnd type="triangle" w="med" len="sm"/>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C9FCBDC-CE0F-0CD2-69E9-BDABBC05D95C}"/>
                </a:ext>
              </a:extLst>
            </p:cNvPr>
            <p:cNvCxnSpPr>
              <a:cxnSpLocks/>
            </p:cNvCxnSpPr>
            <p:nvPr/>
          </p:nvCxnSpPr>
          <p:spPr>
            <a:xfrm>
              <a:off x="1317923" y="5718306"/>
              <a:ext cx="5242619" cy="14330"/>
            </a:xfrm>
            <a:prstGeom prst="straightConnector1">
              <a:avLst/>
            </a:prstGeom>
            <a:ln w="101600">
              <a:gradFill flip="none" rotWithShape="1">
                <a:gsLst>
                  <a:gs pos="0">
                    <a:schemeClr val="bg1"/>
                  </a:gs>
                  <a:gs pos="71000">
                    <a:schemeClr val="tx1"/>
                  </a:gs>
                </a:gsLst>
                <a:lin ang="0" scaled="0"/>
                <a:tileRect/>
              </a:gradFill>
              <a:tailEnd type="triangle" w="med" len="sm"/>
            </a:ln>
          </p:spPr>
          <p:style>
            <a:lnRef idx="1">
              <a:schemeClr val="accent1"/>
            </a:lnRef>
            <a:fillRef idx="0">
              <a:schemeClr val="accent1"/>
            </a:fillRef>
            <a:effectRef idx="0">
              <a:schemeClr val="accent1"/>
            </a:effectRef>
            <a:fontRef idx="minor">
              <a:schemeClr val="tx1"/>
            </a:fontRef>
          </p:style>
        </p:cxnSp>
      </p:grpSp>
      <p:sp>
        <p:nvSpPr>
          <p:cNvPr id="18" name="Oval 17">
            <a:extLst>
              <a:ext uri="{FF2B5EF4-FFF2-40B4-BE49-F238E27FC236}">
                <a16:creationId xmlns:a16="http://schemas.microsoft.com/office/drawing/2014/main" id="{2A9E40F7-61F7-7A32-B1AD-7BEAD6DC4BB4}"/>
              </a:ext>
            </a:extLst>
          </p:cNvPr>
          <p:cNvSpPr>
            <a:spLocks noChangeAspect="1"/>
          </p:cNvSpPr>
          <p:nvPr/>
        </p:nvSpPr>
        <p:spPr>
          <a:xfrm>
            <a:off x="3909269" y="4094442"/>
            <a:ext cx="182880" cy="18288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11B7BDD9-180E-1E5A-CB9F-786117244FAE}"/>
              </a:ext>
            </a:extLst>
          </p:cNvPr>
          <p:cNvSpPr>
            <a:spLocks noChangeAspect="1"/>
          </p:cNvSpPr>
          <p:nvPr/>
        </p:nvSpPr>
        <p:spPr>
          <a:xfrm>
            <a:off x="7905216" y="2697172"/>
            <a:ext cx="182880" cy="18288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89E28D53-9D6C-161B-F961-1B0D1CEE9DDF}"/>
              </a:ext>
            </a:extLst>
          </p:cNvPr>
          <p:cNvSpPr txBox="1"/>
          <p:nvPr/>
        </p:nvSpPr>
        <p:spPr>
          <a:xfrm>
            <a:off x="2174805" y="4605931"/>
            <a:ext cx="1316234" cy="477054"/>
          </a:xfrm>
          <a:prstGeom prst="rect">
            <a:avLst/>
          </a:prstGeom>
          <a:solidFill>
            <a:schemeClr val="bg1"/>
          </a:solidFill>
        </p:spPr>
        <p:txBody>
          <a:bodyPr wrap="square" lIns="91440" tIns="45720" rIns="91440" bIns="45720" rtlCol="0" anchor="t">
            <a:spAutoFit/>
          </a:bodyPr>
          <a:lstStyle/>
          <a:p>
            <a:pPr algn="ctr"/>
            <a:r>
              <a:rPr lang="en-US" sz="1400">
                <a:solidFill>
                  <a:schemeClr val="accent6">
                    <a:lumMod val="60000"/>
                    <a:lumOff val="40000"/>
                  </a:schemeClr>
                </a:solidFill>
                <a:latin typeface="+mj-lt"/>
              </a:rPr>
              <a:t>Holter Monitor</a:t>
            </a:r>
          </a:p>
          <a:p>
            <a:pPr algn="ctr"/>
            <a:endParaRPr lang="en-US" sz="1100">
              <a:solidFill>
                <a:schemeClr val="accent6">
                  <a:lumMod val="60000"/>
                  <a:lumOff val="40000"/>
                </a:schemeClr>
              </a:solidFill>
            </a:endParaRPr>
          </a:p>
        </p:txBody>
      </p:sp>
      <p:sp>
        <p:nvSpPr>
          <p:cNvPr id="54" name="Oval 53">
            <a:extLst>
              <a:ext uri="{FF2B5EF4-FFF2-40B4-BE49-F238E27FC236}">
                <a16:creationId xmlns:a16="http://schemas.microsoft.com/office/drawing/2014/main" id="{44840220-8AD3-E1BB-6B4D-7B43617CDFA7}"/>
              </a:ext>
            </a:extLst>
          </p:cNvPr>
          <p:cNvSpPr>
            <a:spLocks noChangeAspect="1"/>
          </p:cNvSpPr>
          <p:nvPr/>
        </p:nvSpPr>
        <p:spPr>
          <a:xfrm>
            <a:off x="2042601" y="4674296"/>
            <a:ext cx="182880" cy="18288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121788BB-2C33-6025-0D83-18F2412A0D9A}"/>
              </a:ext>
            </a:extLst>
          </p:cNvPr>
          <p:cNvSpPr>
            <a:spLocks noChangeAspect="1"/>
          </p:cNvSpPr>
          <p:nvPr/>
        </p:nvSpPr>
        <p:spPr>
          <a:xfrm>
            <a:off x="7914364" y="4238399"/>
            <a:ext cx="182880" cy="18288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Arrow Connector 1">
            <a:extLst>
              <a:ext uri="{FF2B5EF4-FFF2-40B4-BE49-F238E27FC236}">
                <a16:creationId xmlns:a16="http://schemas.microsoft.com/office/drawing/2014/main" id="{E6D3C7DF-B4F1-B9AE-DA0B-D1C6AB18126B}"/>
              </a:ext>
            </a:extLst>
          </p:cNvPr>
          <p:cNvCxnSpPr>
            <a:cxnSpLocks/>
          </p:cNvCxnSpPr>
          <p:nvPr/>
        </p:nvCxnSpPr>
        <p:spPr>
          <a:xfrm flipV="1">
            <a:off x="999203" y="1238596"/>
            <a:ext cx="0" cy="4479710"/>
          </a:xfrm>
          <a:prstGeom prst="straightConnector1">
            <a:avLst/>
          </a:prstGeom>
          <a:ln w="101600">
            <a:gradFill flip="none" rotWithShape="1">
              <a:gsLst>
                <a:gs pos="0">
                  <a:schemeClr val="bg1"/>
                </a:gs>
                <a:gs pos="74000">
                  <a:schemeClr val="accent4">
                    <a:lumMod val="50000"/>
                  </a:schemeClr>
                </a:gs>
              </a:gsLst>
              <a:lin ang="5400000" scaled="0"/>
              <a:tileRect/>
            </a:gradFill>
            <a:tailEnd type="triangle" w="med" len="sm"/>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768E2D2-C39C-AB1E-695B-41E4E9D65972}"/>
              </a:ext>
            </a:extLst>
          </p:cNvPr>
          <p:cNvSpPr txBox="1"/>
          <p:nvPr/>
        </p:nvSpPr>
        <p:spPr>
          <a:xfrm>
            <a:off x="5175270" y="3032568"/>
            <a:ext cx="2230898" cy="692497"/>
          </a:xfrm>
          <a:prstGeom prst="rect">
            <a:avLst/>
          </a:prstGeom>
          <a:noFill/>
        </p:spPr>
        <p:txBody>
          <a:bodyPr wrap="square" lIns="91440" tIns="45720" rIns="91440" bIns="45720" rtlCol="0" anchor="t">
            <a:spAutoFit/>
          </a:bodyPr>
          <a:lstStyle/>
          <a:p>
            <a:pPr algn="ctr"/>
            <a:r>
              <a:rPr lang="en-US" sz="1400">
                <a:solidFill>
                  <a:schemeClr val="accent6">
                    <a:lumMod val="60000"/>
                    <a:lumOff val="40000"/>
                  </a:schemeClr>
                </a:solidFill>
                <a:latin typeface="+mj-lt"/>
              </a:rPr>
              <a:t>Long-Term Continuous</a:t>
            </a:r>
            <a:br>
              <a:rPr lang="en-US" sz="1400">
                <a:latin typeface="+mj-lt"/>
              </a:rPr>
            </a:br>
            <a:r>
              <a:rPr lang="en-US" sz="1400">
                <a:solidFill>
                  <a:schemeClr val="accent6">
                    <a:lumMod val="60000"/>
                    <a:lumOff val="40000"/>
                  </a:schemeClr>
                </a:solidFill>
                <a:latin typeface="+mj-lt"/>
              </a:rPr>
              <a:t>Monitor</a:t>
            </a:r>
          </a:p>
          <a:p>
            <a:pPr algn="ctr"/>
            <a:endParaRPr lang="en-US" sz="1100">
              <a:solidFill>
                <a:schemeClr val="accent6">
                  <a:lumMod val="60000"/>
                  <a:lumOff val="40000"/>
                </a:schemeClr>
              </a:solidFill>
            </a:endParaRPr>
          </a:p>
        </p:txBody>
      </p:sp>
      <p:cxnSp>
        <p:nvCxnSpPr>
          <p:cNvPr id="16" name="Straight Connector 15">
            <a:extLst>
              <a:ext uri="{FF2B5EF4-FFF2-40B4-BE49-F238E27FC236}">
                <a16:creationId xmlns:a16="http://schemas.microsoft.com/office/drawing/2014/main" id="{BEB21382-922E-3E1F-1007-99445F572793}"/>
              </a:ext>
            </a:extLst>
          </p:cNvPr>
          <p:cNvCxnSpPr>
            <a:cxnSpLocks/>
            <a:endCxn id="21" idx="2"/>
          </p:cNvCxnSpPr>
          <p:nvPr/>
        </p:nvCxnSpPr>
        <p:spPr>
          <a:xfrm>
            <a:off x="1006996" y="3189475"/>
            <a:ext cx="4185594" cy="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3A64CB4-8BDC-3D59-B0EB-8A6D8F56ADD2}"/>
              </a:ext>
            </a:extLst>
          </p:cNvPr>
          <p:cNvCxnSpPr>
            <a:cxnSpLocks/>
            <a:stCxn id="21" idx="4"/>
          </p:cNvCxnSpPr>
          <p:nvPr/>
        </p:nvCxnSpPr>
        <p:spPr>
          <a:xfrm>
            <a:off x="5284030" y="3280915"/>
            <a:ext cx="9753" cy="2204637"/>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4E8C6D2E-53CA-5A98-2AAC-A85218D6D22A}"/>
              </a:ext>
            </a:extLst>
          </p:cNvPr>
          <p:cNvSpPr>
            <a:spLocks noChangeAspect="1"/>
          </p:cNvSpPr>
          <p:nvPr/>
        </p:nvSpPr>
        <p:spPr>
          <a:xfrm>
            <a:off x="5192590" y="3098035"/>
            <a:ext cx="182880" cy="18288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ABF58272-BD4A-FAFA-7449-F2D68FACFE38}"/>
              </a:ext>
            </a:extLst>
          </p:cNvPr>
          <p:cNvSpPr>
            <a:spLocks noGrp="1"/>
          </p:cNvSpPr>
          <p:nvPr>
            <p:ph type="title"/>
          </p:nvPr>
        </p:nvSpPr>
        <p:spPr>
          <a:xfrm>
            <a:off x="609441" y="314235"/>
            <a:ext cx="10969943" cy="437132"/>
          </a:xfrm>
        </p:spPr>
        <p:txBody>
          <a:bodyPr lIns="0" tIns="45720" rIns="91440" bIns="45720" anchor="t">
            <a:noAutofit/>
          </a:bodyPr>
          <a:lstStyle/>
          <a:p>
            <a:r>
              <a:rPr lang="en-US"/>
              <a:t>When to Consider an Implantable Loop Recorder</a:t>
            </a:r>
          </a:p>
        </p:txBody>
      </p:sp>
      <p:sp>
        <p:nvSpPr>
          <p:cNvPr id="9" name="TextBox 8">
            <a:extLst>
              <a:ext uri="{FF2B5EF4-FFF2-40B4-BE49-F238E27FC236}">
                <a16:creationId xmlns:a16="http://schemas.microsoft.com/office/drawing/2014/main" id="{11034374-0DED-AB36-70B7-BD6875828D5F}"/>
              </a:ext>
            </a:extLst>
          </p:cNvPr>
          <p:cNvSpPr txBox="1"/>
          <p:nvPr/>
        </p:nvSpPr>
        <p:spPr>
          <a:xfrm>
            <a:off x="4522931" y="0"/>
            <a:ext cx="3142961" cy="369332"/>
          </a:xfrm>
          <a:prstGeom prst="rect">
            <a:avLst/>
          </a:prstGeom>
          <a:noFill/>
        </p:spPr>
        <p:txBody>
          <a:bodyPr wrap="square" lIns="0" tIns="182880" rIns="91440" bIns="45720" rtlCol="0" anchor="t">
            <a:spAutoFit/>
          </a:bodyPr>
          <a:lstStyle/>
          <a:p>
            <a:pPr algn="ctr"/>
            <a:r>
              <a:rPr lang="en-US" sz="900" spc="100">
                <a:solidFill>
                  <a:schemeClr val="accent6"/>
                </a:solidFill>
              </a:rPr>
              <a:t>IMPLANTABLE LOOP RECORDER (ILR)</a:t>
            </a:r>
          </a:p>
        </p:txBody>
      </p:sp>
      <p:sp>
        <p:nvSpPr>
          <p:cNvPr id="7" name="TextBox 6">
            <a:extLst>
              <a:ext uri="{FF2B5EF4-FFF2-40B4-BE49-F238E27FC236}">
                <a16:creationId xmlns:a16="http://schemas.microsoft.com/office/drawing/2014/main" id="{04DDC93F-52CD-F333-0830-77B1357F4CE6}"/>
              </a:ext>
            </a:extLst>
          </p:cNvPr>
          <p:cNvSpPr txBox="1"/>
          <p:nvPr/>
        </p:nvSpPr>
        <p:spPr>
          <a:xfrm rot="16200000">
            <a:off x="-77171" y="2120687"/>
            <a:ext cx="1703407" cy="307777"/>
          </a:xfrm>
          <a:prstGeom prst="rect">
            <a:avLst/>
          </a:prstGeom>
          <a:noFill/>
        </p:spPr>
        <p:txBody>
          <a:bodyPr wrap="square" lIns="91440" tIns="45720" rIns="91440" bIns="45720" rtlCol="0" anchor="t">
            <a:spAutoFit/>
          </a:bodyPr>
          <a:lstStyle/>
          <a:p>
            <a:pPr algn="r"/>
            <a:r>
              <a:rPr lang="en-US" sz="1400" spc="100">
                <a:latin typeface="+mj-lt"/>
              </a:rPr>
              <a:t>DATA URGENCY</a:t>
            </a:r>
          </a:p>
        </p:txBody>
      </p:sp>
      <p:sp>
        <p:nvSpPr>
          <p:cNvPr id="10" name="Text Placeholder 16">
            <a:extLst>
              <a:ext uri="{FF2B5EF4-FFF2-40B4-BE49-F238E27FC236}">
                <a16:creationId xmlns:a16="http://schemas.microsoft.com/office/drawing/2014/main" id="{E14C4EEE-50E2-58CA-ECE8-A609AC51D71B}"/>
              </a:ext>
            </a:extLst>
          </p:cNvPr>
          <p:cNvSpPr txBox="1">
            <a:spLocks/>
          </p:cNvSpPr>
          <p:nvPr/>
        </p:nvSpPr>
        <p:spPr>
          <a:xfrm>
            <a:off x="927534" y="6143265"/>
            <a:ext cx="9969774" cy="144271"/>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kern="1200" spc="0" baseline="0">
                <a:solidFill>
                  <a:schemeClr val="accent6"/>
                </a:solidFill>
                <a:latin typeface="+mn-lt"/>
                <a:ea typeface="+mn-ea"/>
                <a:cs typeface="Calibri"/>
              </a:defRPr>
            </a:lvl1pPr>
            <a:lvl2pPr marL="509412" indent="0" algn="l" defTabSz="914400" rtl="0" eaLnBrk="1" latinLnBrk="0" hangingPunct="1">
              <a:lnSpc>
                <a:spcPct val="90000"/>
              </a:lnSpc>
              <a:spcBef>
                <a:spcPts val="500"/>
              </a:spcBef>
              <a:buClr>
                <a:schemeClr val="accent1"/>
              </a:buClr>
              <a:buSzPct val="80000"/>
              <a:buFont typeface="Arial" panose="020B0604020202020204" pitchFamily="34" charset="0"/>
              <a:buNone/>
              <a:tabLst/>
              <a:defRPr sz="2000" kern="1200">
                <a:solidFill>
                  <a:schemeClr val="tx1">
                    <a:tint val="75000"/>
                  </a:schemeClr>
                </a:solidFill>
                <a:latin typeface="+mn-lt"/>
                <a:ea typeface="+mn-ea"/>
                <a:cs typeface="+mn-cs"/>
              </a:defRPr>
            </a:lvl2pPr>
            <a:lvl3pPr marL="1018824" indent="0" algn="l" defTabSz="914400" rtl="0" eaLnBrk="1" latinLnBrk="0" hangingPunct="1">
              <a:lnSpc>
                <a:spcPct val="90000"/>
              </a:lnSpc>
              <a:spcBef>
                <a:spcPts val="500"/>
              </a:spcBef>
              <a:buFont typeface="System Font Regular"/>
              <a:buNone/>
              <a:tabLst/>
              <a:defRPr sz="1800" kern="1200">
                <a:solidFill>
                  <a:schemeClr val="tx1">
                    <a:tint val="75000"/>
                  </a:schemeClr>
                </a:solidFill>
                <a:latin typeface="+mn-lt"/>
                <a:ea typeface="+mn-ea"/>
                <a:cs typeface="+mn-cs"/>
              </a:defRPr>
            </a:lvl3pPr>
            <a:lvl4pPr marL="1528237" indent="0" algn="l" defTabSz="914400" rtl="0" eaLnBrk="1" latinLnBrk="0" hangingPunct="1">
              <a:lnSpc>
                <a:spcPct val="90000"/>
              </a:lnSpc>
              <a:spcBef>
                <a:spcPts val="500"/>
              </a:spcBef>
              <a:buSzPct val="80000"/>
              <a:buFont typeface="Courier New" panose="02070309020205020404" pitchFamily="49" charset="0"/>
              <a:buNone/>
              <a:tabLst/>
              <a:defRPr sz="1600" kern="1200">
                <a:solidFill>
                  <a:schemeClr val="tx1">
                    <a:tint val="75000"/>
                  </a:schemeClr>
                </a:solidFill>
                <a:latin typeface="+mn-lt"/>
                <a:ea typeface="+mn-ea"/>
                <a:cs typeface="+mn-cs"/>
              </a:defRPr>
            </a:lvl4pPr>
            <a:lvl5pPr marL="2037649" indent="0" algn="l" defTabSz="914400" rtl="0" eaLnBrk="1" latinLnBrk="0" hangingPunct="1">
              <a:lnSpc>
                <a:spcPct val="90000"/>
              </a:lnSpc>
              <a:spcBef>
                <a:spcPts val="500"/>
              </a:spcBef>
              <a:buSzPct val="75000"/>
              <a:buFont typeface="System Font Regular"/>
              <a:buNone/>
              <a:tabLst/>
              <a:defRPr sz="1600" kern="1200">
                <a:solidFill>
                  <a:schemeClr val="tx1">
                    <a:tint val="75000"/>
                  </a:schemeClr>
                </a:solidFill>
                <a:latin typeface="+mn-lt"/>
                <a:ea typeface="+mn-ea"/>
                <a:cs typeface="+mn-cs"/>
              </a:defRPr>
            </a:lvl5pPr>
            <a:lvl6pPr marL="254706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09220">
              <a:buNone/>
            </a:pPr>
            <a:r>
              <a:rPr lang="en-US" sz="1000" b="1">
                <a:solidFill>
                  <a:schemeClr val="accent5"/>
                </a:solidFill>
                <a:latin typeface="Franklin Gothic Book"/>
                <a:cs typeface="Times New Roman"/>
              </a:rPr>
              <a:t>Disclaimer: </a:t>
            </a:r>
            <a:r>
              <a:rPr lang="en-US" sz="1000">
                <a:solidFill>
                  <a:schemeClr val="accent5"/>
                </a:solidFill>
                <a:latin typeface="Franklin Gothic Book"/>
                <a:cs typeface="Times New Roman"/>
              </a:rPr>
              <a:t>Ambulatory monitoring devices are intended for use in routine, non-acute settings and are not designed for high-risk patients or those requiring continuous, intensive care.</a:t>
            </a:r>
          </a:p>
        </p:txBody>
      </p:sp>
    </p:spTree>
    <p:custDataLst>
      <p:tags r:id="rId1"/>
    </p:custDataLst>
    <p:extLst>
      <p:ext uri="{BB962C8B-B14F-4D97-AF65-F5344CB8AC3E}">
        <p14:creationId xmlns:p14="http://schemas.microsoft.com/office/powerpoint/2010/main" val="42832012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6E84A-C6E2-4DA8-0CA2-0792AB960E2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FACE2E5-4D6B-41EA-82BA-88B35AE80FDC}"/>
              </a:ext>
            </a:extLst>
          </p:cNvPr>
          <p:cNvSpPr>
            <a:spLocks noGrp="1"/>
          </p:cNvSpPr>
          <p:nvPr>
            <p:ph type="ctrTitle"/>
          </p:nvPr>
        </p:nvSpPr>
        <p:spPr>
          <a:xfrm>
            <a:off x="608013" y="1600200"/>
            <a:ext cx="5487987" cy="3124200"/>
          </a:xfrm>
        </p:spPr>
        <p:txBody>
          <a:bodyPr/>
          <a:lstStyle/>
          <a:p>
            <a:pPr algn="l"/>
            <a:r>
              <a:rPr lang="en-US" sz="4400"/>
              <a:t>Consumer Wearable Devices</a:t>
            </a:r>
          </a:p>
        </p:txBody>
      </p:sp>
      <p:pic>
        <p:nvPicPr>
          <p:cNvPr id="32" name="Picture 31">
            <a:extLst>
              <a:ext uri="{FF2B5EF4-FFF2-40B4-BE49-F238E27FC236}">
                <a16:creationId xmlns:a16="http://schemas.microsoft.com/office/drawing/2014/main" id="{BF949599-A03A-CE85-F723-97F5106FBEE1}"/>
              </a:ext>
            </a:extLst>
          </p:cNvPr>
          <p:cNvPicPr>
            <a:picLocks noChangeAspect="1"/>
          </p:cNvPicPr>
          <p:nvPr/>
        </p:nvPicPr>
        <p:blipFill>
          <a:blip r:embed="rId3"/>
          <a:stretch>
            <a:fillRect/>
          </a:stretch>
        </p:blipFill>
        <p:spPr>
          <a:xfrm>
            <a:off x="8701087" y="1600200"/>
            <a:ext cx="1998980" cy="3664797"/>
          </a:xfrm>
          <a:prstGeom prst="rect">
            <a:avLst/>
          </a:prstGeom>
        </p:spPr>
      </p:pic>
    </p:spTree>
    <p:custDataLst>
      <p:tags r:id="rId1"/>
    </p:custDataLst>
    <p:extLst>
      <p:ext uri="{BB962C8B-B14F-4D97-AF65-F5344CB8AC3E}">
        <p14:creationId xmlns:p14="http://schemas.microsoft.com/office/powerpoint/2010/main" val="42285278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B37ED-63E2-ACA0-3380-CADEC1746F44}"/>
              </a:ext>
            </a:extLst>
          </p:cNvPr>
          <p:cNvSpPr>
            <a:spLocks noGrp="1"/>
          </p:cNvSpPr>
          <p:nvPr>
            <p:ph type="title"/>
          </p:nvPr>
        </p:nvSpPr>
        <p:spPr/>
        <p:txBody>
          <a:bodyPr/>
          <a:lstStyle/>
          <a:p>
            <a:pPr algn="ctr"/>
            <a:r>
              <a:rPr lang="en-US">
                <a:ea typeface="Calibri Light"/>
                <a:cs typeface="Calibri Light"/>
              </a:rPr>
              <a:t>Types of Devices</a:t>
            </a:r>
            <a:endParaRPr lang="en-US"/>
          </a:p>
        </p:txBody>
      </p:sp>
      <p:sp>
        <p:nvSpPr>
          <p:cNvPr id="6" name="Text Placeholder 5">
            <a:extLst>
              <a:ext uri="{FF2B5EF4-FFF2-40B4-BE49-F238E27FC236}">
                <a16:creationId xmlns:a16="http://schemas.microsoft.com/office/drawing/2014/main" id="{785D6EA7-D303-2DBF-BB9E-24CF7E918154}"/>
              </a:ext>
            </a:extLst>
          </p:cNvPr>
          <p:cNvSpPr>
            <a:spLocks noGrp="1"/>
          </p:cNvSpPr>
          <p:nvPr>
            <p:ph type="body" idx="16"/>
          </p:nvPr>
        </p:nvSpPr>
        <p:spPr>
          <a:xfrm>
            <a:off x="1371600" y="6400800"/>
            <a:ext cx="10424160" cy="365760"/>
          </a:xfrm>
        </p:spPr>
        <p:txBody>
          <a:bodyPr/>
          <a:lstStyle/>
          <a:p>
            <a:pPr marL="0" indent="0">
              <a:buNone/>
            </a:pPr>
            <a:r>
              <a:rPr lang="en-US"/>
              <a:t>Spatz ES, Ginsburg GS, Rumsfeld JS, </a:t>
            </a:r>
            <a:r>
              <a:rPr lang="en-US" err="1"/>
              <a:t>Turakhia</a:t>
            </a:r>
            <a:r>
              <a:rPr lang="en-US"/>
              <a:t> MP. Wearable digital health technologies for monitoring in cardiovascular medicine. </a:t>
            </a:r>
            <a:r>
              <a:rPr lang="en-US" i="1"/>
              <a:t>New England Journal of Medicine</a:t>
            </a:r>
            <a:r>
              <a:rPr lang="en-US"/>
              <a:t>. 2024;390(4):346-356. doi:10.1056/nejmra2301903</a:t>
            </a:r>
          </a:p>
        </p:txBody>
      </p:sp>
      <p:sp>
        <p:nvSpPr>
          <p:cNvPr id="9" name="TextBox 8">
            <a:extLst>
              <a:ext uri="{FF2B5EF4-FFF2-40B4-BE49-F238E27FC236}">
                <a16:creationId xmlns:a16="http://schemas.microsoft.com/office/drawing/2014/main" id="{79633404-0BA7-F416-92A8-DF881116699C}"/>
              </a:ext>
            </a:extLst>
          </p:cNvPr>
          <p:cNvSpPr txBox="1"/>
          <p:nvPr/>
        </p:nvSpPr>
        <p:spPr>
          <a:xfrm>
            <a:off x="4522931" y="0"/>
            <a:ext cx="3142961" cy="369332"/>
          </a:xfrm>
          <a:prstGeom prst="rect">
            <a:avLst/>
          </a:prstGeom>
          <a:noFill/>
        </p:spPr>
        <p:txBody>
          <a:bodyPr wrap="square" lIns="0" tIns="182880" rtlCol="0">
            <a:spAutoFit/>
          </a:bodyPr>
          <a:lstStyle/>
          <a:p>
            <a:pPr algn="ctr"/>
            <a:r>
              <a:rPr lang="en-US" sz="900" spc="100">
                <a:solidFill>
                  <a:schemeClr val="accent6"/>
                </a:solidFill>
              </a:rPr>
              <a:t>CONSUMER WEARABLE DEVICES</a:t>
            </a:r>
          </a:p>
        </p:txBody>
      </p:sp>
      <p:graphicFrame>
        <p:nvGraphicFramePr>
          <p:cNvPr id="16" name="Table 5">
            <a:extLst>
              <a:ext uri="{FF2B5EF4-FFF2-40B4-BE49-F238E27FC236}">
                <a16:creationId xmlns:a16="http://schemas.microsoft.com/office/drawing/2014/main" id="{C72F435B-CF10-25AB-E616-1DCA6EF58712}"/>
              </a:ext>
            </a:extLst>
          </p:cNvPr>
          <p:cNvGraphicFramePr>
            <a:graphicFrameLocks noGrp="1"/>
          </p:cNvGraphicFramePr>
          <p:nvPr>
            <p:ph idx="1"/>
            <p:extLst>
              <p:ext uri="{D42A27DB-BD31-4B8C-83A1-F6EECF244321}">
                <p14:modId xmlns:p14="http://schemas.microsoft.com/office/powerpoint/2010/main" val="3912816845"/>
              </p:ext>
            </p:extLst>
          </p:nvPr>
        </p:nvGraphicFramePr>
        <p:xfrm>
          <a:off x="609441" y="1384962"/>
          <a:ext cx="10988392" cy="4131929"/>
        </p:xfrm>
        <a:graphic>
          <a:graphicData uri="http://schemas.openxmlformats.org/drawingml/2006/table">
            <a:tbl>
              <a:tblPr firstRow="1" bandRow="1">
                <a:tableStyleId>{5C22544A-7EE6-4342-B048-85BDC9FD1C3A}</a:tableStyleId>
              </a:tblPr>
              <a:tblGrid>
                <a:gridCol w="1612898">
                  <a:extLst>
                    <a:ext uri="{9D8B030D-6E8A-4147-A177-3AD203B41FA5}">
                      <a16:colId xmlns:a16="http://schemas.microsoft.com/office/drawing/2014/main" val="3093208244"/>
                    </a:ext>
                  </a:extLst>
                </a:gridCol>
                <a:gridCol w="2378236">
                  <a:extLst>
                    <a:ext uri="{9D8B030D-6E8A-4147-A177-3AD203B41FA5}">
                      <a16:colId xmlns:a16="http://schemas.microsoft.com/office/drawing/2014/main" val="1652163172"/>
                    </a:ext>
                  </a:extLst>
                </a:gridCol>
                <a:gridCol w="1828004">
                  <a:extLst>
                    <a:ext uri="{9D8B030D-6E8A-4147-A177-3AD203B41FA5}">
                      <a16:colId xmlns:a16="http://schemas.microsoft.com/office/drawing/2014/main" val="2256568720"/>
                    </a:ext>
                  </a:extLst>
                </a:gridCol>
                <a:gridCol w="1658146">
                  <a:extLst>
                    <a:ext uri="{9D8B030D-6E8A-4147-A177-3AD203B41FA5}">
                      <a16:colId xmlns:a16="http://schemas.microsoft.com/office/drawing/2014/main" val="3771416780"/>
                    </a:ext>
                  </a:extLst>
                </a:gridCol>
                <a:gridCol w="3511108">
                  <a:extLst>
                    <a:ext uri="{9D8B030D-6E8A-4147-A177-3AD203B41FA5}">
                      <a16:colId xmlns:a16="http://schemas.microsoft.com/office/drawing/2014/main" val="2275648747"/>
                    </a:ext>
                  </a:extLst>
                </a:gridCol>
              </a:tblGrid>
              <a:tr h="647048">
                <a:tc>
                  <a:txBody>
                    <a:bodyPr/>
                    <a:lstStyle/>
                    <a:p>
                      <a:endParaRPr lang="en-US" sz="1600" b="0">
                        <a:solidFill>
                          <a:schemeClr val="accent1"/>
                        </a:solidFill>
                        <a:latin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800" b="0">
                          <a:solidFill>
                            <a:schemeClr val="accent1"/>
                          </a:solidFill>
                          <a:latin typeface="+mn-lt"/>
                        </a:rPr>
                        <a:t>Monitoring</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chemeClr val="accent1"/>
                          </a:solidFill>
                          <a:latin typeface="+mn-lt"/>
                        </a:rPr>
                        <a:t>Recording Type</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chemeClr val="accent1"/>
                          </a:solidFill>
                          <a:latin typeface="+mn-lt"/>
                        </a:rPr>
                        <a:t>Data Reported</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chemeClr val="accent1"/>
                          </a:solidFill>
                          <a:latin typeface="+mn-lt"/>
                        </a:rPr>
                        <a:t>Clinical Considerations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6123343"/>
                  </a:ext>
                </a:extLst>
              </a:tr>
              <a:tr h="1161627">
                <a:tc rowSpan="2">
                  <a:txBody>
                    <a:bodyPr/>
                    <a:lstStyle/>
                    <a:p>
                      <a:endParaRPr lang="en-US" sz="1400" b="0">
                        <a:solidFill>
                          <a:schemeClr val="accent6">
                            <a:lumMod val="50000"/>
                          </a:schemeClr>
                        </a:solidFill>
                        <a:latin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600" b="0">
                          <a:solidFill>
                            <a:schemeClr val="accent6">
                              <a:lumMod val="50000"/>
                            </a:schemeClr>
                          </a:solidFill>
                          <a:latin typeface="+mn-lt"/>
                        </a:rPr>
                        <a:t>Patient Activated ECG</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600" b="0">
                          <a:solidFill>
                            <a:schemeClr val="accent6">
                              <a:lumMod val="50000"/>
                            </a:schemeClr>
                          </a:solidFill>
                          <a:latin typeface="+mn-lt"/>
                        </a:rPr>
                        <a:t>30 seconds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a:solidFill>
                            <a:schemeClr val="accent6">
                              <a:lumMod val="50000"/>
                            </a:schemeClr>
                          </a:solidFill>
                          <a:latin typeface="+mn-lt"/>
                        </a:rPr>
                        <a:t>Episodic</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3">
                  <a:txBody>
                    <a:bodyPr/>
                    <a:lstStyle/>
                    <a:p>
                      <a:pPr marL="173355" marR="0" lvl="1" indent="-171450" algn="l" defTabSz="914400" rtl="0" eaLnBrk="1" fontAlgn="auto" latinLnBrk="0" hangingPunct="1">
                        <a:lnSpc>
                          <a:spcPct val="110000"/>
                        </a:lnSpc>
                        <a:spcBef>
                          <a:spcPts val="600"/>
                        </a:spcBef>
                        <a:spcAft>
                          <a:spcPts val="0"/>
                        </a:spcAft>
                        <a:buClr>
                          <a:srgbClr val="3738C0"/>
                        </a:buClr>
                        <a:buSzPct val="80000"/>
                        <a:buFont typeface="Arial" panose="020B0604020202020204" pitchFamily="34" charset="0"/>
                        <a:buChar char="•"/>
                        <a:tabLst/>
                        <a:defRPr/>
                      </a:pPr>
                      <a:r>
                        <a:rPr lang="en-US" sz="1600" kern="1200">
                          <a:solidFill>
                            <a:schemeClr val="accent6">
                              <a:lumMod val="50000"/>
                            </a:schemeClr>
                          </a:solidFill>
                          <a:latin typeface="Franklin Gothic Book"/>
                          <a:ea typeface="+mn-ea"/>
                          <a:cs typeface="Calibri"/>
                        </a:rPr>
                        <a:t>Ease of use/familiarity</a:t>
                      </a:r>
                    </a:p>
                    <a:p>
                      <a:pPr marL="173355" marR="0" lvl="1" indent="-171450" algn="l" defTabSz="914400" rtl="0" eaLnBrk="1" fontAlgn="auto" latinLnBrk="0" hangingPunct="1">
                        <a:lnSpc>
                          <a:spcPct val="110000"/>
                        </a:lnSpc>
                        <a:spcBef>
                          <a:spcPts val="600"/>
                        </a:spcBef>
                        <a:spcAft>
                          <a:spcPts val="0"/>
                        </a:spcAft>
                        <a:buClr>
                          <a:srgbClr val="3738C0"/>
                        </a:buClr>
                        <a:buSzPct val="80000"/>
                        <a:buFont typeface="Arial" panose="020B0604020202020204" pitchFamily="34" charset="0"/>
                        <a:buChar char="•"/>
                        <a:tabLst/>
                        <a:defRPr/>
                      </a:pPr>
                      <a:r>
                        <a:rPr lang="en-US" sz="1600" kern="1200">
                          <a:solidFill>
                            <a:schemeClr val="accent6">
                              <a:lumMod val="50000"/>
                            </a:schemeClr>
                          </a:solidFill>
                          <a:latin typeface="Franklin Gothic Book"/>
                          <a:ea typeface="+mn-ea"/>
                          <a:cs typeface="Calibri"/>
                        </a:rPr>
                        <a:t>Patients can purchase on their own</a:t>
                      </a:r>
                    </a:p>
                    <a:p>
                      <a:pPr marL="173355" marR="0" lvl="1" indent="-171450" algn="l" defTabSz="914400" rtl="0" eaLnBrk="1" fontAlgn="auto" latinLnBrk="0" hangingPunct="1">
                        <a:lnSpc>
                          <a:spcPct val="110000"/>
                        </a:lnSpc>
                        <a:spcBef>
                          <a:spcPts val="600"/>
                        </a:spcBef>
                        <a:spcAft>
                          <a:spcPts val="0"/>
                        </a:spcAft>
                        <a:buClr>
                          <a:srgbClr val="3738C0"/>
                        </a:buClr>
                        <a:buSzPct val="80000"/>
                        <a:buFont typeface="Arial" panose="020B0604020202020204" pitchFamily="34" charset="0"/>
                        <a:buChar char="•"/>
                        <a:tabLst/>
                        <a:defRPr/>
                      </a:pPr>
                      <a:r>
                        <a:rPr lang="en-US" sz="1600" kern="1200">
                          <a:solidFill>
                            <a:schemeClr val="accent6">
                              <a:lumMod val="50000"/>
                            </a:schemeClr>
                          </a:solidFill>
                          <a:latin typeface="Franklin Gothic Book"/>
                          <a:ea typeface="+mn-ea"/>
                          <a:cs typeface="Calibri"/>
                        </a:rPr>
                        <a:t>Allows for long-term monitoring for infrequent events</a:t>
                      </a:r>
                    </a:p>
                    <a:p>
                      <a:pPr marL="173355" marR="0" lvl="1" indent="-171450" algn="l" defTabSz="914400" rtl="0" eaLnBrk="1" fontAlgn="auto" latinLnBrk="0" hangingPunct="1">
                        <a:lnSpc>
                          <a:spcPct val="110000"/>
                        </a:lnSpc>
                        <a:spcBef>
                          <a:spcPts val="600"/>
                        </a:spcBef>
                        <a:spcAft>
                          <a:spcPts val="0"/>
                        </a:spcAft>
                        <a:buClr>
                          <a:srgbClr val="3738C0"/>
                        </a:buClr>
                        <a:buSzPct val="80000"/>
                        <a:buFont typeface="Arial" panose="020B0604020202020204" pitchFamily="34" charset="0"/>
                        <a:buChar char="•"/>
                        <a:tabLst/>
                        <a:defRPr/>
                      </a:pPr>
                      <a:r>
                        <a:rPr lang="en-US" sz="1600" kern="1200">
                          <a:solidFill>
                            <a:schemeClr val="accent6">
                              <a:lumMod val="50000"/>
                            </a:schemeClr>
                          </a:solidFill>
                          <a:latin typeface="Franklin Gothic Book"/>
                          <a:ea typeface="+mn-ea"/>
                          <a:cs typeface="Calibri"/>
                        </a:rPr>
                        <a:t>May miss transient or asymptomatic events</a:t>
                      </a:r>
                    </a:p>
                    <a:p>
                      <a:pPr marL="173355" marR="0" lvl="1" indent="-171450" algn="l" defTabSz="914400" rtl="0" eaLnBrk="1" fontAlgn="auto" latinLnBrk="0" hangingPunct="1">
                        <a:lnSpc>
                          <a:spcPct val="110000"/>
                        </a:lnSpc>
                        <a:spcBef>
                          <a:spcPts val="600"/>
                        </a:spcBef>
                        <a:spcAft>
                          <a:spcPts val="0"/>
                        </a:spcAft>
                        <a:buClr>
                          <a:srgbClr val="3738C0"/>
                        </a:buClr>
                        <a:buSzPct val="80000"/>
                        <a:buFont typeface="Arial" panose="020B0604020202020204" pitchFamily="34" charset="0"/>
                        <a:buChar char="•"/>
                        <a:tabLst/>
                        <a:defRPr/>
                      </a:pPr>
                      <a:r>
                        <a:rPr lang="en-US" sz="1600" kern="1200">
                          <a:solidFill>
                            <a:schemeClr val="accent6">
                              <a:lumMod val="50000"/>
                            </a:schemeClr>
                          </a:solidFill>
                          <a:latin typeface="Franklin Gothic Book"/>
                          <a:ea typeface="+mn-ea"/>
                          <a:cs typeface="Calibri"/>
                        </a:rPr>
                        <a:t>Increased staff burden</a:t>
                      </a:r>
                    </a:p>
                    <a:p>
                      <a:pPr marL="173355" marR="0" lvl="1" indent="-171450" algn="l" defTabSz="914400" rtl="0" eaLnBrk="1" fontAlgn="auto" latinLnBrk="0" hangingPunct="1">
                        <a:lnSpc>
                          <a:spcPct val="110000"/>
                        </a:lnSpc>
                        <a:spcBef>
                          <a:spcPts val="600"/>
                        </a:spcBef>
                        <a:spcAft>
                          <a:spcPts val="0"/>
                        </a:spcAft>
                        <a:buClr>
                          <a:srgbClr val="3738C0"/>
                        </a:buClr>
                        <a:buSzPct val="80000"/>
                        <a:buFont typeface="Arial" panose="020B0604020202020204" pitchFamily="34" charset="0"/>
                        <a:buChar char="•"/>
                        <a:tabLst/>
                        <a:defRPr/>
                      </a:pPr>
                      <a:r>
                        <a:rPr lang="en-US" sz="1600" kern="1200">
                          <a:solidFill>
                            <a:schemeClr val="accent6">
                              <a:lumMod val="50000"/>
                            </a:schemeClr>
                          </a:solidFill>
                          <a:latin typeface="Franklin Gothic Book"/>
                          <a:ea typeface="+mn-ea"/>
                          <a:cs typeface="Calibri"/>
                        </a:rPr>
                        <a:t>Reimbursement varies</a:t>
                      </a:r>
                    </a:p>
                    <a:p>
                      <a:pPr marL="173355" marR="0" lvl="1" indent="-171450" algn="l" rtl="0" eaLnBrk="1" fontAlgn="auto" latinLnBrk="0" hangingPunct="1">
                        <a:lnSpc>
                          <a:spcPct val="110000"/>
                        </a:lnSpc>
                        <a:spcBef>
                          <a:spcPts val="600"/>
                        </a:spcBef>
                        <a:spcAft>
                          <a:spcPts val="0"/>
                        </a:spcAft>
                        <a:buClr>
                          <a:srgbClr val="3738C0"/>
                        </a:buClr>
                        <a:buSzPct val="80000"/>
                        <a:buFont typeface="Arial" panose="020B0604020202020204" pitchFamily="34" charset="0"/>
                        <a:buChar char="•"/>
                      </a:pPr>
                      <a:r>
                        <a:rPr lang="en-US" sz="1600" kern="1200">
                          <a:solidFill>
                            <a:schemeClr val="accent6">
                              <a:lumMod val="50000"/>
                            </a:schemeClr>
                          </a:solidFill>
                          <a:latin typeface="Franklin Gothic Book"/>
                          <a:ea typeface="+mn-ea"/>
                          <a:cs typeface="Calibri"/>
                        </a:rPr>
                        <a:t>Health disparity gap: $$$/sensitivity differences in Fitzpatrick scores </a:t>
                      </a:r>
                    </a:p>
                  </a:txBody>
                  <a:tcPr marL="182880" marR="0" marT="182880" marB="18288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33158942"/>
                  </a:ext>
                </a:extLst>
              </a:tr>
              <a:tr h="1161627">
                <a:tc vMerge="1">
                  <a:txBody>
                    <a:bodyPr/>
                    <a:lstStyle/>
                    <a:p>
                      <a:endParaRPr lang="en-US" sz="1400" b="0">
                        <a:solidFill>
                          <a:schemeClr val="accent6">
                            <a:lumMod val="50000"/>
                          </a:schemeClr>
                        </a:solidFill>
                        <a:latin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600" b="0">
                          <a:solidFill>
                            <a:schemeClr val="accent6">
                              <a:lumMod val="50000"/>
                            </a:schemeClr>
                          </a:solidFill>
                          <a:latin typeface="+mn-lt"/>
                        </a:rPr>
                        <a:t>Passive Monitoring PPG</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600" b="0">
                          <a:solidFill>
                            <a:schemeClr val="accent6">
                              <a:lumMod val="50000"/>
                            </a:schemeClr>
                          </a:solidFill>
                          <a:latin typeface="+mn-lt"/>
                        </a:rPr>
                        <a:t>Intermittent</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a:solidFill>
                            <a:schemeClr val="accent6">
                              <a:lumMod val="50000"/>
                            </a:schemeClr>
                          </a:solidFill>
                          <a:latin typeface="+mn-lt"/>
                        </a:rPr>
                        <a:t>Asymptomatic AF</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8083205"/>
                  </a:ext>
                </a:extLst>
              </a:tr>
              <a:tr h="1161627">
                <a:tc>
                  <a:txBody>
                    <a:bodyPr/>
                    <a:lstStyle/>
                    <a:p>
                      <a:endParaRPr lang="en-US" sz="1400" b="0">
                        <a:solidFill>
                          <a:schemeClr val="accent6">
                            <a:lumMod val="50000"/>
                          </a:schemeClr>
                        </a:solidFill>
                        <a:latin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600" b="0">
                          <a:solidFill>
                            <a:schemeClr val="accent6">
                              <a:lumMod val="50000"/>
                            </a:schemeClr>
                          </a:solidFill>
                          <a:latin typeface="+mn-lt"/>
                        </a:rPr>
                        <a:t>Patient Activated </a:t>
                      </a:r>
                    </a:p>
                    <a:p>
                      <a:pPr algn="l"/>
                      <a:r>
                        <a:rPr lang="en-US" sz="1600" b="0">
                          <a:solidFill>
                            <a:schemeClr val="accent6">
                              <a:lumMod val="50000"/>
                            </a:schemeClr>
                          </a:solidFill>
                          <a:latin typeface="+mn-lt"/>
                        </a:rPr>
                        <a:t>ECG  &amp; PPG</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600" b="0">
                          <a:solidFill>
                            <a:schemeClr val="accent6">
                              <a:lumMod val="50000"/>
                            </a:schemeClr>
                          </a:solidFill>
                          <a:latin typeface="+mn-lt"/>
                        </a:rPr>
                        <a:t>30-60  seconds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a:solidFill>
                            <a:schemeClr val="accent6">
                              <a:lumMod val="50000"/>
                            </a:schemeClr>
                          </a:solidFill>
                          <a:latin typeface="+mn-lt"/>
                        </a:rPr>
                        <a:t>Episodic</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4623585"/>
                  </a:ext>
                </a:extLst>
              </a:tr>
            </a:tbl>
          </a:graphicData>
        </a:graphic>
      </p:graphicFrame>
      <p:pic>
        <p:nvPicPr>
          <p:cNvPr id="20" name="Picture 19">
            <a:extLst>
              <a:ext uri="{FF2B5EF4-FFF2-40B4-BE49-F238E27FC236}">
                <a16:creationId xmlns:a16="http://schemas.microsoft.com/office/drawing/2014/main" id="{AC7CBE6F-F805-85B5-F960-21BBA1FD6000}"/>
              </a:ext>
            </a:extLst>
          </p:cNvPr>
          <p:cNvPicPr>
            <a:picLocks noChangeAspect="1"/>
          </p:cNvPicPr>
          <p:nvPr/>
        </p:nvPicPr>
        <p:blipFill>
          <a:blip r:embed="rId4"/>
          <a:stretch>
            <a:fillRect/>
          </a:stretch>
        </p:blipFill>
        <p:spPr>
          <a:xfrm>
            <a:off x="1362542" y="2770683"/>
            <a:ext cx="480331" cy="874888"/>
          </a:xfrm>
          <a:prstGeom prst="rect">
            <a:avLst/>
          </a:prstGeom>
        </p:spPr>
      </p:pic>
      <p:sp>
        <p:nvSpPr>
          <p:cNvPr id="21" name="TextBox 20">
            <a:extLst>
              <a:ext uri="{FF2B5EF4-FFF2-40B4-BE49-F238E27FC236}">
                <a16:creationId xmlns:a16="http://schemas.microsoft.com/office/drawing/2014/main" id="{48103BB3-5F60-385F-09FE-6AF0823895C9}"/>
              </a:ext>
            </a:extLst>
          </p:cNvPr>
          <p:cNvSpPr txBox="1"/>
          <p:nvPr/>
        </p:nvSpPr>
        <p:spPr>
          <a:xfrm rot="16200000">
            <a:off x="-207940" y="3083075"/>
            <a:ext cx="1911764" cy="276999"/>
          </a:xfrm>
          <a:prstGeom prst="rect">
            <a:avLst/>
          </a:prstGeom>
          <a:noFill/>
        </p:spPr>
        <p:txBody>
          <a:bodyPr wrap="square" rtlCol="0">
            <a:spAutoFit/>
          </a:bodyPr>
          <a:lstStyle/>
          <a:p>
            <a:pPr algn="ctr"/>
            <a:r>
              <a:rPr lang="en-US" sz="1200" spc="100">
                <a:latin typeface="+mj-lt"/>
              </a:rPr>
              <a:t>SMART WATCH</a:t>
            </a:r>
          </a:p>
        </p:txBody>
      </p:sp>
      <p:sp>
        <p:nvSpPr>
          <p:cNvPr id="22" name="TextBox 21">
            <a:extLst>
              <a:ext uri="{FF2B5EF4-FFF2-40B4-BE49-F238E27FC236}">
                <a16:creationId xmlns:a16="http://schemas.microsoft.com/office/drawing/2014/main" id="{6D98DD4E-DAC4-992D-3FD7-ABF0BC039687}"/>
              </a:ext>
            </a:extLst>
          </p:cNvPr>
          <p:cNvSpPr txBox="1"/>
          <p:nvPr/>
        </p:nvSpPr>
        <p:spPr>
          <a:xfrm rot="16200000">
            <a:off x="179227" y="4791173"/>
            <a:ext cx="1341404" cy="276999"/>
          </a:xfrm>
          <a:prstGeom prst="rect">
            <a:avLst/>
          </a:prstGeom>
          <a:noFill/>
        </p:spPr>
        <p:txBody>
          <a:bodyPr wrap="square" rtlCol="0">
            <a:spAutoFit/>
          </a:bodyPr>
          <a:lstStyle/>
          <a:p>
            <a:pPr algn="ctr"/>
            <a:r>
              <a:rPr lang="en-US" sz="1200" spc="100">
                <a:latin typeface="+mj-lt"/>
              </a:rPr>
              <a:t>HANDHELD</a:t>
            </a:r>
          </a:p>
        </p:txBody>
      </p:sp>
      <p:pic>
        <p:nvPicPr>
          <p:cNvPr id="23" name="Picture 22">
            <a:extLst>
              <a:ext uri="{FF2B5EF4-FFF2-40B4-BE49-F238E27FC236}">
                <a16:creationId xmlns:a16="http://schemas.microsoft.com/office/drawing/2014/main" id="{B9E68A3F-DA3B-DB9C-6855-55646A6B4377}"/>
              </a:ext>
            </a:extLst>
          </p:cNvPr>
          <p:cNvPicPr>
            <a:picLocks noChangeAspect="1"/>
          </p:cNvPicPr>
          <p:nvPr/>
        </p:nvPicPr>
        <p:blipFill>
          <a:blip r:embed="rId5"/>
          <a:stretch>
            <a:fillRect/>
          </a:stretch>
        </p:blipFill>
        <p:spPr>
          <a:xfrm rot="2700000">
            <a:off x="1393733" y="4562164"/>
            <a:ext cx="417950" cy="735015"/>
          </a:xfrm>
          <a:prstGeom prst="rect">
            <a:avLst/>
          </a:prstGeom>
        </p:spPr>
      </p:pic>
    </p:spTree>
    <p:custDataLst>
      <p:tags r:id="rId1"/>
    </p:custDataLst>
    <p:extLst>
      <p:ext uri="{BB962C8B-B14F-4D97-AF65-F5344CB8AC3E}">
        <p14:creationId xmlns:p14="http://schemas.microsoft.com/office/powerpoint/2010/main" val="3522793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B19E44-1FE4-72D0-BDF6-AB7206B70F1C}"/>
            </a:ext>
          </a:extLst>
        </p:cNvPr>
        <p:cNvGrpSpPr/>
        <p:nvPr/>
      </p:nvGrpSpPr>
      <p:grpSpPr>
        <a:xfrm>
          <a:off x="0" y="0"/>
          <a:ext cx="0" cy="0"/>
          <a:chOff x="0" y="0"/>
          <a:chExt cx="0" cy="0"/>
        </a:xfrm>
      </p:grpSpPr>
      <p:sp>
        <p:nvSpPr>
          <p:cNvPr id="32" name="Rectangle 31">
            <a:extLst>
              <a:ext uri="{FF2B5EF4-FFF2-40B4-BE49-F238E27FC236}">
                <a16:creationId xmlns:a16="http://schemas.microsoft.com/office/drawing/2014/main" id="{A1914012-D2A1-8F12-8337-726A1F2A3045}"/>
              </a:ext>
            </a:extLst>
          </p:cNvPr>
          <p:cNvSpPr/>
          <p:nvPr/>
        </p:nvSpPr>
        <p:spPr>
          <a:xfrm>
            <a:off x="7216489" y="1727052"/>
            <a:ext cx="4362895" cy="344495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5">
            <a:extLst>
              <a:ext uri="{FF2B5EF4-FFF2-40B4-BE49-F238E27FC236}">
                <a16:creationId xmlns:a16="http://schemas.microsoft.com/office/drawing/2014/main" id="{8872A2B0-F989-F6BE-A46D-BC149648141F}"/>
              </a:ext>
            </a:extLst>
          </p:cNvPr>
          <p:cNvSpPr>
            <a:spLocks noGrp="1"/>
          </p:cNvSpPr>
          <p:nvPr>
            <p:ph idx="4294967295"/>
          </p:nvPr>
        </p:nvSpPr>
        <p:spPr>
          <a:xfrm>
            <a:off x="1858863" y="1878629"/>
            <a:ext cx="4948337" cy="2347641"/>
          </a:xfrm>
          <a:prstGeom prst="rect">
            <a:avLst/>
          </a:prstGeom>
        </p:spPr>
        <p:txBody>
          <a:bodyPr lIns="91440" tIns="45720" rIns="91440" bIns="45720" anchor="t"/>
          <a:lstStyle/>
          <a:p>
            <a:pPr>
              <a:defRPr/>
            </a:pPr>
            <a:r>
              <a:rPr lang="en-US" sz="2400">
                <a:solidFill>
                  <a:srgbClr val="3738C0"/>
                </a:solidFill>
                <a:latin typeface="Franklin Gothic Book" panose="020B0503020102020204"/>
              </a:rPr>
              <a:t>Most watches use both PPG </a:t>
            </a:r>
            <a:br>
              <a:rPr lang="en-US" sz="2400">
                <a:latin typeface="Franklin Gothic Book" panose="020B0503020102020204"/>
              </a:rPr>
            </a:br>
            <a:r>
              <a:rPr lang="en-US" sz="2400">
                <a:solidFill>
                  <a:srgbClr val="3738C0"/>
                </a:solidFill>
                <a:latin typeface="Franklin Gothic Book" panose="020B0503020102020204"/>
              </a:rPr>
              <a:t>(Passive Monitoring) and ECG </a:t>
            </a:r>
            <a:br>
              <a:rPr lang="en-US" sz="2400">
                <a:latin typeface="Franklin Gothic Book" panose="020B0503020102020204"/>
              </a:rPr>
            </a:br>
            <a:r>
              <a:rPr lang="en-US" sz="2400">
                <a:solidFill>
                  <a:srgbClr val="3738C0"/>
                </a:solidFill>
                <a:latin typeface="Franklin Gothic Book" panose="020B0503020102020204"/>
              </a:rPr>
              <a:t>(Active Monitoring)</a:t>
            </a:r>
          </a:p>
          <a:p>
            <a:pPr>
              <a:lnSpc>
                <a:spcPct val="100000"/>
              </a:lnSpc>
              <a:buClr>
                <a:srgbClr val="3738C0"/>
              </a:buClr>
              <a:defRPr/>
            </a:pPr>
            <a:r>
              <a:rPr kumimoji="0" lang="en-US" sz="2000" b="0" i="0" u="none" strike="noStrike" kern="1200" cap="none" spc="0" normalizeH="0" baseline="0" noProof="0">
                <a:ln>
                  <a:noFill/>
                </a:ln>
                <a:solidFill>
                  <a:srgbClr val="748189"/>
                </a:solidFill>
                <a:effectLst/>
                <a:uLnTx/>
                <a:uFillTx/>
                <a:latin typeface="Franklin Gothic Book" panose="020B0503020102020204"/>
                <a:ea typeface="+mn-ea"/>
                <a:cs typeface="+mn-cs"/>
              </a:rPr>
              <a:t>A meta-analysis of AFib detection found:</a:t>
            </a:r>
            <a:endParaRPr lang="en-US" sz="2000" b="0" i="0" u="none" strike="noStrike" kern="1200" cap="none" spc="0" normalizeH="0" baseline="0" noProof="0">
              <a:ln>
                <a:noFill/>
              </a:ln>
              <a:solidFill>
                <a:srgbClr val="748189"/>
              </a:solidFill>
              <a:effectLst/>
              <a:uLnTx/>
              <a:uFillTx/>
              <a:latin typeface="Franklin Gothic Book" panose="020B0503020102020204"/>
            </a:endParaRPr>
          </a:p>
          <a:p>
            <a:pPr marL="342900" indent="-342900">
              <a:lnSpc>
                <a:spcPct val="100000"/>
              </a:lnSpc>
              <a:buFont typeface="Arial" panose="020B0604020202020204" pitchFamily="34" charset="0"/>
              <a:buChar char="•"/>
              <a:defRPr/>
            </a:pPr>
            <a:r>
              <a:rPr lang="en-US" sz="2000">
                <a:solidFill>
                  <a:srgbClr val="748189"/>
                </a:solidFill>
                <a:latin typeface="Franklin Gothic Book" panose="020B0503020102020204"/>
              </a:rPr>
              <a:t>Smartwatches</a:t>
            </a:r>
            <a:r>
              <a:rPr kumimoji="0" lang="en-US" sz="2000" b="0" i="0" u="none" strike="noStrike" kern="1200" cap="none" spc="0" normalizeH="0" baseline="0" noProof="0">
                <a:ln>
                  <a:noFill/>
                </a:ln>
                <a:solidFill>
                  <a:srgbClr val="748189"/>
                </a:solidFill>
                <a:effectLst/>
                <a:uLnTx/>
                <a:uFillTx/>
                <a:latin typeface="Franklin Gothic Book" panose="020B0503020102020204"/>
                <a:ea typeface="+mn-ea"/>
                <a:cs typeface="+mn-cs"/>
              </a:rPr>
              <a:t> achieved a </a:t>
            </a:r>
            <a:r>
              <a:rPr kumimoji="0" lang="en-US" sz="2000" b="0" i="0" u="none" strike="noStrike" kern="1200" cap="none" spc="0" normalizeH="0" baseline="0" noProof="0">
                <a:ln>
                  <a:noFill/>
                </a:ln>
                <a:solidFill>
                  <a:srgbClr val="3738C0"/>
                </a:solidFill>
                <a:effectLst/>
                <a:uLnTx/>
                <a:uFillTx/>
                <a:latin typeface="Franklin Gothic Medium" panose="020B0603020102020204"/>
                <a:ea typeface="+mn-ea"/>
                <a:cs typeface="+mn-cs"/>
              </a:rPr>
              <a:t>sensitivity of 94% </a:t>
            </a:r>
            <a:r>
              <a:rPr kumimoji="0" lang="en-US" sz="2000" b="0" i="0" u="none" strike="noStrike" kern="1200" cap="none" spc="0" normalizeH="0" baseline="0" noProof="0">
                <a:ln>
                  <a:noFill/>
                </a:ln>
                <a:solidFill>
                  <a:srgbClr val="748189"/>
                </a:solidFill>
                <a:effectLst/>
                <a:uLnTx/>
                <a:uFillTx/>
                <a:latin typeface="Franklin Gothic Book" panose="020B0503020102020204"/>
                <a:ea typeface="+mn-ea"/>
                <a:cs typeface="+mn-cs"/>
              </a:rPr>
              <a:t>and a </a:t>
            </a:r>
            <a:r>
              <a:rPr kumimoji="0" lang="en-US" sz="2000" b="0" i="0" u="none" strike="noStrike" kern="1200" cap="none" spc="0" normalizeH="0" baseline="0" noProof="0">
                <a:ln>
                  <a:noFill/>
                </a:ln>
                <a:solidFill>
                  <a:srgbClr val="3738C0"/>
                </a:solidFill>
                <a:effectLst/>
                <a:uLnTx/>
                <a:uFillTx/>
                <a:latin typeface="Franklin Gothic Medium" panose="020B0603020102020204"/>
                <a:ea typeface="+mn-ea"/>
                <a:cs typeface="+mn-cs"/>
              </a:rPr>
              <a:t>specificity of 96%</a:t>
            </a:r>
            <a:endParaRPr lang="en-US" sz="2000" b="0" i="0" u="none" strike="noStrike" kern="1200" cap="none" spc="0" normalizeH="0" baseline="0" noProof="0">
              <a:ln>
                <a:noFill/>
              </a:ln>
              <a:solidFill>
                <a:srgbClr val="3738C0"/>
              </a:solidFill>
              <a:effectLst/>
              <a:uLnTx/>
              <a:uFillTx/>
              <a:latin typeface="Franklin Gothic Book" panose="020B0503020102020204"/>
            </a:endParaRPr>
          </a:p>
          <a:p>
            <a:pPr marL="342900" indent="-342900">
              <a:lnSpc>
                <a:spcPct val="100000"/>
              </a:lnSpc>
              <a:buFont typeface="Arial" panose="020B0604020202020204" pitchFamily="34" charset="0"/>
              <a:buChar char="•"/>
              <a:defRPr/>
            </a:pPr>
            <a:r>
              <a:rPr kumimoji="0" lang="en-US" sz="2000" b="0" i="0" u="none" strike="noStrike" kern="1200" cap="none" spc="0" normalizeH="0" baseline="0" noProof="0">
                <a:ln>
                  <a:noFill/>
                </a:ln>
                <a:solidFill>
                  <a:srgbClr val="748189"/>
                </a:solidFill>
                <a:effectLst/>
                <a:uLnTx/>
                <a:uFillTx/>
                <a:latin typeface="Franklin Gothic Book" panose="020B0503020102020204"/>
                <a:ea typeface="+mn-ea"/>
                <a:cs typeface="+mn-cs"/>
              </a:rPr>
              <a:t>No difference between devices that use PPG and single-lead ECG</a:t>
            </a:r>
            <a:endParaRPr lang="en-US" sz="2000" b="0" i="0" u="none" strike="noStrike" kern="1200" cap="none" spc="0" normalizeH="0" baseline="0" noProof="0">
              <a:ln>
                <a:noFill/>
              </a:ln>
              <a:solidFill>
                <a:srgbClr val="748189"/>
              </a:solidFill>
              <a:effectLst/>
              <a:uLnTx/>
              <a:uFillTx/>
              <a:latin typeface="Franklin Gothic Book" panose="020B0503020102020204"/>
            </a:endParaRPr>
          </a:p>
        </p:txBody>
      </p:sp>
      <p:sp>
        <p:nvSpPr>
          <p:cNvPr id="27" name="Content Placeholder 26">
            <a:extLst>
              <a:ext uri="{FF2B5EF4-FFF2-40B4-BE49-F238E27FC236}">
                <a16:creationId xmlns:a16="http://schemas.microsoft.com/office/drawing/2014/main" id="{0C2D0BA8-9C1E-44F3-025C-61FD87971063}"/>
              </a:ext>
            </a:extLst>
          </p:cNvPr>
          <p:cNvSpPr>
            <a:spLocks noGrp="1"/>
          </p:cNvSpPr>
          <p:nvPr>
            <p:ph idx="12"/>
          </p:nvPr>
        </p:nvSpPr>
        <p:spPr>
          <a:xfrm>
            <a:off x="7566389" y="1887997"/>
            <a:ext cx="3132383" cy="503127"/>
          </a:xfrm>
        </p:spPr>
        <p:txBody>
          <a:bodyPr/>
          <a:lstStyle/>
          <a:p>
            <a:pPr>
              <a:lnSpc>
                <a:spcPct val="110000"/>
              </a:lnSpc>
              <a:defRPr/>
            </a:pPr>
            <a:r>
              <a:rPr lang="en-US" sz="2400">
                <a:solidFill>
                  <a:srgbClr val="3738C0"/>
                </a:solidFill>
                <a:latin typeface="Franklin Gothic Book" panose="020B0503020102020204"/>
              </a:rPr>
              <a:t>Applications</a:t>
            </a:r>
          </a:p>
        </p:txBody>
      </p:sp>
      <p:sp>
        <p:nvSpPr>
          <p:cNvPr id="28" name="Text Placeholder 27">
            <a:extLst>
              <a:ext uri="{FF2B5EF4-FFF2-40B4-BE49-F238E27FC236}">
                <a16:creationId xmlns:a16="http://schemas.microsoft.com/office/drawing/2014/main" id="{56ABAA64-4A93-96DB-33F8-255FDD5A7307}"/>
              </a:ext>
            </a:extLst>
          </p:cNvPr>
          <p:cNvSpPr>
            <a:spLocks noGrp="1"/>
          </p:cNvSpPr>
          <p:nvPr>
            <p:ph type="body" idx="16"/>
          </p:nvPr>
        </p:nvSpPr>
        <p:spPr>
          <a:xfrm>
            <a:off x="1371600" y="6400800"/>
            <a:ext cx="10424160" cy="365760"/>
          </a:xfrm>
        </p:spPr>
        <p:txBody>
          <a:bodyPr/>
          <a:lstStyle/>
          <a:p>
            <a:pPr marL="0" indent="0">
              <a:buNone/>
            </a:pPr>
            <a:r>
              <a:rPr lang="en-US" err="1"/>
              <a:t>Prasitlumkum</a:t>
            </a:r>
            <a:r>
              <a:rPr lang="en-US"/>
              <a:t> N, </a:t>
            </a:r>
            <a:r>
              <a:rPr lang="en-US" err="1"/>
              <a:t>Cheungpasitporn</a:t>
            </a:r>
            <a:r>
              <a:rPr lang="en-US"/>
              <a:t> W, </a:t>
            </a:r>
            <a:r>
              <a:rPr lang="en-US" err="1"/>
              <a:t>Chokesuwattanaskul</a:t>
            </a:r>
            <a:r>
              <a:rPr lang="en-US"/>
              <a:t> A, et al. Diagnostic accuracy of smart gadgets/wearable devices in detecting atrial fibrillation: a systematic review and meta-analysis. Arch Cardiovasc Dis 2021; 114(1):4–16. doi:10.1016/j.acvd.2020.05.015</a:t>
            </a:r>
          </a:p>
        </p:txBody>
      </p:sp>
      <p:sp>
        <p:nvSpPr>
          <p:cNvPr id="21" name="Title 20">
            <a:extLst>
              <a:ext uri="{FF2B5EF4-FFF2-40B4-BE49-F238E27FC236}">
                <a16:creationId xmlns:a16="http://schemas.microsoft.com/office/drawing/2014/main" id="{96856189-C75E-89F4-9C87-B3C66118E274}"/>
              </a:ext>
            </a:extLst>
          </p:cNvPr>
          <p:cNvSpPr>
            <a:spLocks noGrp="1"/>
          </p:cNvSpPr>
          <p:nvPr>
            <p:ph type="title"/>
          </p:nvPr>
        </p:nvSpPr>
        <p:spPr/>
        <p:txBody>
          <a:bodyPr/>
          <a:lstStyle/>
          <a:p>
            <a:r>
              <a:rPr lang="en-US"/>
              <a:t>Consumer Wearable Devices Overview</a:t>
            </a:r>
          </a:p>
        </p:txBody>
      </p:sp>
      <p:pic>
        <p:nvPicPr>
          <p:cNvPr id="20" name="Picture 19">
            <a:extLst>
              <a:ext uri="{FF2B5EF4-FFF2-40B4-BE49-F238E27FC236}">
                <a16:creationId xmlns:a16="http://schemas.microsoft.com/office/drawing/2014/main" id="{75FF9614-0FC7-FC2A-F704-DCF4969E49FE}"/>
              </a:ext>
            </a:extLst>
          </p:cNvPr>
          <p:cNvPicPr>
            <a:picLocks noChangeAspect="1"/>
          </p:cNvPicPr>
          <p:nvPr/>
        </p:nvPicPr>
        <p:blipFill>
          <a:blip r:embed="rId4"/>
          <a:stretch>
            <a:fillRect/>
          </a:stretch>
        </p:blipFill>
        <p:spPr>
          <a:xfrm>
            <a:off x="781950" y="2101403"/>
            <a:ext cx="717942" cy="979012"/>
          </a:xfrm>
          <a:prstGeom prst="rect">
            <a:avLst/>
          </a:prstGeom>
        </p:spPr>
      </p:pic>
      <p:sp>
        <p:nvSpPr>
          <p:cNvPr id="31" name="Content Placeholder 26">
            <a:extLst>
              <a:ext uri="{FF2B5EF4-FFF2-40B4-BE49-F238E27FC236}">
                <a16:creationId xmlns:a16="http://schemas.microsoft.com/office/drawing/2014/main" id="{E305EC50-5DB9-727C-30FE-69572BA3FDA9}"/>
              </a:ext>
            </a:extLst>
          </p:cNvPr>
          <p:cNvSpPr txBox="1">
            <a:spLocks/>
          </p:cNvSpPr>
          <p:nvPr/>
        </p:nvSpPr>
        <p:spPr>
          <a:xfrm>
            <a:off x="7247590" y="2590909"/>
            <a:ext cx="4162460" cy="2482557"/>
          </a:xfrm>
          <a:prstGeom prst="rect">
            <a:avLst/>
          </a:prstGeom>
        </p:spPr>
        <p:txBody>
          <a:bodyPr lIns="0" tIns="91440" rIns="91440" bIns="45720" anchor="t"/>
          <a:lstStyle>
            <a:lvl1pPr marL="0" indent="0" algn="l" defTabSz="914400" rtl="0" eaLnBrk="1" latinLnBrk="0" hangingPunct="1">
              <a:lnSpc>
                <a:spcPct val="110000"/>
              </a:lnSpc>
              <a:spcBef>
                <a:spcPts val="1000"/>
              </a:spcBef>
              <a:buFont typeface="Arial" panose="020B0604020202020204" pitchFamily="34" charset="0"/>
              <a:buNone/>
              <a:defRPr sz="1600" kern="1200" spc="0" baseline="0">
                <a:solidFill>
                  <a:schemeClr val="accent1"/>
                </a:solidFill>
                <a:latin typeface="+mn-lt"/>
                <a:ea typeface="+mn-ea"/>
                <a:cs typeface="+mn-cs"/>
              </a:defRPr>
            </a:lvl1pPr>
            <a:lvl2pPr marL="628650" indent="-171450" algn="l" defTabSz="914400" rtl="0" eaLnBrk="1" latinLnBrk="0" hangingPunct="1">
              <a:lnSpc>
                <a:spcPct val="110000"/>
              </a:lnSpc>
              <a:spcBef>
                <a:spcPts val="500"/>
              </a:spcBef>
              <a:buClr>
                <a:schemeClr val="accent1"/>
              </a:buClr>
              <a:buSzPct val="80000"/>
              <a:buFont typeface="Arial" panose="020B0604020202020204" pitchFamily="34" charset="0"/>
              <a:buChar char="•"/>
              <a:tabLst/>
              <a:defRPr sz="1400" kern="1200" spc="0" baseline="0">
                <a:solidFill>
                  <a:schemeClr val="accent6"/>
                </a:solidFill>
                <a:latin typeface="+mn-lt"/>
                <a:ea typeface="+mn-ea"/>
                <a:cs typeface="+mn-cs"/>
              </a:defRPr>
            </a:lvl2pPr>
            <a:lvl3pPr marL="1087438" indent="-173038" algn="l" defTabSz="914400" rtl="0" eaLnBrk="1" latinLnBrk="0" hangingPunct="1">
              <a:lnSpc>
                <a:spcPct val="110000"/>
              </a:lnSpc>
              <a:spcBef>
                <a:spcPts val="500"/>
              </a:spcBef>
              <a:buFont typeface="System Font Regular"/>
              <a:buChar char="-"/>
              <a:tabLst/>
              <a:defRPr sz="1400" kern="1200" spc="0" baseline="0">
                <a:solidFill>
                  <a:schemeClr val="accent6"/>
                </a:solidFill>
                <a:latin typeface="+mn-lt"/>
                <a:ea typeface="+mn-ea"/>
                <a:cs typeface="+mn-cs"/>
              </a:defRPr>
            </a:lvl3pPr>
            <a:lvl4pPr marL="1546225" indent="-174625" algn="l" defTabSz="914400" rtl="0" eaLnBrk="1" latinLnBrk="0" hangingPunct="1">
              <a:lnSpc>
                <a:spcPct val="110000"/>
              </a:lnSpc>
              <a:spcBef>
                <a:spcPts val="500"/>
              </a:spcBef>
              <a:buSzPct val="80000"/>
              <a:buFont typeface="Courier New" panose="02070309020205020404" pitchFamily="49" charset="0"/>
              <a:buChar char="o"/>
              <a:tabLst/>
              <a:defRPr sz="1200" kern="1200" spc="0" baseline="0">
                <a:solidFill>
                  <a:schemeClr val="accent6"/>
                </a:solidFill>
                <a:latin typeface="+mn-lt"/>
                <a:ea typeface="+mn-ea"/>
                <a:cs typeface="+mn-cs"/>
              </a:defRPr>
            </a:lvl4pPr>
            <a:lvl5pPr marL="1952625" indent="-123825" algn="l" defTabSz="914400" rtl="0" eaLnBrk="1" latinLnBrk="0" hangingPunct="1">
              <a:lnSpc>
                <a:spcPct val="110000"/>
              </a:lnSpc>
              <a:spcBef>
                <a:spcPts val="500"/>
              </a:spcBef>
              <a:buSzPct val="75000"/>
              <a:buFont typeface="System Font Regular"/>
              <a:buChar char="»"/>
              <a:tabLst/>
              <a:defRPr sz="1200" kern="1200" spc="0" baseline="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8650" marR="0" lvl="1" indent="-171450" algn="l" defTabSz="914400" rtl="0" eaLnBrk="1" fontAlgn="auto" latinLnBrk="0" hangingPunct="1">
              <a:lnSpc>
                <a:spcPct val="110000"/>
              </a:lnSpc>
              <a:spcBef>
                <a:spcPts val="500"/>
              </a:spcBef>
              <a:spcAft>
                <a:spcPts val="0"/>
              </a:spcAft>
              <a:buClr>
                <a:srgbClr val="3738C0"/>
              </a:buClr>
              <a:buSzPct val="80000"/>
              <a:buFont typeface="Arial" panose="020B0604020202020204" pitchFamily="34" charset="0"/>
              <a:buChar char="•"/>
              <a:tabLst/>
              <a:defRPr/>
            </a:pPr>
            <a:r>
              <a:rPr kumimoji="0" lang="en-US" sz="2000" b="0" i="0" u="none" strike="noStrike" kern="1200" cap="none" spc="0" normalizeH="0" baseline="0" noProof="0">
                <a:ln>
                  <a:noFill/>
                </a:ln>
                <a:solidFill>
                  <a:srgbClr val="748189"/>
                </a:solidFill>
                <a:effectLst/>
                <a:uLnTx/>
                <a:uFillTx/>
                <a:latin typeface="Franklin Gothic Book" panose="020B0503020102020204"/>
                <a:ea typeface="+mn-ea"/>
                <a:cs typeface="+mn-cs"/>
              </a:rPr>
              <a:t>Patient-controlled evaluation of symptoms</a:t>
            </a:r>
            <a:endParaRPr lang="en-US" sz="2000" b="0" i="0" u="none" strike="noStrike" kern="1200" cap="none" spc="0" normalizeH="0" baseline="0" noProof="0">
              <a:ln>
                <a:noFill/>
              </a:ln>
              <a:solidFill>
                <a:srgbClr val="748189"/>
              </a:solidFill>
              <a:effectLst/>
              <a:uLnTx/>
              <a:uFillTx/>
              <a:latin typeface="Franklin Gothic Book" panose="020B0503020102020204"/>
            </a:endParaRPr>
          </a:p>
          <a:p>
            <a:pPr marL="628650" marR="0" lvl="1" indent="-171450" algn="l" defTabSz="914400" rtl="0" eaLnBrk="1" fontAlgn="auto" latinLnBrk="0" hangingPunct="1">
              <a:lnSpc>
                <a:spcPct val="110000"/>
              </a:lnSpc>
              <a:spcBef>
                <a:spcPts val="500"/>
              </a:spcBef>
              <a:spcAft>
                <a:spcPts val="0"/>
              </a:spcAft>
              <a:buClr>
                <a:srgbClr val="3738C0"/>
              </a:buClr>
              <a:buSzPct val="80000"/>
              <a:buFont typeface="Arial" panose="020B0604020202020204" pitchFamily="34" charset="0"/>
              <a:buChar char="•"/>
              <a:tabLst/>
              <a:defRPr/>
            </a:pPr>
            <a:r>
              <a:rPr kumimoji="0" lang="en-US" sz="2000" b="0" i="0" u="none" strike="noStrike" kern="1200" cap="none" spc="0" normalizeH="0" baseline="0" noProof="0">
                <a:ln>
                  <a:noFill/>
                </a:ln>
                <a:solidFill>
                  <a:srgbClr val="748189"/>
                </a:solidFill>
                <a:effectLst/>
                <a:uLnTx/>
                <a:uFillTx/>
                <a:latin typeface="Franklin Gothic Book" panose="020B0503020102020204"/>
                <a:ea typeface="+mn-ea"/>
                <a:cs typeface="+mn-cs"/>
              </a:rPr>
              <a:t>Monitoring for arrhythmia occurrence or recurrence</a:t>
            </a:r>
            <a:endParaRPr lang="en-US" sz="2000" b="0" i="0" u="none" strike="noStrike" kern="1200" cap="none" spc="0" normalizeH="0" baseline="0" noProof="0">
              <a:ln>
                <a:noFill/>
              </a:ln>
              <a:solidFill>
                <a:srgbClr val="748189"/>
              </a:solidFill>
              <a:effectLst/>
              <a:uLnTx/>
              <a:uFillTx/>
              <a:latin typeface="Franklin Gothic Book" panose="020B0503020102020204"/>
            </a:endParaRPr>
          </a:p>
          <a:p>
            <a:pPr marL="628650" marR="0" lvl="1" indent="-171450" algn="l" defTabSz="914400" rtl="0" eaLnBrk="1" fontAlgn="auto" latinLnBrk="0" hangingPunct="1">
              <a:lnSpc>
                <a:spcPct val="110000"/>
              </a:lnSpc>
              <a:spcBef>
                <a:spcPts val="500"/>
              </a:spcBef>
              <a:spcAft>
                <a:spcPts val="0"/>
              </a:spcAft>
              <a:buClr>
                <a:srgbClr val="3738C0"/>
              </a:buClr>
              <a:buSzPct val="80000"/>
              <a:buFont typeface="Arial" panose="020B0604020202020204" pitchFamily="34" charset="0"/>
              <a:buChar char="•"/>
              <a:tabLst/>
              <a:defRPr/>
            </a:pPr>
            <a:r>
              <a:rPr kumimoji="0" lang="en-US" sz="2000" b="0" i="0" u="none" strike="noStrike" kern="1200" cap="none" spc="0" normalizeH="0" baseline="0" noProof="0">
                <a:ln>
                  <a:noFill/>
                </a:ln>
                <a:solidFill>
                  <a:srgbClr val="748189"/>
                </a:solidFill>
                <a:effectLst/>
                <a:uLnTx/>
                <a:uFillTx/>
                <a:latin typeface="Franklin Gothic Book" panose="020B0503020102020204"/>
                <a:ea typeface="+mn-ea"/>
                <a:cs typeface="+mn-cs"/>
              </a:rPr>
              <a:t>Evaluating personal heart rate trends </a:t>
            </a:r>
            <a:endParaRPr lang="en-US" sz="2000" b="0" i="0" u="none" strike="noStrike" kern="1200" cap="none" spc="0" normalizeH="0" baseline="0" noProof="0">
              <a:ln>
                <a:noFill/>
              </a:ln>
              <a:solidFill>
                <a:srgbClr val="748189"/>
              </a:solidFill>
              <a:effectLst/>
              <a:uLnTx/>
              <a:uFillTx/>
              <a:latin typeface="Franklin Gothic Book" panose="020B0503020102020204"/>
            </a:endParaRPr>
          </a:p>
        </p:txBody>
      </p:sp>
      <p:sp>
        <p:nvSpPr>
          <p:cNvPr id="2" name="TextBox 1">
            <a:extLst>
              <a:ext uri="{FF2B5EF4-FFF2-40B4-BE49-F238E27FC236}">
                <a16:creationId xmlns:a16="http://schemas.microsoft.com/office/drawing/2014/main" id="{3229532E-A4D1-56F1-B8AB-16541E2EC6F6}"/>
              </a:ext>
            </a:extLst>
          </p:cNvPr>
          <p:cNvSpPr txBox="1"/>
          <p:nvPr/>
        </p:nvSpPr>
        <p:spPr>
          <a:xfrm>
            <a:off x="4522931" y="0"/>
            <a:ext cx="3142961" cy="369332"/>
          </a:xfrm>
          <a:prstGeom prst="rect">
            <a:avLst/>
          </a:prstGeom>
          <a:noFill/>
        </p:spPr>
        <p:txBody>
          <a:bodyPr wrap="square" lIns="0" tIns="182880" rtlCol="0">
            <a:spAutoFit/>
          </a:bodyPr>
          <a:lstStyle/>
          <a:p>
            <a:pPr algn="ctr"/>
            <a:r>
              <a:rPr lang="en-US" sz="900" spc="100">
                <a:solidFill>
                  <a:schemeClr val="accent6"/>
                </a:solidFill>
              </a:rPr>
              <a:t>CONSUMER WEARABLE DEVICES</a:t>
            </a:r>
          </a:p>
        </p:txBody>
      </p:sp>
    </p:spTree>
    <p:custDataLst>
      <p:tags r:id="rId1"/>
    </p:custDataLst>
    <p:extLst>
      <p:ext uri="{BB962C8B-B14F-4D97-AF65-F5344CB8AC3E}">
        <p14:creationId xmlns:p14="http://schemas.microsoft.com/office/powerpoint/2010/main" val="33912363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BE3F60-B98A-4CAC-9DE8-96768BC4012E}"/>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447F8057-88DF-B3E5-67A3-182BD5790A97}"/>
              </a:ext>
            </a:extLst>
          </p:cNvPr>
          <p:cNvSpPr>
            <a:spLocks noGrp="1"/>
          </p:cNvSpPr>
          <p:nvPr>
            <p:ph type="title"/>
          </p:nvPr>
        </p:nvSpPr>
        <p:spPr/>
        <p:txBody>
          <a:bodyPr/>
          <a:lstStyle/>
          <a:p>
            <a:r>
              <a:rPr lang="en-US"/>
              <a:t>Consumer Wearable Devices Overview</a:t>
            </a:r>
          </a:p>
        </p:txBody>
      </p:sp>
      <p:graphicFrame>
        <p:nvGraphicFramePr>
          <p:cNvPr id="6" name="Content Placeholder 5">
            <a:extLst>
              <a:ext uri="{FF2B5EF4-FFF2-40B4-BE49-F238E27FC236}">
                <a16:creationId xmlns:a16="http://schemas.microsoft.com/office/drawing/2014/main" id="{4A296904-FFF8-0406-9A6A-A297F6492157}"/>
              </a:ext>
            </a:extLst>
          </p:cNvPr>
          <p:cNvGraphicFramePr>
            <a:graphicFrameLocks noGrp="1"/>
          </p:cNvGraphicFramePr>
          <p:nvPr>
            <p:ph idx="4294967295"/>
            <p:extLst>
              <p:ext uri="{D42A27DB-BD31-4B8C-83A1-F6EECF244321}">
                <p14:modId xmlns:p14="http://schemas.microsoft.com/office/powerpoint/2010/main" val="3111699386"/>
              </p:ext>
            </p:extLst>
          </p:nvPr>
        </p:nvGraphicFramePr>
        <p:xfrm>
          <a:off x="609441" y="1964292"/>
          <a:ext cx="10969944" cy="3090888"/>
        </p:xfrm>
        <a:graphic>
          <a:graphicData uri="http://schemas.openxmlformats.org/drawingml/2006/table">
            <a:tbl>
              <a:tblPr firstRow="1" bandRow="1">
                <a:tableStyleId>{5C22544A-7EE6-4342-B048-85BDC9FD1C3A}</a:tableStyleId>
              </a:tblPr>
              <a:tblGrid>
                <a:gridCol w="2256174">
                  <a:extLst>
                    <a:ext uri="{9D8B030D-6E8A-4147-A177-3AD203B41FA5}">
                      <a16:colId xmlns:a16="http://schemas.microsoft.com/office/drawing/2014/main" val="1652163172"/>
                    </a:ext>
                  </a:extLst>
                </a:gridCol>
                <a:gridCol w="1742754">
                  <a:extLst>
                    <a:ext uri="{9D8B030D-6E8A-4147-A177-3AD203B41FA5}">
                      <a16:colId xmlns:a16="http://schemas.microsoft.com/office/drawing/2014/main" val="2256568720"/>
                    </a:ext>
                  </a:extLst>
                </a:gridCol>
                <a:gridCol w="1742754">
                  <a:extLst>
                    <a:ext uri="{9D8B030D-6E8A-4147-A177-3AD203B41FA5}">
                      <a16:colId xmlns:a16="http://schemas.microsoft.com/office/drawing/2014/main" val="2310772424"/>
                    </a:ext>
                  </a:extLst>
                </a:gridCol>
                <a:gridCol w="1742754">
                  <a:extLst>
                    <a:ext uri="{9D8B030D-6E8A-4147-A177-3AD203B41FA5}">
                      <a16:colId xmlns:a16="http://schemas.microsoft.com/office/drawing/2014/main" val="3771416780"/>
                    </a:ext>
                  </a:extLst>
                </a:gridCol>
                <a:gridCol w="1742754">
                  <a:extLst>
                    <a:ext uri="{9D8B030D-6E8A-4147-A177-3AD203B41FA5}">
                      <a16:colId xmlns:a16="http://schemas.microsoft.com/office/drawing/2014/main" val="2275648747"/>
                    </a:ext>
                  </a:extLst>
                </a:gridCol>
                <a:gridCol w="1742754">
                  <a:extLst>
                    <a:ext uri="{9D8B030D-6E8A-4147-A177-3AD203B41FA5}">
                      <a16:colId xmlns:a16="http://schemas.microsoft.com/office/drawing/2014/main" val="4269732242"/>
                    </a:ext>
                  </a:extLst>
                </a:gridCol>
              </a:tblGrid>
              <a:tr h="343432">
                <a:tc>
                  <a:txBody>
                    <a:bodyPr/>
                    <a:lstStyle/>
                    <a:p>
                      <a:r>
                        <a:rPr lang="en-US" sz="1200" b="0">
                          <a:solidFill>
                            <a:schemeClr val="tx1"/>
                          </a:solidFill>
                          <a:latin typeface="+mj-lt"/>
                        </a:rPr>
                        <a:t>Manufacturer</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a:solidFill>
                            <a:schemeClr val="accent1"/>
                          </a:solidFill>
                          <a:latin typeface="+mj-lt"/>
                        </a:rPr>
                        <a:t>Apple</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a:solidFill>
                            <a:schemeClr val="accent1"/>
                          </a:solidFill>
                          <a:latin typeface="+mj-lt"/>
                        </a:rPr>
                        <a:t>Samsung</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a:solidFill>
                            <a:schemeClr val="accent1"/>
                          </a:solidFill>
                          <a:latin typeface="+mj-lt"/>
                        </a:rPr>
                        <a:t>Withings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a:solidFill>
                            <a:schemeClr val="accent1"/>
                          </a:solidFill>
                          <a:latin typeface="+mj-lt"/>
                        </a:rPr>
                        <a:t>Fitbit</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a:solidFill>
                            <a:schemeClr val="accent1"/>
                          </a:solidFill>
                          <a:latin typeface="+mj-lt"/>
                        </a:rPr>
                        <a:t>AliveCor</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6123343"/>
                  </a:ext>
                </a:extLst>
              </a:tr>
              <a:tr h="343432">
                <a:tc>
                  <a:txBody>
                    <a:bodyPr/>
                    <a:lstStyle/>
                    <a:p>
                      <a:r>
                        <a:rPr lang="en-US" sz="1200" b="0">
                          <a:solidFill>
                            <a:schemeClr val="tx1"/>
                          </a:solidFill>
                          <a:latin typeface="+mj-lt"/>
                        </a:rPr>
                        <a:t>Version</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tx1"/>
                          </a:solidFill>
                          <a:latin typeface="+mn-lt"/>
                        </a:rPr>
                        <a:t>Watch 6</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b="0">
                          <a:solidFill>
                            <a:schemeClr val="tx1"/>
                          </a:solidFill>
                          <a:latin typeface="+mn-lt"/>
                        </a:rPr>
                        <a:t>Galaxy Watch3</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mn-lt"/>
                        </a:rPr>
                        <a:t>ScanWatch</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mn-lt"/>
                        </a:rPr>
                        <a:t>Sense</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mn-lt"/>
                        </a:rPr>
                        <a:t>Kardia Mobile</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90254613"/>
                  </a:ext>
                </a:extLst>
              </a:tr>
              <a:tr h="343432">
                <a:tc>
                  <a:txBody>
                    <a:bodyPr/>
                    <a:lstStyle/>
                    <a:p>
                      <a:r>
                        <a:rPr lang="en-US" sz="1200" b="0">
                          <a:solidFill>
                            <a:schemeClr val="tx1"/>
                          </a:solidFill>
                          <a:latin typeface="+mj-lt"/>
                        </a:rPr>
                        <a:t>Sensitivity (95% CI)</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tx1"/>
                          </a:solidFill>
                          <a:latin typeface="+mn-lt"/>
                        </a:rPr>
                        <a:t>85% (72%–94%)</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mn-lt"/>
                        </a:rPr>
                        <a:t>85% (72%–94%)</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tx1"/>
                          </a:solidFill>
                          <a:latin typeface="+mn-lt"/>
                        </a:rPr>
                        <a:t>58% (42%–72%)</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b="0">
                          <a:solidFill>
                            <a:schemeClr val="tx1"/>
                          </a:solidFill>
                          <a:latin typeface="+mn-lt"/>
                        </a:rPr>
                        <a:t>66% (51%–79%)</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tx1"/>
                          </a:solidFill>
                          <a:latin typeface="+mn-lt"/>
                        </a:rPr>
                        <a:t>79% (64%–89%)</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633158942"/>
                  </a:ext>
                </a:extLst>
              </a:tr>
              <a:tr h="343432">
                <a:tc>
                  <a:txBody>
                    <a:bodyPr/>
                    <a:lstStyle/>
                    <a:p>
                      <a:r>
                        <a:rPr lang="en-US" sz="1200" b="0">
                          <a:solidFill>
                            <a:schemeClr val="tx1"/>
                          </a:solidFill>
                          <a:latin typeface="+mj-lt"/>
                        </a:rPr>
                        <a:t>Specificity (95% CI)</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tx1"/>
                          </a:solidFill>
                          <a:latin typeface="+mn-lt"/>
                        </a:rPr>
                        <a:t>75% (67%–83%)</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mn-lt"/>
                        </a:rPr>
                        <a:t>75% (66%–82%)</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tx1"/>
                          </a:solidFill>
                          <a:latin typeface="+mn-lt"/>
                        </a:rPr>
                        <a:t>75% (67%–83%)</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b="0">
                          <a:solidFill>
                            <a:schemeClr val="tx1"/>
                          </a:solidFill>
                          <a:latin typeface="+mn-lt"/>
                        </a:rPr>
                        <a:t>79% (70%–86%)</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tx1"/>
                          </a:solidFill>
                          <a:latin typeface="+mn-lt"/>
                        </a:rPr>
                        <a:t>69% (60%–77%)</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848083205"/>
                  </a:ext>
                </a:extLst>
              </a:tr>
              <a:tr h="343432">
                <a:tc>
                  <a:txBody>
                    <a:bodyPr/>
                    <a:lstStyle/>
                    <a:p>
                      <a:r>
                        <a:rPr lang="en-US" sz="1200" b="0">
                          <a:solidFill>
                            <a:schemeClr val="tx1"/>
                          </a:solidFill>
                          <a:latin typeface="+mj-lt"/>
                        </a:rPr>
                        <a:t>Inconclusive tracings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tx1"/>
                          </a:solidFill>
                          <a:latin typeface="+mn-lt"/>
                        </a:rPr>
                        <a:t>18%</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b="0">
                          <a:solidFill>
                            <a:schemeClr val="tx1"/>
                          </a:solidFill>
                          <a:latin typeface="+mn-lt"/>
                        </a:rPr>
                        <a:t>17%</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mn-lt"/>
                        </a:rPr>
                        <a:t>24%</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mn-lt"/>
                        </a:rPr>
                        <a:t>21%</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mn-lt"/>
                        </a:rPr>
                        <a:t>26%</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4623585"/>
                  </a:ext>
                </a:extLst>
              </a:tr>
              <a:tr h="343432">
                <a:tc>
                  <a:txBody>
                    <a:bodyPr/>
                    <a:lstStyle/>
                    <a:p>
                      <a:r>
                        <a:rPr lang="en-US" sz="1200" b="0">
                          <a:solidFill>
                            <a:schemeClr val="tx1"/>
                          </a:solidFill>
                          <a:latin typeface="+mj-lt"/>
                        </a:rPr>
                        <a:t>Preferred </a:t>
                      </a:r>
                      <a:r>
                        <a:rPr lang="en-US" sz="1200" b="0" err="1">
                          <a:solidFill>
                            <a:schemeClr val="tx1"/>
                          </a:solidFill>
                          <a:latin typeface="+mj-lt"/>
                        </a:rPr>
                        <a:t>choice</a:t>
                      </a:r>
                      <a:r>
                        <a:rPr lang="en-US" sz="1200" b="0" baseline="30000" err="1">
                          <a:solidFill>
                            <a:schemeClr val="tx1"/>
                          </a:solidFill>
                          <a:latin typeface="+mj-lt"/>
                        </a:rPr>
                        <a:t>a</a:t>
                      </a:r>
                      <a:endParaRPr lang="en-US" sz="1200" b="0" baseline="30000">
                        <a:solidFill>
                          <a:schemeClr val="tx1"/>
                        </a:solidFill>
                        <a:latin typeface="+mj-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tx1"/>
                          </a:solidFill>
                          <a:latin typeface="+mn-lt"/>
                        </a:rPr>
                        <a:t>39%</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b="0">
                          <a:solidFill>
                            <a:schemeClr val="tx1"/>
                          </a:solidFill>
                          <a:latin typeface="+mn-lt"/>
                        </a:rPr>
                        <a:t>12%</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mn-lt"/>
                        </a:rPr>
                        <a:t>24%</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mn-lt"/>
                        </a:rPr>
                        <a:t>15%</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mn-lt"/>
                        </a:rPr>
                        <a:t>5%</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638562250"/>
                  </a:ext>
                </a:extLst>
              </a:tr>
              <a:tr h="343432">
                <a:tc>
                  <a:txBody>
                    <a:bodyPr/>
                    <a:lstStyle/>
                    <a:p>
                      <a:r>
                        <a:rPr lang="en-US" sz="1200" b="0">
                          <a:solidFill>
                            <a:schemeClr val="tx1"/>
                          </a:solidFill>
                          <a:latin typeface="+mj-lt"/>
                        </a:rPr>
                        <a:t>Limit of HR interpretation</a:t>
                      </a:r>
                      <a:r>
                        <a:rPr lang="en-US" sz="1200" b="0" baseline="30000">
                          <a:solidFill>
                            <a:schemeClr val="tx1"/>
                          </a:solidFill>
                          <a:latin typeface="+mj-lt"/>
                        </a:rPr>
                        <a:t>b</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tx1"/>
                          </a:solidFill>
                          <a:latin typeface="+mn-lt"/>
                        </a:rPr>
                        <a:t>50–150 beats/min</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mn-lt"/>
                        </a:rPr>
                        <a:t>50–120 beats/min</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mn-lt"/>
                        </a:rPr>
                        <a:t>No information</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mn-lt"/>
                        </a:rPr>
                        <a:t>50–120 beats/min</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mn-lt"/>
                        </a:rPr>
                        <a:t>50–100 beats/min</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841748259"/>
                  </a:ext>
                </a:extLst>
              </a:tr>
              <a:tr h="343432">
                <a:tc>
                  <a:txBody>
                    <a:bodyPr/>
                    <a:lstStyle/>
                    <a:p>
                      <a:r>
                        <a:rPr lang="en-US" sz="1200" b="0">
                          <a:solidFill>
                            <a:schemeClr val="tx1"/>
                          </a:solidFill>
                          <a:latin typeface="+mj-lt"/>
                        </a:rPr>
                        <a:t>Battery capacity</a:t>
                      </a:r>
                      <a:r>
                        <a:rPr lang="en-US" sz="1200" b="0" baseline="30000">
                          <a:solidFill>
                            <a:schemeClr val="tx1"/>
                          </a:solidFill>
                          <a:latin typeface="+mj-lt"/>
                        </a:rPr>
                        <a:t>c</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tx1"/>
                          </a:solidFill>
                          <a:latin typeface="+mn-lt"/>
                        </a:rPr>
                        <a:t>18 h</a:t>
                      </a:r>
                      <a:r>
                        <a:rPr lang="en-US" sz="1200" b="0" baseline="30000">
                          <a:solidFill>
                            <a:schemeClr val="tx1"/>
                          </a:solidFill>
                          <a:latin typeface="+mn-lt"/>
                        </a:rPr>
                        <a:t>d</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mn-lt"/>
                        </a:rPr>
                        <a:t>45 h</a:t>
                      </a:r>
                      <a:r>
                        <a:rPr lang="en-US" sz="1200" b="0" baseline="30000">
                          <a:solidFill>
                            <a:schemeClr val="tx1"/>
                          </a:solidFill>
                          <a:latin typeface="+mn-lt"/>
                        </a:rPr>
                        <a:t>d</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mn-lt"/>
                        </a:rPr>
                        <a:t>720 h</a:t>
                      </a:r>
                      <a:r>
                        <a:rPr lang="en-US" sz="1200" b="0" baseline="30000">
                          <a:solidFill>
                            <a:schemeClr val="tx1"/>
                          </a:solidFill>
                          <a:latin typeface="+mn-lt"/>
                        </a:rPr>
                        <a:t>d</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mn-lt"/>
                        </a:rPr>
                        <a:t>144 h</a:t>
                      </a:r>
                      <a:r>
                        <a:rPr lang="en-US" sz="1200" b="0" baseline="30000">
                          <a:solidFill>
                            <a:schemeClr val="tx1"/>
                          </a:solidFill>
                          <a:latin typeface="+mn-lt"/>
                        </a:rPr>
                        <a:t>d</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mn-lt"/>
                        </a:rPr>
                        <a:t>90 h</a:t>
                      </a:r>
                      <a:r>
                        <a:rPr lang="en-US" sz="1200" b="0" baseline="30000">
                          <a:solidFill>
                            <a:schemeClr val="tx1"/>
                          </a:solidFill>
                          <a:latin typeface="+mn-lt"/>
                        </a:rPr>
                        <a:t>d</a:t>
                      </a:r>
                      <a:r>
                        <a:rPr lang="en-US" sz="1200" b="0" baseline="0">
                          <a:solidFill>
                            <a:schemeClr val="tx1"/>
                          </a:solidFill>
                          <a:latin typeface="+mn-lt"/>
                        </a:rPr>
                        <a:t> / 2 y</a:t>
                      </a:r>
                      <a:r>
                        <a:rPr lang="en-US" sz="1200" b="0" baseline="30000">
                          <a:solidFill>
                            <a:schemeClr val="tx1"/>
                          </a:solidFill>
                          <a:latin typeface="+mn-lt"/>
                        </a:rPr>
                        <a:t>e</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76114471"/>
                  </a:ext>
                </a:extLst>
              </a:tr>
              <a:tr h="343432">
                <a:tc>
                  <a:txBody>
                    <a:bodyPr/>
                    <a:lstStyle/>
                    <a:p>
                      <a:r>
                        <a:rPr lang="en-US" sz="1200" b="0">
                          <a:solidFill>
                            <a:schemeClr val="tx1"/>
                          </a:solidFill>
                          <a:latin typeface="+mj-lt"/>
                        </a:rPr>
                        <a:t>Price</a:t>
                      </a:r>
                      <a:r>
                        <a:rPr lang="en-US" sz="1200" b="0" baseline="30000">
                          <a:solidFill>
                            <a:schemeClr val="tx1"/>
                          </a:solidFill>
                          <a:latin typeface="+mj-lt"/>
                        </a:rPr>
                        <a:t>d</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a:solidFill>
                            <a:schemeClr val="tx1"/>
                          </a:solidFill>
                          <a:latin typeface="+mn-lt"/>
                        </a:rPr>
                        <a:t>449</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200" b="0">
                          <a:solidFill>
                            <a:schemeClr val="tx1"/>
                          </a:solidFill>
                          <a:latin typeface="+mn-lt"/>
                        </a:rPr>
                        <a:t>265</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mn-lt"/>
                        </a:rPr>
                        <a:t>303</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mn-lt"/>
                        </a:rPr>
                        <a:t>244</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mn-lt"/>
                        </a:rPr>
                        <a:t>147</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62746287"/>
                  </a:ext>
                </a:extLst>
              </a:tr>
            </a:tbl>
          </a:graphicData>
        </a:graphic>
      </p:graphicFrame>
      <p:sp>
        <p:nvSpPr>
          <p:cNvPr id="3" name="TextBox 2">
            <a:extLst>
              <a:ext uri="{FF2B5EF4-FFF2-40B4-BE49-F238E27FC236}">
                <a16:creationId xmlns:a16="http://schemas.microsoft.com/office/drawing/2014/main" id="{DA17B54A-33D4-B19F-B2D2-4DB2EF296E61}"/>
              </a:ext>
            </a:extLst>
          </p:cNvPr>
          <p:cNvSpPr txBox="1"/>
          <p:nvPr/>
        </p:nvSpPr>
        <p:spPr>
          <a:xfrm>
            <a:off x="553559" y="5188281"/>
            <a:ext cx="5540853" cy="507831"/>
          </a:xfrm>
          <a:prstGeom prst="rect">
            <a:avLst/>
          </a:prstGeom>
          <a:noFill/>
        </p:spPr>
        <p:txBody>
          <a:bodyPr wrap="square" numCol="1" rtlCol="0">
            <a:spAutoFit/>
          </a:bodyPr>
          <a:lstStyle/>
          <a:p>
            <a:r>
              <a:rPr lang="en-US" sz="900">
                <a:solidFill>
                  <a:schemeClr val="accent6"/>
                </a:solidFill>
                <a:effectLst/>
              </a:rPr>
              <a:t>﻿a: Out of 165 analyzed patients, 10 patients were not able to decide between the available devices</a:t>
            </a:r>
          </a:p>
          <a:p>
            <a:r>
              <a:rPr lang="en-US" sz="900">
                <a:solidFill>
                  <a:schemeClr val="accent6"/>
                </a:solidFill>
                <a:effectLst/>
              </a:rPr>
              <a:t>﻿b: Information obtained from manufacturers website, 11/21</a:t>
            </a:r>
          </a:p>
          <a:p>
            <a:r>
              <a:rPr lang="en-US" sz="900">
                <a:solidFill>
                  <a:schemeClr val="accent6"/>
                </a:solidFill>
              </a:rPr>
              <a:t>c</a:t>
            </a:r>
            <a:r>
              <a:rPr lang="en-US" sz="900">
                <a:solidFill>
                  <a:schemeClr val="accent6"/>
                </a:solidFill>
                <a:effectLst/>
              </a:rPr>
              <a:t>: Time with GPS disabled</a:t>
            </a:r>
          </a:p>
        </p:txBody>
      </p:sp>
      <p:sp>
        <p:nvSpPr>
          <p:cNvPr id="11" name="Text Placeholder 7">
            <a:extLst>
              <a:ext uri="{FF2B5EF4-FFF2-40B4-BE49-F238E27FC236}">
                <a16:creationId xmlns:a16="http://schemas.microsoft.com/office/drawing/2014/main" id="{6DA9467D-98EB-066B-F6B0-63A088AB2954}"/>
              </a:ext>
            </a:extLst>
          </p:cNvPr>
          <p:cNvSpPr txBox="1">
            <a:spLocks/>
          </p:cNvSpPr>
          <p:nvPr/>
        </p:nvSpPr>
        <p:spPr>
          <a:xfrm>
            <a:off x="1371600" y="6400800"/>
            <a:ext cx="10424160" cy="365760"/>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kern="1200" spc="0" baseline="0">
                <a:solidFill>
                  <a:schemeClr val="accent6">
                    <a:lumMod val="60000"/>
                    <a:lumOff val="40000"/>
                  </a:schemeClr>
                </a:solidFill>
                <a:latin typeface="+mn-lt"/>
                <a:ea typeface="+mn-ea"/>
                <a:cs typeface="Calibri"/>
              </a:defRPr>
            </a:lvl1pPr>
            <a:lvl2pPr marL="509412" indent="0" algn="l" defTabSz="914400" rtl="0" eaLnBrk="1" latinLnBrk="0" hangingPunct="1">
              <a:lnSpc>
                <a:spcPct val="90000"/>
              </a:lnSpc>
              <a:spcBef>
                <a:spcPts val="500"/>
              </a:spcBef>
              <a:buClr>
                <a:schemeClr val="accent1"/>
              </a:buClr>
              <a:buSzPct val="80000"/>
              <a:buFont typeface="Arial" panose="020B0604020202020204" pitchFamily="34" charset="0"/>
              <a:buNone/>
              <a:tabLst/>
              <a:defRPr sz="2000" kern="1200">
                <a:solidFill>
                  <a:schemeClr val="tx1">
                    <a:tint val="75000"/>
                  </a:schemeClr>
                </a:solidFill>
                <a:latin typeface="+mn-lt"/>
                <a:ea typeface="+mn-ea"/>
                <a:cs typeface="+mn-cs"/>
              </a:defRPr>
            </a:lvl2pPr>
            <a:lvl3pPr marL="1018824" indent="0" algn="l" defTabSz="914400" rtl="0" eaLnBrk="1" latinLnBrk="0" hangingPunct="1">
              <a:lnSpc>
                <a:spcPct val="90000"/>
              </a:lnSpc>
              <a:spcBef>
                <a:spcPts val="500"/>
              </a:spcBef>
              <a:buFont typeface="System Font Regular"/>
              <a:buNone/>
              <a:tabLst/>
              <a:defRPr sz="1800" kern="1200">
                <a:solidFill>
                  <a:schemeClr val="tx1">
                    <a:tint val="75000"/>
                  </a:schemeClr>
                </a:solidFill>
                <a:latin typeface="+mn-lt"/>
                <a:ea typeface="+mn-ea"/>
                <a:cs typeface="+mn-cs"/>
              </a:defRPr>
            </a:lvl3pPr>
            <a:lvl4pPr marL="1528237" indent="0" algn="l" defTabSz="914400" rtl="0" eaLnBrk="1" latinLnBrk="0" hangingPunct="1">
              <a:lnSpc>
                <a:spcPct val="90000"/>
              </a:lnSpc>
              <a:spcBef>
                <a:spcPts val="500"/>
              </a:spcBef>
              <a:buSzPct val="80000"/>
              <a:buFont typeface="Courier New" panose="02070309020205020404" pitchFamily="49" charset="0"/>
              <a:buNone/>
              <a:tabLst/>
              <a:defRPr sz="1600" kern="1200">
                <a:solidFill>
                  <a:schemeClr val="tx1">
                    <a:tint val="75000"/>
                  </a:schemeClr>
                </a:solidFill>
                <a:latin typeface="+mn-lt"/>
                <a:ea typeface="+mn-ea"/>
                <a:cs typeface="+mn-cs"/>
              </a:defRPr>
            </a:lvl4pPr>
            <a:lvl5pPr marL="2037649" indent="0" algn="l" defTabSz="914400" rtl="0" eaLnBrk="1" latinLnBrk="0" hangingPunct="1">
              <a:lnSpc>
                <a:spcPct val="90000"/>
              </a:lnSpc>
              <a:spcBef>
                <a:spcPts val="500"/>
              </a:spcBef>
              <a:buSzPct val="75000"/>
              <a:buFont typeface="System Font Regular"/>
              <a:buNone/>
              <a:tabLst/>
              <a:defRPr sz="1600" kern="1200">
                <a:solidFill>
                  <a:schemeClr val="tx1">
                    <a:tint val="75000"/>
                  </a:schemeClr>
                </a:solidFill>
                <a:latin typeface="+mn-lt"/>
                <a:ea typeface="+mn-ea"/>
                <a:cs typeface="+mn-cs"/>
              </a:defRPr>
            </a:lvl5pPr>
            <a:lvl6pPr marL="254706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indent="0">
              <a:buNone/>
            </a:pPr>
            <a:r>
              <a:rPr lang="en-US" err="1"/>
              <a:t>Mannhart</a:t>
            </a:r>
            <a:r>
              <a:rPr lang="en-US"/>
              <a:t> D, Lischer M, Knecht S, et al. Clinical validation of 5 Direct-to-Consumer wearable smart devices to detect atrial fibrillation. JACC Clinical Electrophysiology. 2023;9(2):232-242. doi:10.1016/j.jacep.2022.09.011</a:t>
            </a:r>
          </a:p>
        </p:txBody>
      </p:sp>
      <p:sp>
        <p:nvSpPr>
          <p:cNvPr id="13" name="TextBox 12">
            <a:extLst>
              <a:ext uri="{FF2B5EF4-FFF2-40B4-BE49-F238E27FC236}">
                <a16:creationId xmlns:a16="http://schemas.microsoft.com/office/drawing/2014/main" id="{CD6D6315-54E2-0E80-3177-C6E4643784FC}"/>
              </a:ext>
            </a:extLst>
          </p:cNvPr>
          <p:cNvSpPr txBox="1"/>
          <p:nvPr/>
        </p:nvSpPr>
        <p:spPr>
          <a:xfrm>
            <a:off x="6096519" y="5188281"/>
            <a:ext cx="5540853" cy="507831"/>
          </a:xfrm>
          <a:prstGeom prst="rect">
            <a:avLst/>
          </a:prstGeom>
          <a:noFill/>
        </p:spPr>
        <p:txBody>
          <a:bodyPr wrap="square" numCol="1" rtlCol="0">
            <a:spAutoFit/>
          </a:bodyPr>
          <a:lstStyle/>
          <a:p>
            <a:r>
              <a:rPr lang="en-US" sz="900">
                <a:solidFill>
                  <a:schemeClr val="accent6"/>
                </a:solidFill>
                <a:effectLst/>
              </a:rPr>
              <a:t>﻿d: Information obtained on digitec.ch on 12.11.21, no discounts / special offers were included in the price, price includes tax / all prices in CHF</a:t>
            </a:r>
          </a:p>
          <a:p>
            <a:r>
              <a:rPr lang="en-US" sz="900">
                <a:solidFill>
                  <a:schemeClr val="accent6"/>
                </a:solidFill>
                <a:effectLst/>
              </a:rPr>
              <a:t>﻿e: 90 h net operating time, under regular use up to 2 years</a:t>
            </a:r>
          </a:p>
        </p:txBody>
      </p:sp>
      <p:pic>
        <p:nvPicPr>
          <p:cNvPr id="14" name="Picture 13">
            <a:extLst>
              <a:ext uri="{FF2B5EF4-FFF2-40B4-BE49-F238E27FC236}">
                <a16:creationId xmlns:a16="http://schemas.microsoft.com/office/drawing/2014/main" id="{1A6D189A-75B5-9F1D-E041-FF1905D5AC7C}"/>
              </a:ext>
            </a:extLst>
          </p:cNvPr>
          <p:cNvPicPr>
            <a:picLocks noChangeAspect="1"/>
          </p:cNvPicPr>
          <p:nvPr/>
        </p:nvPicPr>
        <p:blipFill rotWithShape="1">
          <a:blip r:embed="rId4"/>
          <a:srcRect l="25072" t="8232" r="64654" b="78794"/>
          <a:stretch/>
        </p:blipFill>
        <p:spPr>
          <a:xfrm>
            <a:off x="3436945" y="1271671"/>
            <a:ext cx="687371" cy="658731"/>
          </a:xfrm>
          <a:prstGeom prst="rect">
            <a:avLst/>
          </a:prstGeom>
          <a:ln>
            <a:noFill/>
          </a:ln>
        </p:spPr>
      </p:pic>
      <p:pic>
        <p:nvPicPr>
          <p:cNvPr id="15" name="Picture 14">
            <a:extLst>
              <a:ext uri="{FF2B5EF4-FFF2-40B4-BE49-F238E27FC236}">
                <a16:creationId xmlns:a16="http://schemas.microsoft.com/office/drawing/2014/main" id="{A17751D9-ADA0-0C9F-ADDC-C23BC0999025}"/>
              </a:ext>
            </a:extLst>
          </p:cNvPr>
          <p:cNvPicPr>
            <a:picLocks noChangeAspect="1"/>
          </p:cNvPicPr>
          <p:nvPr/>
        </p:nvPicPr>
        <p:blipFill rotWithShape="1">
          <a:blip r:embed="rId4"/>
          <a:srcRect l="39770" t="8232" r="49956" b="78794"/>
          <a:stretch/>
        </p:blipFill>
        <p:spPr>
          <a:xfrm>
            <a:off x="5162050" y="1271671"/>
            <a:ext cx="687371" cy="658731"/>
          </a:xfrm>
          <a:prstGeom prst="rect">
            <a:avLst/>
          </a:prstGeom>
          <a:ln>
            <a:noFill/>
          </a:ln>
        </p:spPr>
      </p:pic>
      <p:pic>
        <p:nvPicPr>
          <p:cNvPr id="16" name="Picture 15">
            <a:extLst>
              <a:ext uri="{FF2B5EF4-FFF2-40B4-BE49-F238E27FC236}">
                <a16:creationId xmlns:a16="http://schemas.microsoft.com/office/drawing/2014/main" id="{36DB0002-B073-F0F0-C541-378092AFF080}"/>
              </a:ext>
            </a:extLst>
          </p:cNvPr>
          <p:cNvPicPr>
            <a:picLocks noChangeAspect="1"/>
          </p:cNvPicPr>
          <p:nvPr/>
        </p:nvPicPr>
        <p:blipFill rotWithShape="1">
          <a:blip r:embed="rId4"/>
          <a:srcRect l="54753" t="8232" r="34973" b="78794"/>
          <a:stretch/>
        </p:blipFill>
        <p:spPr>
          <a:xfrm>
            <a:off x="6887155" y="1271671"/>
            <a:ext cx="687371" cy="658731"/>
          </a:xfrm>
          <a:prstGeom prst="rect">
            <a:avLst/>
          </a:prstGeom>
          <a:ln>
            <a:noFill/>
          </a:ln>
        </p:spPr>
      </p:pic>
      <p:pic>
        <p:nvPicPr>
          <p:cNvPr id="17" name="Picture 16">
            <a:extLst>
              <a:ext uri="{FF2B5EF4-FFF2-40B4-BE49-F238E27FC236}">
                <a16:creationId xmlns:a16="http://schemas.microsoft.com/office/drawing/2014/main" id="{7CCEFB87-941A-3E4A-4F72-BCC00FE4B236}"/>
              </a:ext>
            </a:extLst>
          </p:cNvPr>
          <p:cNvPicPr>
            <a:picLocks noChangeAspect="1"/>
          </p:cNvPicPr>
          <p:nvPr/>
        </p:nvPicPr>
        <p:blipFill rotWithShape="1">
          <a:blip r:embed="rId4"/>
          <a:srcRect l="70021" t="8232" r="19705" b="78794"/>
          <a:stretch/>
        </p:blipFill>
        <p:spPr>
          <a:xfrm>
            <a:off x="8678248" y="1271671"/>
            <a:ext cx="687371" cy="658731"/>
          </a:xfrm>
          <a:prstGeom prst="rect">
            <a:avLst/>
          </a:prstGeom>
          <a:ln>
            <a:noFill/>
          </a:ln>
        </p:spPr>
      </p:pic>
      <p:pic>
        <p:nvPicPr>
          <p:cNvPr id="18" name="Picture 17">
            <a:extLst>
              <a:ext uri="{FF2B5EF4-FFF2-40B4-BE49-F238E27FC236}">
                <a16:creationId xmlns:a16="http://schemas.microsoft.com/office/drawing/2014/main" id="{9DB601B3-6290-715E-E0B9-97199988D7D0}"/>
              </a:ext>
            </a:extLst>
          </p:cNvPr>
          <p:cNvPicPr>
            <a:picLocks noChangeAspect="1"/>
          </p:cNvPicPr>
          <p:nvPr/>
        </p:nvPicPr>
        <p:blipFill rotWithShape="1">
          <a:blip r:embed="rId4"/>
          <a:srcRect l="85004" t="8232" r="4722" b="78794"/>
          <a:stretch/>
        </p:blipFill>
        <p:spPr>
          <a:xfrm>
            <a:off x="10393926" y="1271671"/>
            <a:ext cx="687371" cy="658731"/>
          </a:xfrm>
          <a:prstGeom prst="rect">
            <a:avLst/>
          </a:prstGeom>
          <a:ln>
            <a:noFill/>
          </a:ln>
        </p:spPr>
      </p:pic>
      <p:sp>
        <p:nvSpPr>
          <p:cNvPr id="2" name="TextBox 1">
            <a:extLst>
              <a:ext uri="{FF2B5EF4-FFF2-40B4-BE49-F238E27FC236}">
                <a16:creationId xmlns:a16="http://schemas.microsoft.com/office/drawing/2014/main" id="{142512E8-769E-55A1-5D2B-255546BA03A7}"/>
              </a:ext>
            </a:extLst>
          </p:cNvPr>
          <p:cNvSpPr txBox="1"/>
          <p:nvPr/>
        </p:nvSpPr>
        <p:spPr>
          <a:xfrm>
            <a:off x="4522931" y="0"/>
            <a:ext cx="3142961" cy="369332"/>
          </a:xfrm>
          <a:prstGeom prst="rect">
            <a:avLst/>
          </a:prstGeom>
          <a:noFill/>
        </p:spPr>
        <p:txBody>
          <a:bodyPr wrap="square" lIns="0" tIns="182880" rtlCol="0">
            <a:spAutoFit/>
          </a:bodyPr>
          <a:lstStyle/>
          <a:p>
            <a:pPr algn="ctr"/>
            <a:r>
              <a:rPr lang="en-US" sz="900" spc="100">
                <a:solidFill>
                  <a:schemeClr val="accent6"/>
                </a:solidFill>
              </a:rPr>
              <a:t>CONSUMER WEARABLE DEVICES</a:t>
            </a:r>
          </a:p>
        </p:txBody>
      </p:sp>
    </p:spTree>
    <p:custDataLst>
      <p:tags r:id="rId1"/>
    </p:custDataLst>
    <p:extLst>
      <p:ext uri="{BB962C8B-B14F-4D97-AF65-F5344CB8AC3E}">
        <p14:creationId xmlns:p14="http://schemas.microsoft.com/office/powerpoint/2010/main" val="35936732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4D695A1B-CEC1-BBB4-85C2-8FC3CEBB0CE1}"/>
              </a:ext>
            </a:extLst>
          </p:cNvPr>
          <p:cNvSpPr/>
          <p:nvPr/>
        </p:nvSpPr>
        <p:spPr>
          <a:xfrm>
            <a:off x="897742" y="2300955"/>
            <a:ext cx="813985" cy="813985"/>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9656536-993A-432D-4C09-3CE1C4D197ED}"/>
              </a:ext>
            </a:extLst>
          </p:cNvPr>
          <p:cNvSpPr txBox="1"/>
          <p:nvPr/>
        </p:nvSpPr>
        <p:spPr>
          <a:xfrm>
            <a:off x="6094609" y="4853117"/>
            <a:ext cx="609739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2880" lvl="1" indent="-171450">
              <a:spcBef>
                <a:spcPts val="600"/>
              </a:spcBef>
              <a:buClr>
                <a:srgbClr val="3738C0"/>
              </a:buClr>
              <a:buSzPct val="80000"/>
              <a:buFont typeface="Arial" panose="020B0604020202020204" pitchFamily="34" charset="0"/>
              <a:buChar char="•"/>
              <a:defRPr/>
            </a:pPr>
            <a:r>
              <a:rPr lang="en-US">
                <a:solidFill>
                  <a:srgbClr val="748189">
                    <a:lumMod val="50000"/>
                  </a:srgbClr>
                </a:solidFill>
                <a:latin typeface="+mj-lt"/>
              </a:rPr>
              <a:t>Participants: </a:t>
            </a:r>
            <a:r>
              <a:rPr lang="en-US">
                <a:solidFill>
                  <a:srgbClr val="748189">
                    <a:lumMod val="50000"/>
                  </a:srgbClr>
                </a:solidFill>
                <a:latin typeface="Franklin Gothic Book" panose="020B0503020102020204"/>
              </a:rPr>
              <a:t>419,297 </a:t>
            </a:r>
          </a:p>
          <a:p>
            <a:pPr marL="182880" lvl="1" indent="-171450">
              <a:spcBef>
                <a:spcPts val="600"/>
              </a:spcBef>
              <a:buClr>
                <a:srgbClr val="3738C0"/>
              </a:buClr>
              <a:buSzPct val="80000"/>
              <a:buFont typeface="Arial" panose="020B0604020202020204" pitchFamily="34" charset="0"/>
              <a:buChar char="•"/>
              <a:defRPr/>
            </a:pPr>
            <a:r>
              <a:rPr lang="en-US">
                <a:solidFill>
                  <a:srgbClr val="748189">
                    <a:lumMod val="50000"/>
                  </a:srgbClr>
                </a:solidFill>
                <a:latin typeface="+mj-lt"/>
              </a:rPr>
              <a:t>Duration: </a:t>
            </a:r>
            <a:r>
              <a:rPr lang="en-US">
                <a:solidFill>
                  <a:srgbClr val="748189">
                    <a:lumMod val="50000"/>
                  </a:srgbClr>
                </a:solidFill>
                <a:latin typeface="Franklin Gothic Book" panose="020B0503020102020204"/>
              </a:rPr>
              <a:t>8 months, median of 117 days of monitoring</a:t>
            </a:r>
          </a:p>
          <a:p>
            <a:pPr marL="182880" lvl="1" indent="-171450">
              <a:spcBef>
                <a:spcPts val="600"/>
              </a:spcBef>
              <a:buClr>
                <a:srgbClr val="3738C0"/>
              </a:buClr>
              <a:buSzPct val="80000"/>
              <a:buFont typeface="Arial" panose="020B0604020202020204" pitchFamily="34" charset="0"/>
              <a:buChar char="•"/>
              <a:defRPr/>
            </a:pPr>
            <a:r>
              <a:rPr lang="en-US">
                <a:solidFill>
                  <a:srgbClr val="748189">
                    <a:lumMod val="50000"/>
                  </a:srgbClr>
                </a:solidFill>
                <a:latin typeface="+mj-lt"/>
              </a:rPr>
              <a:t>Irregular pulse notification yield: </a:t>
            </a:r>
            <a:r>
              <a:rPr lang="en-US">
                <a:solidFill>
                  <a:srgbClr val="748189">
                    <a:lumMod val="50000"/>
                  </a:srgbClr>
                </a:solidFill>
                <a:latin typeface="Franklin Gothic Book" panose="020B0503020102020204"/>
              </a:rPr>
              <a:t>2161 participants (0.52%) </a:t>
            </a:r>
          </a:p>
        </p:txBody>
      </p:sp>
      <p:sp>
        <p:nvSpPr>
          <p:cNvPr id="13" name="Text Placeholder 12">
            <a:extLst>
              <a:ext uri="{FF2B5EF4-FFF2-40B4-BE49-F238E27FC236}">
                <a16:creationId xmlns:a16="http://schemas.microsoft.com/office/drawing/2014/main" id="{F11BC9B6-72F1-947D-0872-59161EF71646}"/>
              </a:ext>
            </a:extLst>
          </p:cNvPr>
          <p:cNvSpPr>
            <a:spLocks noGrp="1"/>
          </p:cNvSpPr>
          <p:nvPr>
            <p:ph type="body" idx="14"/>
          </p:nvPr>
        </p:nvSpPr>
        <p:spPr>
          <a:xfrm>
            <a:off x="2006914" y="2263477"/>
            <a:ext cx="3214350" cy="1334798"/>
          </a:xfrm>
        </p:spPr>
        <p:txBody>
          <a:bodyPr/>
          <a:lstStyle/>
          <a:p>
            <a:pPr algn="l"/>
            <a:r>
              <a:rPr lang="en-US" sz="2400">
                <a:solidFill>
                  <a:schemeClr val="accent6">
                    <a:lumMod val="50000"/>
                  </a:schemeClr>
                </a:solidFill>
              </a:rPr>
              <a:t>Low probability of receiving an irregular pulse notification</a:t>
            </a:r>
          </a:p>
        </p:txBody>
      </p:sp>
      <p:sp>
        <p:nvSpPr>
          <p:cNvPr id="16" name="Text Placeholder 15">
            <a:extLst>
              <a:ext uri="{FF2B5EF4-FFF2-40B4-BE49-F238E27FC236}">
                <a16:creationId xmlns:a16="http://schemas.microsoft.com/office/drawing/2014/main" id="{707E3D24-B889-775B-01C3-2F8E102A2B79}"/>
              </a:ext>
            </a:extLst>
          </p:cNvPr>
          <p:cNvSpPr>
            <a:spLocks noGrp="1"/>
          </p:cNvSpPr>
          <p:nvPr>
            <p:ph type="body" idx="16"/>
          </p:nvPr>
        </p:nvSpPr>
        <p:spPr>
          <a:xfrm>
            <a:off x="986752" y="6400800"/>
            <a:ext cx="4663440" cy="365760"/>
          </a:xfrm>
        </p:spPr>
        <p:txBody>
          <a:bodyPr/>
          <a:lstStyle/>
          <a:p>
            <a:pPr marL="0" indent="0">
              <a:buNone/>
            </a:pPr>
            <a:r>
              <a:rPr lang="en-US"/>
              <a:t>Perez MV, Mahaffey KW, Hedlin H, et al. Large-Scale assessment of a smartwatch to identify atrial fibrillation. New England Journal of Medicine. 2019;381(20):1909-1917. doi:10.1056/nejmoa1901183</a:t>
            </a:r>
          </a:p>
        </p:txBody>
      </p:sp>
      <p:sp>
        <p:nvSpPr>
          <p:cNvPr id="18" name="Text Placeholder 17">
            <a:extLst>
              <a:ext uri="{FF2B5EF4-FFF2-40B4-BE49-F238E27FC236}">
                <a16:creationId xmlns:a16="http://schemas.microsoft.com/office/drawing/2014/main" id="{8B6BBBED-56EA-1D82-348F-9F2B1CDF2715}"/>
              </a:ext>
            </a:extLst>
          </p:cNvPr>
          <p:cNvSpPr>
            <a:spLocks noGrp="1"/>
          </p:cNvSpPr>
          <p:nvPr>
            <p:ph type="body" sz="quarter" idx="35"/>
          </p:nvPr>
        </p:nvSpPr>
        <p:spPr>
          <a:xfrm>
            <a:off x="583101" y="420381"/>
            <a:ext cx="4948847" cy="382587"/>
          </a:xfrm>
        </p:spPr>
        <p:txBody>
          <a:bodyPr/>
          <a:lstStyle/>
          <a:p>
            <a:r>
              <a:rPr lang="en-US"/>
              <a:t>Benefits | Apple Heart Study</a:t>
            </a:r>
          </a:p>
        </p:txBody>
      </p:sp>
      <p:sp>
        <p:nvSpPr>
          <p:cNvPr id="14" name="TextBox 13">
            <a:extLst>
              <a:ext uri="{FF2B5EF4-FFF2-40B4-BE49-F238E27FC236}">
                <a16:creationId xmlns:a16="http://schemas.microsoft.com/office/drawing/2014/main" id="{AFA4F3A7-0262-29DD-7755-F245EE788EDA}"/>
              </a:ext>
            </a:extLst>
          </p:cNvPr>
          <p:cNvSpPr txBox="1"/>
          <p:nvPr/>
        </p:nvSpPr>
        <p:spPr>
          <a:xfrm>
            <a:off x="1486043" y="0"/>
            <a:ext cx="3142961" cy="369332"/>
          </a:xfrm>
          <a:prstGeom prst="rect">
            <a:avLst/>
          </a:prstGeom>
          <a:noFill/>
        </p:spPr>
        <p:txBody>
          <a:bodyPr wrap="square" lIns="0" tIns="182880" rtlCol="0">
            <a:spAutoFit/>
          </a:bodyPr>
          <a:lstStyle/>
          <a:p>
            <a:pPr algn="ctr"/>
            <a:r>
              <a:rPr lang="en-US" sz="900" spc="100">
                <a:solidFill>
                  <a:schemeClr val="accent6"/>
                </a:solidFill>
              </a:rPr>
              <a:t>CONSUMER WEARABLE DEVICES</a:t>
            </a:r>
          </a:p>
        </p:txBody>
      </p:sp>
      <p:sp>
        <p:nvSpPr>
          <p:cNvPr id="31" name="Oval 30">
            <a:extLst>
              <a:ext uri="{FF2B5EF4-FFF2-40B4-BE49-F238E27FC236}">
                <a16:creationId xmlns:a16="http://schemas.microsoft.com/office/drawing/2014/main" id="{EF16FEBA-C354-A552-2FC9-7EBA56EE7335}"/>
              </a:ext>
            </a:extLst>
          </p:cNvPr>
          <p:cNvSpPr/>
          <p:nvPr/>
        </p:nvSpPr>
        <p:spPr>
          <a:xfrm>
            <a:off x="897742" y="3888701"/>
            <a:ext cx="813985" cy="813985"/>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12">
            <a:extLst>
              <a:ext uri="{FF2B5EF4-FFF2-40B4-BE49-F238E27FC236}">
                <a16:creationId xmlns:a16="http://schemas.microsoft.com/office/drawing/2014/main" id="{96ABFFFE-D0CF-0E03-6E5A-9CD0F8850EBA}"/>
              </a:ext>
            </a:extLst>
          </p:cNvPr>
          <p:cNvSpPr txBox="1">
            <a:spLocks/>
          </p:cNvSpPr>
          <p:nvPr/>
        </p:nvSpPr>
        <p:spPr>
          <a:xfrm>
            <a:off x="2006914" y="3851223"/>
            <a:ext cx="3214350" cy="1334798"/>
          </a:xfrm>
          <a:prstGeom prst="rect">
            <a:avLst/>
          </a:prstGeom>
        </p:spPr>
        <p:txBody>
          <a:bodyPr lIns="0" tIns="0" rIns="0" bIns="0">
            <a:noAutofit/>
          </a:bodyPr>
          <a:lstStyle>
            <a:lvl1pPr marL="0" marR="0" indent="0" algn="ctr" defTabSz="1018824" rtl="0" eaLnBrk="1" fontAlgn="auto" latinLnBrk="0" hangingPunct="1">
              <a:lnSpc>
                <a:spcPct val="110000"/>
              </a:lnSpc>
              <a:spcBef>
                <a:spcPts val="1000"/>
              </a:spcBef>
              <a:spcAft>
                <a:spcPts val="0"/>
              </a:spcAft>
              <a:buClrTx/>
              <a:buSzTx/>
              <a:buFont typeface="Arial" pitchFamily="34" charset="0"/>
              <a:buNone/>
              <a:tabLst/>
              <a:defRPr sz="1400" b="0" kern="1200" spc="0" baseline="0">
                <a:solidFill>
                  <a:schemeClr val="tx2"/>
                </a:solidFill>
                <a:latin typeface="+mn-lt"/>
                <a:ea typeface="+mn-ea"/>
                <a:cs typeface="Calibri"/>
              </a:defRPr>
            </a:lvl1pPr>
            <a:lvl2pPr marL="509412" indent="0" algn="l" defTabSz="914400" rtl="0" eaLnBrk="1" latinLnBrk="0" hangingPunct="1">
              <a:lnSpc>
                <a:spcPct val="90000"/>
              </a:lnSpc>
              <a:spcBef>
                <a:spcPts val="500"/>
              </a:spcBef>
              <a:buClr>
                <a:schemeClr val="accent1"/>
              </a:buClr>
              <a:buSzPct val="80000"/>
              <a:buFont typeface="Arial" panose="020B0604020202020204" pitchFamily="34" charset="0"/>
              <a:buNone/>
              <a:tabLst/>
              <a:defRPr sz="2000" kern="1200">
                <a:solidFill>
                  <a:schemeClr val="tx1">
                    <a:tint val="75000"/>
                  </a:schemeClr>
                </a:solidFill>
                <a:latin typeface="+mn-lt"/>
                <a:ea typeface="+mn-ea"/>
                <a:cs typeface="+mn-cs"/>
              </a:defRPr>
            </a:lvl2pPr>
            <a:lvl3pPr marL="1018824" indent="0" algn="l" defTabSz="914400" rtl="0" eaLnBrk="1" latinLnBrk="0" hangingPunct="1">
              <a:lnSpc>
                <a:spcPct val="90000"/>
              </a:lnSpc>
              <a:spcBef>
                <a:spcPts val="500"/>
              </a:spcBef>
              <a:buFont typeface="System Font Regular"/>
              <a:buNone/>
              <a:tabLst/>
              <a:defRPr sz="1800" kern="1200">
                <a:solidFill>
                  <a:schemeClr val="tx1">
                    <a:tint val="75000"/>
                  </a:schemeClr>
                </a:solidFill>
                <a:latin typeface="+mn-lt"/>
                <a:ea typeface="+mn-ea"/>
                <a:cs typeface="+mn-cs"/>
              </a:defRPr>
            </a:lvl3pPr>
            <a:lvl4pPr marL="1528237" indent="0" algn="l" defTabSz="914400" rtl="0" eaLnBrk="1" latinLnBrk="0" hangingPunct="1">
              <a:lnSpc>
                <a:spcPct val="90000"/>
              </a:lnSpc>
              <a:spcBef>
                <a:spcPts val="500"/>
              </a:spcBef>
              <a:buSzPct val="80000"/>
              <a:buFont typeface="Courier New" panose="02070309020205020404" pitchFamily="49" charset="0"/>
              <a:buNone/>
              <a:tabLst/>
              <a:defRPr sz="1600" kern="1200">
                <a:solidFill>
                  <a:schemeClr val="tx1">
                    <a:tint val="75000"/>
                  </a:schemeClr>
                </a:solidFill>
                <a:latin typeface="+mn-lt"/>
                <a:ea typeface="+mn-ea"/>
                <a:cs typeface="+mn-cs"/>
              </a:defRPr>
            </a:lvl4pPr>
            <a:lvl5pPr marL="2037649" indent="0" algn="l" defTabSz="914400" rtl="0" eaLnBrk="1" latinLnBrk="0" hangingPunct="1">
              <a:lnSpc>
                <a:spcPct val="90000"/>
              </a:lnSpc>
              <a:spcBef>
                <a:spcPts val="500"/>
              </a:spcBef>
              <a:buSzPct val="75000"/>
              <a:buFont typeface="System Font Regular"/>
              <a:buNone/>
              <a:tabLst/>
              <a:defRPr sz="1600" kern="1200">
                <a:solidFill>
                  <a:schemeClr val="tx1">
                    <a:tint val="75000"/>
                  </a:schemeClr>
                </a:solidFill>
                <a:latin typeface="+mn-lt"/>
                <a:ea typeface="+mn-ea"/>
                <a:cs typeface="+mn-cs"/>
              </a:defRPr>
            </a:lvl5pPr>
            <a:lvl6pPr marL="254706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r>
              <a:rPr lang="en-US" sz="2400">
                <a:solidFill>
                  <a:schemeClr val="accent6">
                    <a:lumMod val="50000"/>
                  </a:schemeClr>
                </a:solidFill>
              </a:rPr>
              <a:t>Among notifications, </a:t>
            </a:r>
            <a:r>
              <a:rPr lang="en-US" sz="2400">
                <a:latin typeface="+mj-lt"/>
              </a:rPr>
              <a:t>84% </a:t>
            </a:r>
            <a:r>
              <a:rPr lang="en-US" sz="2400">
                <a:solidFill>
                  <a:schemeClr val="accent6">
                    <a:lumMod val="50000"/>
                  </a:schemeClr>
                </a:solidFill>
              </a:rPr>
              <a:t>were concordant with atrial fibrillation</a:t>
            </a:r>
          </a:p>
        </p:txBody>
      </p:sp>
      <p:pic>
        <p:nvPicPr>
          <p:cNvPr id="33" name="Picture 32">
            <a:extLst>
              <a:ext uri="{FF2B5EF4-FFF2-40B4-BE49-F238E27FC236}">
                <a16:creationId xmlns:a16="http://schemas.microsoft.com/office/drawing/2014/main" id="{DB945279-7CD8-9ABD-9EA5-BF31A7D8C16D}"/>
              </a:ext>
            </a:extLst>
          </p:cNvPr>
          <p:cNvPicPr>
            <a:picLocks noChangeAspect="1"/>
          </p:cNvPicPr>
          <p:nvPr/>
        </p:nvPicPr>
        <p:blipFill>
          <a:blip r:embed="rId4"/>
          <a:stretch>
            <a:fillRect/>
          </a:stretch>
        </p:blipFill>
        <p:spPr>
          <a:xfrm>
            <a:off x="1088901" y="2497029"/>
            <a:ext cx="431667" cy="372127"/>
          </a:xfrm>
          <a:prstGeom prst="rect">
            <a:avLst/>
          </a:prstGeom>
        </p:spPr>
      </p:pic>
      <p:pic>
        <p:nvPicPr>
          <p:cNvPr id="34" name="Picture 33">
            <a:extLst>
              <a:ext uri="{FF2B5EF4-FFF2-40B4-BE49-F238E27FC236}">
                <a16:creationId xmlns:a16="http://schemas.microsoft.com/office/drawing/2014/main" id="{3927C130-CE63-53E6-FDFA-391E7A604B27}"/>
              </a:ext>
            </a:extLst>
          </p:cNvPr>
          <p:cNvPicPr>
            <a:picLocks noChangeAspect="1"/>
          </p:cNvPicPr>
          <p:nvPr/>
        </p:nvPicPr>
        <p:blipFill>
          <a:blip r:embed="rId5"/>
          <a:stretch>
            <a:fillRect/>
          </a:stretch>
        </p:blipFill>
        <p:spPr>
          <a:xfrm>
            <a:off x="1076784" y="4126337"/>
            <a:ext cx="453978" cy="397231"/>
          </a:xfrm>
          <a:prstGeom prst="rect">
            <a:avLst/>
          </a:prstGeom>
        </p:spPr>
      </p:pic>
      <p:sp>
        <p:nvSpPr>
          <p:cNvPr id="44" name="Content Placeholder 26">
            <a:extLst>
              <a:ext uri="{FF2B5EF4-FFF2-40B4-BE49-F238E27FC236}">
                <a16:creationId xmlns:a16="http://schemas.microsoft.com/office/drawing/2014/main" id="{56C049D8-4FA4-3549-E398-6AD6602DC946}"/>
              </a:ext>
            </a:extLst>
          </p:cNvPr>
          <p:cNvSpPr txBox="1">
            <a:spLocks/>
          </p:cNvSpPr>
          <p:nvPr/>
        </p:nvSpPr>
        <p:spPr>
          <a:xfrm>
            <a:off x="6094609" y="4349990"/>
            <a:ext cx="4305933" cy="50312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1"/>
                </a:solidFill>
                <a:latin typeface="+mn-lt"/>
                <a:ea typeface="+mn-ea"/>
                <a:cs typeface="+mn-cs"/>
              </a:defRPr>
            </a:lvl1pPr>
            <a:lvl2pPr marL="628650" indent="-171450" algn="l" defTabSz="914400" rtl="0" eaLnBrk="1" latinLnBrk="0" hangingPunct="1">
              <a:lnSpc>
                <a:spcPct val="90000"/>
              </a:lnSpc>
              <a:spcBef>
                <a:spcPts val="500"/>
              </a:spcBef>
              <a:buClr>
                <a:schemeClr val="accent1"/>
              </a:buClr>
              <a:buSzPct val="80000"/>
              <a:buFont typeface="Arial" panose="020B0604020202020204" pitchFamily="34" charset="0"/>
              <a:buChar char="•"/>
              <a:tabLst/>
              <a:defRPr sz="1800" kern="1200">
                <a:solidFill>
                  <a:schemeClr val="accent6"/>
                </a:solidFill>
                <a:latin typeface="+mn-lt"/>
                <a:ea typeface="+mn-ea"/>
                <a:cs typeface="+mn-cs"/>
              </a:defRPr>
            </a:lvl2pPr>
            <a:lvl3pPr marL="1087438" indent="-173038" algn="l" defTabSz="914400" rtl="0" eaLnBrk="1" latinLnBrk="0" hangingPunct="1">
              <a:lnSpc>
                <a:spcPct val="90000"/>
              </a:lnSpc>
              <a:spcBef>
                <a:spcPts val="500"/>
              </a:spcBef>
              <a:buFont typeface="System Font Regular"/>
              <a:buChar char="-"/>
              <a:tabLst/>
              <a:defRPr sz="1800" kern="1200">
                <a:solidFill>
                  <a:schemeClr val="accent6"/>
                </a:solidFill>
                <a:latin typeface="+mn-lt"/>
                <a:ea typeface="+mn-ea"/>
                <a:cs typeface="+mn-cs"/>
              </a:defRPr>
            </a:lvl3pPr>
            <a:lvl4pPr marL="1546225" indent="-174625" algn="l" defTabSz="914400" rtl="0" eaLnBrk="1" latinLnBrk="0" hangingPunct="1">
              <a:lnSpc>
                <a:spcPct val="90000"/>
              </a:lnSpc>
              <a:spcBef>
                <a:spcPts val="500"/>
              </a:spcBef>
              <a:buSzPct val="80000"/>
              <a:buFont typeface="Courier New" panose="02070309020205020404" pitchFamily="49" charset="0"/>
              <a:buChar char="o"/>
              <a:tabLst/>
              <a:defRPr sz="1600" kern="1200">
                <a:solidFill>
                  <a:schemeClr val="accent6"/>
                </a:solidFill>
                <a:latin typeface="+mn-lt"/>
                <a:ea typeface="+mn-ea"/>
                <a:cs typeface="+mn-cs"/>
              </a:defRPr>
            </a:lvl4pPr>
            <a:lvl5pPr marL="1952625" indent="-123825" algn="l" defTabSz="914400" rtl="0" eaLnBrk="1" latinLnBrk="0" hangingPunct="1">
              <a:lnSpc>
                <a:spcPct val="90000"/>
              </a:lnSpc>
              <a:spcBef>
                <a:spcPts val="500"/>
              </a:spcBef>
              <a:buSzPct val="75000"/>
              <a:buFont typeface="System Font Regular"/>
              <a:buChar char="»"/>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defRPr/>
            </a:pPr>
            <a:r>
              <a:rPr lang="en-US" spc="100">
                <a:solidFill>
                  <a:srgbClr val="3738C0"/>
                </a:solidFill>
                <a:latin typeface="+mj-lt"/>
              </a:rPr>
              <a:t>STUDY DETAILS</a:t>
            </a:r>
          </a:p>
        </p:txBody>
      </p:sp>
      <p:sp>
        <p:nvSpPr>
          <p:cNvPr id="46" name="Content Placeholder 26">
            <a:extLst>
              <a:ext uri="{FF2B5EF4-FFF2-40B4-BE49-F238E27FC236}">
                <a16:creationId xmlns:a16="http://schemas.microsoft.com/office/drawing/2014/main" id="{558B0326-2278-8FB8-473A-C59F7908CB11}"/>
              </a:ext>
            </a:extLst>
          </p:cNvPr>
          <p:cNvSpPr txBox="1">
            <a:spLocks/>
          </p:cNvSpPr>
          <p:nvPr/>
        </p:nvSpPr>
        <p:spPr>
          <a:xfrm>
            <a:off x="911720" y="1549036"/>
            <a:ext cx="4305933" cy="50312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1"/>
                </a:solidFill>
                <a:latin typeface="+mn-lt"/>
                <a:ea typeface="+mn-ea"/>
                <a:cs typeface="+mn-cs"/>
              </a:defRPr>
            </a:lvl1pPr>
            <a:lvl2pPr marL="628650" indent="-171450" algn="l" defTabSz="914400" rtl="0" eaLnBrk="1" latinLnBrk="0" hangingPunct="1">
              <a:lnSpc>
                <a:spcPct val="90000"/>
              </a:lnSpc>
              <a:spcBef>
                <a:spcPts val="500"/>
              </a:spcBef>
              <a:buClr>
                <a:schemeClr val="accent1"/>
              </a:buClr>
              <a:buSzPct val="80000"/>
              <a:buFont typeface="Arial" panose="020B0604020202020204" pitchFamily="34" charset="0"/>
              <a:buChar char="•"/>
              <a:tabLst/>
              <a:defRPr sz="1800" kern="1200">
                <a:solidFill>
                  <a:schemeClr val="accent6"/>
                </a:solidFill>
                <a:latin typeface="+mn-lt"/>
                <a:ea typeface="+mn-ea"/>
                <a:cs typeface="+mn-cs"/>
              </a:defRPr>
            </a:lvl2pPr>
            <a:lvl3pPr marL="1087438" indent="-173038" algn="l" defTabSz="914400" rtl="0" eaLnBrk="1" latinLnBrk="0" hangingPunct="1">
              <a:lnSpc>
                <a:spcPct val="90000"/>
              </a:lnSpc>
              <a:spcBef>
                <a:spcPts val="500"/>
              </a:spcBef>
              <a:buFont typeface="System Font Regular"/>
              <a:buChar char="-"/>
              <a:tabLst/>
              <a:defRPr sz="1800" kern="1200">
                <a:solidFill>
                  <a:schemeClr val="accent6"/>
                </a:solidFill>
                <a:latin typeface="+mn-lt"/>
                <a:ea typeface="+mn-ea"/>
                <a:cs typeface="+mn-cs"/>
              </a:defRPr>
            </a:lvl3pPr>
            <a:lvl4pPr marL="1546225" indent="-174625" algn="l" defTabSz="914400" rtl="0" eaLnBrk="1" latinLnBrk="0" hangingPunct="1">
              <a:lnSpc>
                <a:spcPct val="90000"/>
              </a:lnSpc>
              <a:spcBef>
                <a:spcPts val="500"/>
              </a:spcBef>
              <a:buSzPct val="80000"/>
              <a:buFont typeface="Courier New" panose="02070309020205020404" pitchFamily="49" charset="0"/>
              <a:buChar char="o"/>
              <a:tabLst/>
              <a:defRPr sz="1600" kern="1200">
                <a:solidFill>
                  <a:schemeClr val="accent6"/>
                </a:solidFill>
                <a:latin typeface="+mn-lt"/>
                <a:ea typeface="+mn-ea"/>
                <a:cs typeface="+mn-cs"/>
              </a:defRPr>
            </a:lvl4pPr>
            <a:lvl5pPr marL="1952625" indent="-123825" algn="l" defTabSz="914400" rtl="0" eaLnBrk="1" latinLnBrk="0" hangingPunct="1">
              <a:lnSpc>
                <a:spcPct val="90000"/>
              </a:lnSpc>
              <a:spcBef>
                <a:spcPts val="500"/>
              </a:spcBef>
              <a:buSzPct val="75000"/>
              <a:buFont typeface="System Font Regular"/>
              <a:buChar char="»"/>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10000"/>
              </a:lnSpc>
              <a:defRPr/>
            </a:pPr>
            <a:r>
              <a:rPr lang="en-US" spc="100">
                <a:solidFill>
                  <a:srgbClr val="3738C0"/>
                </a:solidFill>
                <a:latin typeface="+mj-lt"/>
              </a:rPr>
              <a:t>KEY FINDINGS</a:t>
            </a:r>
          </a:p>
        </p:txBody>
      </p:sp>
      <p:pic>
        <p:nvPicPr>
          <p:cNvPr id="3" name="Picture 2">
            <a:extLst>
              <a:ext uri="{FF2B5EF4-FFF2-40B4-BE49-F238E27FC236}">
                <a16:creationId xmlns:a16="http://schemas.microsoft.com/office/drawing/2014/main" id="{24B80C58-EFE1-E9FF-A8B5-C2B71D6AB6C5}"/>
              </a:ext>
            </a:extLst>
          </p:cNvPr>
          <p:cNvPicPr>
            <a:picLocks noChangeAspect="1"/>
          </p:cNvPicPr>
          <p:nvPr/>
        </p:nvPicPr>
        <p:blipFill>
          <a:blip r:embed="rId6"/>
          <a:srcRect/>
          <a:stretch/>
        </p:blipFill>
        <p:spPr>
          <a:xfrm>
            <a:off x="6096764" y="5362"/>
            <a:ext cx="6093079" cy="4066912"/>
          </a:xfrm>
          <a:prstGeom prst="rect">
            <a:avLst/>
          </a:prstGeom>
        </p:spPr>
      </p:pic>
    </p:spTree>
    <p:custDataLst>
      <p:tags r:id="rId1"/>
    </p:custDataLst>
    <p:extLst>
      <p:ext uri="{BB962C8B-B14F-4D97-AF65-F5344CB8AC3E}">
        <p14:creationId xmlns:p14="http://schemas.microsoft.com/office/powerpoint/2010/main" val="12954589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50E908-BB7C-F5A1-ED31-F2861F291055}"/>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5DEB9929-607C-1FC3-EEED-7F06267ED914}"/>
              </a:ext>
            </a:extLst>
          </p:cNvPr>
          <p:cNvSpPr>
            <a:spLocks noGrp="1"/>
          </p:cNvSpPr>
          <p:nvPr>
            <p:ph type="body" idx="14"/>
          </p:nvPr>
        </p:nvSpPr>
        <p:spPr>
          <a:xfrm>
            <a:off x="776377" y="1368061"/>
            <a:ext cx="4645655" cy="4173767"/>
          </a:xfrm>
        </p:spPr>
        <p:txBody>
          <a:bodyPr/>
          <a:lstStyle/>
          <a:p>
            <a:pPr algn="l"/>
            <a:r>
              <a:rPr lang="en-US" sz="1800"/>
              <a:t>PPG measures light reflected from tissue </a:t>
            </a:r>
          </a:p>
          <a:p>
            <a:pPr marL="628650" lvl="1" indent="-171450">
              <a:lnSpc>
                <a:spcPct val="110000"/>
              </a:lnSpc>
              <a:buClr>
                <a:srgbClr val="3738C0"/>
              </a:buClr>
              <a:buFont typeface="Arial" panose="020B0604020202020204" pitchFamily="34" charset="0"/>
              <a:buChar char="•"/>
              <a:defRPr/>
            </a:pPr>
            <a:r>
              <a:rPr lang="en-US" sz="1800">
                <a:solidFill>
                  <a:srgbClr val="748189">
                    <a:lumMod val="50000"/>
                  </a:srgbClr>
                </a:solidFill>
              </a:rPr>
              <a:t>Volume of arterial blood</a:t>
            </a:r>
          </a:p>
          <a:p>
            <a:pPr marL="628650" lvl="1" indent="-171450">
              <a:lnSpc>
                <a:spcPct val="110000"/>
              </a:lnSpc>
              <a:buClr>
                <a:srgbClr val="3738C0"/>
              </a:buClr>
              <a:buFont typeface="Arial" panose="020B0604020202020204" pitchFamily="34" charset="0"/>
              <a:buChar char="•"/>
              <a:defRPr/>
            </a:pPr>
            <a:r>
              <a:rPr lang="en-US" sz="1800">
                <a:solidFill>
                  <a:srgbClr val="748189">
                    <a:lumMod val="50000"/>
                  </a:srgbClr>
                </a:solidFill>
              </a:rPr>
              <a:t>Increase/decrease per heartbeat </a:t>
            </a:r>
          </a:p>
          <a:p>
            <a:pPr marL="628650" lvl="1" indent="-171450">
              <a:lnSpc>
                <a:spcPct val="110000"/>
              </a:lnSpc>
              <a:buClr>
                <a:srgbClr val="3738C0"/>
              </a:buClr>
              <a:buFont typeface="Arial" panose="020B0604020202020204" pitchFamily="34" charset="0"/>
              <a:buChar char="•"/>
              <a:defRPr/>
            </a:pPr>
            <a:r>
              <a:rPr lang="en-US" sz="1800">
                <a:solidFill>
                  <a:srgbClr val="748189">
                    <a:lumMod val="50000"/>
                  </a:srgbClr>
                </a:solidFill>
              </a:rPr>
              <a:t>Positive Predictive Value (PPV): 84%</a:t>
            </a:r>
          </a:p>
          <a:p>
            <a:pPr algn="l"/>
            <a:endParaRPr lang="en-US"/>
          </a:p>
          <a:p>
            <a:pPr algn="l"/>
            <a:r>
              <a:rPr lang="en-US" sz="1800"/>
              <a:t>Advantages:</a:t>
            </a:r>
          </a:p>
          <a:p>
            <a:pPr marL="628650" lvl="1" indent="-171450">
              <a:lnSpc>
                <a:spcPct val="110000"/>
              </a:lnSpc>
              <a:buClr>
                <a:srgbClr val="3738C0"/>
              </a:buClr>
              <a:buFont typeface="Arial" panose="020B0604020202020204" pitchFamily="34" charset="0"/>
              <a:buChar char="•"/>
              <a:defRPr/>
            </a:pPr>
            <a:r>
              <a:rPr lang="en-US" sz="1800">
                <a:solidFill>
                  <a:srgbClr val="748189">
                    <a:lumMod val="50000"/>
                  </a:srgbClr>
                </a:solidFill>
              </a:rPr>
              <a:t>Widely accepted resting HR</a:t>
            </a:r>
          </a:p>
          <a:p>
            <a:pPr marL="628650" lvl="1" indent="-171450">
              <a:lnSpc>
                <a:spcPct val="110000"/>
              </a:lnSpc>
              <a:buClr>
                <a:srgbClr val="3738C0"/>
              </a:buClr>
              <a:buFont typeface="Arial" panose="020B0604020202020204" pitchFamily="34" charset="0"/>
              <a:buChar char="•"/>
              <a:defRPr/>
            </a:pPr>
            <a:r>
              <a:rPr lang="en-US" sz="1800">
                <a:solidFill>
                  <a:srgbClr val="748189">
                    <a:lumMod val="50000"/>
                  </a:srgbClr>
                </a:solidFill>
              </a:rPr>
              <a:t>Great for detecting asymptomatic AF </a:t>
            </a:r>
          </a:p>
          <a:p>
            <a:pPr marL="628650" lvl="1" indent="-171450">
              <a:lnSpc>
                <a:spcPct val="110000"/>
              </a:lnSpc>
              <a:buClr>
                <a:srgbClr val="3738C0"/>
              </a:buClr>
              <a:buFont typeface="Arial" panose="020B0604020202020204" pitchFamily="34" charset="0"/>
              <a:buChar char="•"/>
              <a:defRPr/>
            </a:pPr>
            <a:r>
              <a:rPr lang="en-US" sz="1800">
                <a:solidFill>
                  <a:srgbClr val="748189">
                    <a:lumMod val="50000"/>
                  </a:srgbClr>
                </a:solidFill>
              </a:rPr>
              <a:t>Low cost</a:t>
            </a:r>
          </a:p>
        </p:txBody>
      </p:sp>
      <p:sp>
        <p:nvSpPr>
          <p:cNvPr id="15" name="Text Placeholder 14">
            <a:extLst>
              <a:ext uri="{FF2B5EF4-FFF2-40B4-BE49-F238E27FC236}">
                <a16:creationId xmlns:a16="http://schemas.microsoft.com/office/drawing/2014/main" id="{AD81DF9A-85DC-2BDB-AC77-37559FF774DE}"/>
              </a:ext>
            </a:extLst>
          </p:cNvPr>
          <p:cNvSpPr>
            <a:spLocks noGrp="1"/>
          </p:cNvSpPr>
          <p:nvPr>
            <p:ph type="body" idx="16"/>
          </p:nvPr>
        </p:nvSpPr>
        <p:spPr>
          <a:xfrm>
            <a:off x="1371600" y="6400800"/>
            <a:ext cx="10424160" cy="365760"/>
          </a:xfrm>
        </p:spPr>
        <p:txBody>
          <a:bodyPr/>
          <a:lstStyle/>
          <a:p>
            <a:pPr marL="0" indent="0">
              <a:buNone/>
            </a:pPr>
            <a:r>
              <a:rPr lang="en-US"/>
              <a:t>Charlton PH, Kyriacou PA, Mant J, Marozas V, </a:t>
            </a:r>
            <a:r>
              <a:rPr lang="en-US" err="1"/>
              <a:t>Chowienczyk</a:t>
            </a:r>
            <a:r>
              <a:rPr lang="en-US"/>
              <a:t> P, </a:t>
            </a:r>
            <a:r>
              <a:rPr lang="en-US" err="1"/>
              <a:t>Alastruey</a:t>
            </a:r>
            <a:r>
              <a:rPr lang="en-US"/>
              <a:t> J. Wearable photoplethysmography for cardiovascular monitoring. Proceedings of the IEEE. 2022;110(3):355-381. doi:10.1109/jproc.2022.3149785</a:t>
            </a:r>
          </a:p>
          <a:p>
            <a:pPr marL="0" indent="0">
              <a:buNone/>
            </a:pPr>
            <a:r>
              <a:rPr lang="en-US"/>
              <a:t>Dagher L, Shi H, Zhao Y, </a:t>
            </a:r>
            <a:r>
              <a:rPr lang="en-US" err="1"/>
              <a:t>Marrouche</a:t>
            </a:r>
            <a:r>
              <a:rPr lang="en-US"/>
              <a:t> NF. Wearables in cardiology: Here to stay. Heart Rhythm. 2020;17(5):889-895. doi:10.1016/j.hrthm.2020.02.023</a:t>
            </a:r>
          </a:p>
        </p:txBody>
      </p:sp>
      <p:sp>
        <p:nvSpPr>
          <p:cNvPr id="16" name="Text Placeholder 15">
            <a:extLst>
              <a:ext uri="{FF2B5EF4-FFF2-40B4-BE49-F238E27FC236}">
                <a16:creationId xmlns:a16="http://schemas.microsoft.com/office/drawing/2014/main" id="{E5B5A0E5-49DB-BC07-BB43-00648468CF01}"/>
              </a:ext>
            </a:extLst>
          </p:cNvPr>
          <p:cNvSpPr>
            <a:spLocks noGrp="1"/>
          </p:cNvSpPr>
          <p:nvPr>
            <p:ph type="body" sz="quarter" idx="35"/>
          </p:nvPr>
        </p:nvSpPr>
        <p:spPr/>
        <p:txBody>
          <a:bodyPr/>
          <a:lstStyle/>
          <a:p>
            <a:r>
              <a:rPr lang="en-US"/>
              <a:t>Passive (PPG) Monitoring</a:t>
            </a:r>
          </a:p>
        </p:txBody>
      </p:sp>
      <p:sp>
        <p:nvSpPr>
          <p:cNvPr id="17" name="TextBox 16">
            <a:extLst>
              <a:ext uri="{FF2B5EF4-FFF2-40B4-BE49-F238E27FC236}">
                <a16:creationId xmlns:a16="http://schemas.microsoft.com/office/drawing/2014/main" id="{A42EED76-23B3-C913-2B34-77F21813F36D}"/>
              </a:ext>
            </a:extLst>
          </p:cNvPr>
          <p:cNvSpPr txBox="1"/>
          <p:nvPr/>
        </p:nvSpPr>
        <p:spPr>
          <a:xfrm>
            <a:off x="1486043" y="-60333"/>
            <a:ext cx="3142961" cy="369332"/>
          </a:xfrm>
          <a:prstGeom prst="rect">
            <a:avLst/>
          </a:prstGeom>
          <a:noFill/>
        </p:spPr>
        <p:txBody>
          <a:bodyPr wrap="square" lIns="0" tIns="182880" rtlCol="0">
            <a:spAutoFit/>
          </a:bodyPr>
          <a:lstStyle/>
          <a:p>
            <a:pPr algn="ctr"/>
            <a:r>
              <a:rPr lang="en-US" sz="900" spc="100">
                <a:solidFill>
                  <a:schemeClr val="accent6"/>
                </a:solidFill>
              </a:rPr>
              <a:t>CONSUMER WEARABLE DEVICES</a:t>
            </a:r>
          </a:p>
        </p:txBody>
      </p:sp>
      <p:cxnSp>
        <p:nvCxnSpPr>
          <p:cNvPr id="6" name="Straight Connector 5">
            <a:extLst>
              <a:ext uri="{FF2B5EF4-FFF2-40B4-BE49-F238E27FC236}">
                <a16:creationId xmlns:a16="http://schemas.microsoft.com/office/drawing/2014/main" id="{27B9868B-DC3D-347C-D88A-61DCD8667941}"/>
              </a:ext>
            </a:extLst>
          </p:cNvPr>
          <p:cNvCxnSpPr>
            <a:cxnSpLocks/>
          </p:cNvCxnSpPr>
          <p:nvPr/>
        </p:nvCxnSpPr>
        <p:spPr>
          <a:xfrm flipH="1">
            <a:off x="583101" y="2980968"/>
            <a:ext cx="4274879" cy="12136"/>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9" name="Picture Placeholder 8" descr="A close up of a watch&#10;&#10;AI-generated content may be incorrect.">
            <a:extLst>
              <a:ext uri="{FF2B5EF4-FFF2-40B4-BE49-F238E27FC236}">
                <a16:creationId xmlns:a16="http://schemas.microsoft.com/office/drawing/2014/main" id="{1546B189-C4A2-C7AE-914E-0D73EFB4D606}"/>
              </a:ext>
            </a:extLst>
          </p:cNvPr>
          <p:cNvPicPr>
            <a:picLocks noGrp="1" noChangeAspect="1"/>
          </p:cNvPicPr>
          <p:nvPr>
            <p:ph type="pic" sz="quarter" idx="36"/>
          </p:nvPr>
        </p:nvPicPr>
        <p:blipFill>
          <a:blip r:embed="rId4"/>
          <a:srcRect l="14116" r="14116"/>
          <a:stretch/>
        </p:blipFill>
        <p:spPr/>
      </p:pic>
    </p:spTree>
    <p:custDataLst>
      <p:tags r:id="rId1"/>
    </p:custDataLst>
    <p:extLst>
      <p:ext uri="{BB962C8B-B14F-4D97-AF65-F5344CB8AC3E}">
        <p14:creationId xmlns:p14="http://schemas.microsoft.com/office/powerpoint/2010/main" val="2325281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0145A-907F-AABD-A27B-611FDB661D4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593D31D-DACC-47DE-6AFE-6336FFEBFAA0}"/>
              </a:ext>
            </a:extLst>
          </p:cNvPr>
          <p:cNvSpPr>
            <a:spLocks noGrp="1"/>
          </p:cNvSpPr>
          <p:nvPr>
            <p:ph type="title"/>
          </p:nvPr>
        </p:nvSpPr>
        <p:spPr>
          <a:xfrm>
            <a:off x="649546" y="260761"/>
            <a:ext cx="10969943" cy="437132"/>
          </a:xfrm>
        </p:spPr>
        <p:txBody>
          <a:bodyPr lIns="0" tIns="45720" rIns="91440" bIns="45720" anchor="t">
            <a:noAutofit/>
          </a:bodyPr>
          <a:lstStyle/>
          <a:p>
            <a:r>
              <a:rPr lang="en-US"/>
              <a:t>Centers for Medicare &amp; Medicaid Services Coverage Determination</a:t>
            </a:r>
          </a:p>
        </p:txBody>
      </p:sp>
      <p:sp>
        <p:nvSpPr>
          <p:cNvPr id="11" name="TextBox 10">
            <a:extLst>
              <a:ext uri="{FF2B5EF4-FFF2-40B4-BE49-F238E27FC236}">
                <a16:creationId xmlns:a16="http://schemas.microsoft.com/office/drawing/2014/main" id="{B29BC4E8-2B9A-DD40-631E-E50419C730D2}"/>
              </a:ext>
            </a:extLst>
          </p:cNvPr>
          <p:cNvSpPr txBox="1"/>
          <p:nvPr/>
        </p:nvSpPr>
        <p:spPr>
          <a:xfrm>
            <a:off x="1371600" y="6609100"/>
            <a:ext cx="10424160" cy="261610"/>
          </a:xfrm>
          <a:prstGeom prst="rect">
            <a:avLst/>
          </a:prstGeom>
          <a:noFill/>
        </p:spPr>
        <p:txBody>
          <a:bodyPr rot="0" spcFirstLastPara="0" vertOverflow="overflow" horzOverflow="overflow" vert="horz" wrap="square" lIns="0" tIns="0" rIns="0" bIns="45720" numCol="1" spcCol="0" rtlCol="0" fromWordArt="0" anchor="b" anchorCtr="0" forceAA="0" compatLnSpc="1">
            <a:prstTxWarp prst="textNoShape">
              <a:avLst/>
            </a:prstTxWarp>
            <a:spAutoFit/>
          </a:bodyPr>
          <a:lstStyle/>
          <a:p>
            <a:r>
              <a:rPr lang="en-US" sz="700" dirty="0">
                <a:solidFill>
                  <a:schemeClr val="accent6"/>
                </a:solidFill>
                <a:latin typeface="Franklin Gothic Book"/>
                <a:cs typeface="Times New Roman"/>
              </a:rPr>
              <a:t>US Centers of Medicare and Medicaid Services. LCD - Electrocardiographic (EKG or ECG) monitoring (Holter or Real-Time Monitoring) (L34636). Published October 2023. Accessed March 11, 2025. https://www.cms.gov/medicare-coverage-database/view/lcd.aspx?lcdId=34636&amp;ver=36</a:t>
            </a:r>
            <a:endParaRPr lang="en-US" sz="700" i="1" dirty="0">
              <a:solidFill>
                <a:schemeClr val="accent6"/>
              </a:solidFill>
            </a:endParaRPr>
          </a:p>
        </p:txBody>
      </p:sp>
      <p:sp>
        <p:nvSpPr>
          <p:cNvPr id="5" name="Rectangle 4">
            <a:extLst>
              <a:ext uri="{FF2B5EF4-FFF2-40B4-BE49-F238E27FC236}">
                <a16:creationId xmlns:a16="http://schemas.microsoft.com/office/drawing/2014/main" id="{F89629F5-1E96-E29F-3AAD-E246D85B7E79}"/>
              </a:ext>
            </a:extLst>
          </p:cNvPr>
          <p:cNvSpPr/>
          <p:nvPr/>
        </p:nvSpPr>
        <p:spPr>
          <a:xfrm>
            <a:off x="4069505" y="878186"/>
            <a:ext cx="4287785" cy="122243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74168"/>
                </a:solidFill>
                <a:effectLst/>
                <a:uLnTx/>
                <a:uFillTx/>
                <a:latin typeface="Franklin Gothic Medium" panose="020B0603020102020204"/>
                <a:ea typeface="+mn-ea"/>
                <a:cs typeface="+mn-cs"/>
              </a:rPr>
              <a:t>Consideration 1: Symptoms</a:t>
            </a:r>
          </a:p>
        </p:txBody>
      </p:sp>
      <p:sp>
        <p:nvSpPr>
          <p:cNvPr id="6" name="Arrow: Pentagon 5">
            <a:extLst>
              <a:ext uri="{FF2B5EF4-FFF2-40B4-BE49-F238E27FC236}">
                <a16:creationId xmlns:a16="http://schemas.microsoft.com/office/drawing/2014/main" id="{249EED56-C459-D1B1-374F-542A7C573722}"/>
              </a:ext>
            </a:extLst>
          </p:cNvPr>
          <p:cNvSpPr/>
          <p:nvPr/>
        </p:nvSpPr>
        <p:spPr>
          <a:xfrm>
            <a:off x="7703645" y="870808"/>
            <a:ext cx="2724539" cy="1222431"/>
          </a:xfrm>
          <a:prstGeom prst="homePlat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7" name="Arrow: Pentagon 6">
            <a:extLst>
              <a:ext uri="{FF2B5EF4-FFF2-40B4-BE49-F238E27FC236}">
                <a16:creationId xmlns:a16="http://schemas.microsoft.com/office/drawing/2014/main" id="{6AD594BC-49B0-66CC-D660-9B23488F070D}"/>
              </a:ext>
            </a:extLst>
          </p:cNvPr>
          <p:cNvSpPr/>
          <p:nvPr/>
        </p:nvSpPr>
        <p:spPr>
          <a:xfrm rot="10800000">
            <a:off x="1675991" y="879344"/>
            <a:ext cx="2860972" cy="1222431"/>
          </a:xfrm>
          <a:prstGeom prst="homePlat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8" name="Text Placeholder 12">
            <a:extLst>
              <a:ext uri="{FF2B5EF4-FFF2-40B4-BE49-F238E27FC236}">
                <a16:creationId xmlns:a16="http://schemas.microsoft.com/office/drawing/2014/main" id="{B8225020-0118-6DAF-E6CA-35B84C2FD2B8}"/>
              </a:ext>
            </a:extLst>
          </p:cNvPr>
          <p:cNvSpPr txBox="1">
            <a:spLocks/>
          </p:cNvSpPr>
          <p:nvPr/>
        </p:nvSpPr>
        <p:spPr>
          <a:xfrm>
            <a:off x="3978276" y="1274608"/>
            <a:ext cx="4470242" cy="804543"/>
          </a:xfrm>
          <a:prstGeom prst="rect">
            <a:avLst/>
          </a:prstGeom>
          <a:noFill/>
        </p:spPr>
        <p:txBody>
          <a:bodyPr numCol="3"/>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1"/>
                </a:solidFill>
                <a:latin typeface="+mn-lt"/>
                <a:ea typeface="+mn-ea"/>
                <a:cs typeface="+mn-cs"/>
              </a:defRPr>
            </a:lvl1pPr>
            <a:lvl2pPr marL="628650" indent="-171450" algn="l" defTabSz="914400" rtl="0" eaLnBrk="1" latinLnBrk="0" hangingPunct="1">
              <a:lnSpc>
                <a:spcPct val="90000"/>
              </a:lnSpc>
              <a:spcBef>
                <a:spcPts val="500"/>
              </a:spcBef>
              <a:buClr>
                <a:schemeClr val="accent1"/>
              </a:buClr>
              <a:buSzPct val="80000"/>
              <a:buFont typeface="Arial" panose="020B0604020202020204" pitchFamily="34" charset="0"/>
              <a:buChar char="•"/>
              <a:tabLst/>
              <a:defRPr sz="1800" kern="1200">
                <a:solidFill>
                  <a:schemeClr val="accent6"/>
                </a:solidFill>
                <a:latin typeface="+mn-lt"/>
                <a:ea typeface="+mn-ea"/>
                <a:cs typeface="+mn-cs"/>
              </a:defRPr>
            </a:lvl2pPr>
            <a:lvl3pPr marL="1087438" indent="-173038" algn="l" defTabSz="914400" rtl="0" eaLnBrk="1" latinLnBrk="0" hangingPunct="1">
              <a:lnSpc>
                <a:spcPct val="90000"/>
              </a:lnSpc>
              <a:spcBef>
                <a:spcPts val="500"/>
              </a:spcBef>
              <a:buFont typeface="System Font Regular"/>
              <a:buChar char="-"/>
              <a:tabLst/>
              <a:defRPr sz="1800" kern="1200">
                <a:solidFill>
                  <a:schemeClr val="accent6"/>
                </a:solidFill>
                <a:latin typeface="+mn-lt"/>
                <a:ea typeface="+mn-ea"/>
                <a:cs typeface="+mn-cs"/>
              </a:defRPr>
            </a:lvl3pPr>
            <a:lvl4pPr marL="1546225" indent="-174625" algn="l" defTabSz="914400" rtl="0" eaLnBrk="1" latinLnBrk="0" hangingPunct="1">
              <a:lnSpc>
                <a:spcPct val="90000"/>
              </a:lnSpc>
              <a:spcBef>
                <a:spcPts val="500"/>
              </a:spcBef>
              <a:buSzPct val="80000"/>
              <a:buFont typeface="Courier New" panose="02070309020205020404" pitchFamily="49" charset="0"/>
              <a:buChar char="o"/>
              <a:tabLst/>
              <a:defRPr sz="1600" kern="1200">
                <a:solidFill>
                  <a:schemeClr val="accent6"/>
                </a:solidFill>
                <a:latin typeface="+mn-lt"/>
                <a:ea typeface="+mn-ea"/>
                <a:cs typeface="+mn-cs"/>
              </a:defRPr>
            </a:lvl4pPr>
            <a:lvl5pPr marL="1952625" indent="-123825" algn="l" defTabSz="914400" rtl="0" eaLnBrk="1" latinLnBrk="0" hangingPunct="1">
              <a:lnSpc>
                <a:spcPct val="90000"/>
              </a:lnSpc>
              <a:spcBef>
                <a:spcPts val="500"/>
              </a:spcBef>
              <a:buSzPct val="75000"/>
              <a:buFont typeface="System Font Regular"/>
              <a:buChar char="»"/>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2890" marR="0" lvl="1" indent="-171450" algn="l" defTabSz="914400" rtl="0" eaLnBrk="1" fontAlgn="auto" latinLnBrk="0" hangingPunct="1">
              <a:lnSpc>
                <a:spcPct val="110000"/>
              </a:lnSpc>
              <a:spcBef>
                <a:spcPts val="1100"/>
              </a:spcBef>
              <a:spcAft>
                <a:spcPts val="0"/>
              </a:spcAft>
              <a:buClr>
                <a:srgbClr val="3738C0"/>
              </a:buClr>
              <a:buSzPct val="80000"/>
              <a:buFont typeface="Arial" panose="020B0604020202020204" pitchFamily="34" charset="0"/>
              <a:buChar char="•"/>
              <a:tabLst/>
              <a:defRPr/>
            </a:pPr>
            <a:r>
              <a:rPr kumimoji="0" lang="en-US" sz="1800" b="0" i="0" u="none" strike="noStrike" kern="1200" cap="none" spc="0" normalizeH="0" baseline="0" noProof="0" dirty="0">
                <a:ln>
                  <a:noFill/>
                </a:ln>
                <a:solidFill>
                  <a:srgbClr val="274168"/>
                </a:solidFill>
                <a:effectLst/>
                <a:uLnTx/>
                <a:uFillTx/>
                <a:latin typeface="Franklin Gothic Book" panose="020B0503020102020204"/>
                <a:ea typeface="+mn-ea"/>
                <a:cs typeface="+mn-cs"/>
              </a:rPr>
              <a:t>Palpitations</a:t>
            </a:r>
          </a:p>
          <a:p>
            <a:pPr marL="262890" marR="0" lvl="1" indent="-171450" algn="l" defTabSz="914400" rtl="0" eaLnBrk="1" fontAlgn="auto" latinLnBrk="0" hangingPunct="1">
              <a:lnSpc>
                <a:spcPct val="110000"/>
              </a:lnSpc>
              <a:spcBef>
                <a:spcPts val="1100"/>
              </a:spcBef>
              <a:spcAft>
                <a:spcPts val="0"/>
              </a:spcAft>
              <a:buClr>
                <a:srgbClr val="3738C0"/>
              </a:buClr>
              <a:buSzPct val="80000"/>
              <a:buFont typeface="Arial" panose="020B0604020202020204" pitchFamily="34" charset="0"/>
              <a:buChar char="•"/>
              <a:tabLst/>
              <a:defRPr/>
            </a:pPr>
            <a:r>
              <a:rPr kumimoji="0" lang="en-US" sz="1800" b="0" i="0" u="none" strike="noStrike" kern="1200" cap="none" spc="0" normalizeH="0" baseline="0" noProof="0" dirty="0">
                <a:ln>
                  <a:noFill/>
                </a:ln>
                <a:solidFill>
                  <a:srgbClr val="274168"/>
                </a:solidFill>
                <a:effectLst/>
                <a:uLnTx/>
                <a:uFillTx/>
                <a:latin typeface="Franklin Gothic Book" panose="020B0503020102020204"/>
                <a:ea typeface="+mn-ea"/>
                <a:cs typeface="+mn-cs"/>
              </a:rPr>
              <a:t>Syncope</a:t>
            </a:r>
          </a:p>
          <a:p>
            <a:pPr marL="262890" marR="0" lvl="1" indent="-171450" algn="l" defTabSz="914400" rtl="0" eaLnBrk="1" fontAlgn="auto" latinLnBrk="0" hangingPunct="1">
              <a:lnSpc>
                <a:spcPct val="110000"/>
              </a:lnSpc>
              <a:spcBef>
                <a:spcPts val="1100"/>
              </a:spcBef>
              <a:spcAft>
                <a:spcPts val="0"/>
              </a:spcAft>
              <a:buClr>
                <a:srgbClr val="3738C0"/>
              </a:buClr>
              <a:buSzPct val="80000"/>
              <a:buFont typeface="Arial" panose="020B0604020202020204" pitchFamily="34" charset="0"/>
              <a:buChar char="•"/>
              <a:tabLst/>
              <a:defRPr/>
            </a:pPr>
            <a:r>
              <a:rPr kumimoji="0" lang="en-US" sz="1800" b="0" i="0" u="none" strike="noStrike" kern="1200" cap="none" spc="0" normalizeH="0" baseline="0" noProof="0" dirty="0">
                <a:ln>
                  <a:noFill/>
                </a:ln>
                <a:solidFill>
                  <a:srgbClr val="274168"/>
                </a:solidFill>
                <a:effectLst/>
                <a:uLnTx/>
                <a:uFillTx/>
                <a:latin typeface="Franklin Gothic Book" panose="020B0503020102020204"/>
                <a:ea typeface="+mn-ea"/>
                <a:cs typeface="+mn-cs"/>
              </a:rPr>
              <a:t>Chest Pain</a:t>
            </a:r>
          </a:p>
          <a:p>
            <a:pPr marL="262890" marR="0" lvl="1" indent="-171450" algn="l" defTabSz="914400" rtl="0" eaLnBrk="1" fontAlgn="auto" latinLnBrk="0" hangingPunct="1">
              <a:lnSpc>
                <a:spcPct val="110000"/>
              </a:lnSpc>
              <a:spcBef>
                <a:spcPts val="1100"/>
              </a:spcBef>
              <a:spcAft>
                <a:spcPts val="0"/>
              </a:spcAft>
              <a:buClr>
                <a:srgbClr val="3738C0"/>
              </a:buClr>
              <a:buSzPct val="80000"/>
              <a:buFont typeface="Arial" panose="020B0604020202020204" pitchFamily="34" charset="0"/>
              <a:buChar char="•"/>
              <a:tabLst/>
              <a:defRPr/>
            </a:pPr>
            <a:r>
              <a:rPr kumimoji="0" lang="en-US" sz="1800" b="0" i="0" u="none" strike="noStrike" kern="1200" cap="none" spc="0" normalizeH="0" baseline="0" noProof="0" dirty="0">
                <a:ln>
                  <a:noFill/>
                </a:ln>
                <a:solidFill>
                  <a:srgbClr val="274168"/>
                </a:solidFill>
                <a:effectLst/>
                <a:uLnTx/>
                <a:uFillTx/>
                <a:latin typeface="Franklin Gothic Book" panose="020B0503020102020204"/>
                <a:ea typeface="+mn-ea"/>
                <a:cs typeface="+mn-cs"/>
              </a:rPr>
              <a:t>Dyspnea</a:t>
            </a:r>
          </a:p>
          <a:p>
            <a:pPr marL="262890" marR="0" lvl="1" indent="-171450" algn="l" defTabSz="914400" rtl="0" eaLnBrk="1" fontAlgn="auto" latinLnBrk="0" hangingPunct="1">
              <a:lnSpc>
                <a:spcPct val="110000"/>
              </a:lnSpc>
              <a:spcBef>
                <a:spcPts val="1100"/>
              </a:spcBef>
              <a:spcAft>
                <a:spcPts val="0"/>
              </a:spcAft>
              <a:buClr>
                <a:srgbClr val="3738C0"/>
              </a:buClr>
              <a:buSzPct val="80000"/>
              <a:buFont typeface="Arial" panose="020B0604020202020204" pitchFamily="34" charset="0"/>
              <a:buChar char="•"/>
              <a:tabLst/>
              <a:defRPr/>
            </a:pPr>
            <a:r>
              <a:rPr kumimoji="0" lang="en-US" sz="1800" b="0" i="0" u="none" strike="noStrike" kern="1200" cap="none" spc="0" normalizeH="0" baseline="0" noProof="0" dirty="0">
                <a:ln>
                  <a:noFill/>
                </a:ln>
                <a:solidFill>
                  <a:srgbClr val="274168"/>
                </a:solidFill>
                <a:effectLst/>
                <a:uLnTx/>
                <a:uFillTx/>
                <a:latin typeface="Franklin Gothic Book" panose="020B0503020102020204"/>
                <a:ea typeface="+mn-ea"/>
                <a:cs typeface="+mn-cs"/>
              </a:rPr>
              <a:t>Dizziness</a:t>
            </a:r>
          </a:p>
        </p:txBody>
      </p:sp>
      <p:sp>
        <p:nvSpPr>
          <p:cNvPr id="9" name="Rectangle 8">
            <a:extLst>
              <a:ext uri="{FF2B5EF4-FFF2-40B4-BE49-F238E27FC236}">
                <a16:creationId xmlns:a16="http://schemas.microsoft.com/office/drawing/2014/main" id="{5F3C564A-91BA-18D7-DD01-A95E323930E6}"/>
              </a:ext>
            </a:extLst>
          </p:cNvPr>
          <p:cNvSpPr/>
          <p:nvPr/>
        </p:nvSpPr>
        <p:spPr>
          <a:xfrm rot="16200000">
            <a:off x="-1485416" y="2924049"/>
            <a:ext cx="5164529" cy="1073755"/>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chemeClr val="accent5"/>
              </a:solidFill>
              <a:effectLst/>
              <a:uLnTx/>
              <a:uFillTx/>
              <a:latin typeface="Franklin Gothic Book" panose="020B0503020102020204"/>
              <a:ea typeface="+mn-ea"/>
              <a:cs typeface="+mn-cs"/>
            </a:endParaRPr>
          </a:p>
        </p:txBody>
      </p:sp>
      <p:sp>
        <p:nvSpPr>
          <p:cNvPr id="10" name="Rectangle 9">
            <a:extLst>
              <a:ext uri="{FF2B5EF4-FFF2-40B4-BE49-F238E27FC236}">
                <a16:creationId xmlns:a16="http://schemas.microsoft.com/office/drawing/2014/main" id="{BE795391-CE83-9230-2CDB-8BE75EA9B504}"/>
              </a:ext>
            </a:extLst>
          </p:cNvPr>
          <p:cNvSpPr/>
          <p:nvPr/>
        </p:nvSpPr>
        <p:spPr>
          <a:xfrm rot="5400000">
            <a:off x="8434812" y="2929744"/>
            <a:ext cx="5220996" cy="107375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2" name="TextBox 11">
            <a:extLst>
              <a:ext uri="{FF2B5EF4-FFF2-40B4-BE49-F238E27FC236}">
                <a16:creationId xmlns:a16="http://schemas.microsoft.com/office/drawing/2014/main" id="{36382A93-3D22-6A69-C5CD-0A4EE133F2E0}"/>
              </a:ext>
            </a:extLst>
          </p:cNvPr>
          <p:cNvSpPr txBox="1"/>
          <p:nvPr/>
        </p:nvSpPr>
        <p:spPr>
          <a:xfrm rot="16200000">
            <a:off x="-1485416" y="3290389"/>
            <a:ext cx="516452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5"/>
                </a:solidFill>
                <a:effectLst/>
                <a:uLnTx/>
                <a:uFillTx/>
                <a:latin typeface="Franklin Gothic Medium" panose="020B0603020102020204"/>
                <a:ea typeface="+mn-ea"/>
                <a:cs typeface="+mn-cs"/>
              </a:rPr>
              <a:t>RETROSPECTIVE MONITORS</a:t>
            </a:r>
          </a:p>
        </p:txBody>
      </p:sp>
      <p:sp>
        <p:nvSpPr>
          <p:cNvPr id="13" name="TextBox 12">
            <a:extLst>
              <a:ext uri="{FF2B5EF4-FFF2-40B4-BE49-F238E27FC236}">
                <a16:creationId xmlns:a16="http://schemas.microsoft.com/office/drawing/2014/main" id="{A08B1173-13AB-A93F-8951-748A06C5FA5A}"/>
              </a:ext>
            </a:extLst>
          </p:cNvPr>
          <p:cNvSpPr txBox="1"/>
          <p:nvPr/>
        </p:nvSpPr>
        <p:spPr>
          <a:xfrm rot="5400000">
            <a:off x="8477074" y="3262152"/>
            <a:ext cx="522099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5"/>
                </a:solidFill>
                <a:effectLst/>
                <a:uLnTx/>
                <a:uFillTx/>
                <a:latin typeface="Franklin Gothic Medium" panose="020B0603020102020204"/>
                <a:ea typeface="+mn-ea"/>
                <a:cs typeface="+mn-cs"/>
              </a:rPr>
              <a:t>DURING WEAR TRANSMISSION MONITORS</a:t>
            </a:r>
          </a:p>
        </p:txBody>
      </p:sp>
      <p:grpSp>
        <p:nvGrpSpPr>
          <p:cNvPr id="14" name="Group 13">
            <a:extLst>
              <a:ext uri="{FF2B5EF4-FFF2-40B4-BE49-F238E27FC236}">
                <a16:creationId xmlns:a16="http://schemas.microsoft.com/office/drawing/2014/main" id="{ED4A8207-6DD2-52F0-D851-CC344D84798B}"/>
              </a:ext>
            </a:extLst>
          </p:cNvPr>
          <p:cNvGrpSpPr/>
          <p:nvPr/>
        </p:nvGrpSpPr>
        <p:grpSpPr>
          <a:xfrm>
            <a:off x="1667926" y="2249903"/>
            <a:ext cx="9401686" cy="1375661"/>
            <a:chOff x="1820326" y="2113063"/>
            <a:chExt cx="9401686" cy="1375661"/>
          </a:xfrm>
          <a:solidFill>
            <a:schemeClr val="bg1">
              <a:lumMod val="95000"/>
            </a:schemeClr>
          </a:solidFill>
        </p:grpSpPr>
        <p:sp>
          <p:nvSpPr>
            <p:cNvPr id="15" name="Rectangle 14">
              <a:extLst>
                <a:ext uri="{FF2B5EF4-FFF2-40B4-BE49-F238E27FC236}">
                  <a16:creationId xmlns:a16="http://schemas.microsoft.com/office/drawing/2014/main" id="{8B1ECD2F-292E-399D-9CFF-DE65A8FD97B3}"/>
                </a:ext>
              </a:extLst>
            </p:cNvPr>
            <p:cNvSpPr/>
            <p:nvPr/>
          </p:nvSpPr>
          <p:spPr>
            <a:xfrm>
              <a:off x="4213840" y="2120441"/>
              <a:ext cx="4287785" cy="136712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74168"/>
                  </a:solidFill>
                  <a:effectLst/>
                  <a:uLnTx/>
                  <a:uFillTx/>
                  <a:latin typeface="Franklin Gothic Medium" panose="020B0603020102020204"/>
                  <a:ea typeface="+mn-ea"/>
                  <a:cs typeface="+mn-cs"/>
                </a:rPr>
                <a:t>Consideration 2: Use Cases</a:t>
              </a:r>
            </a:p>
          </p:txBody>
        </p:sp>
        <p:sp>
          <p:nvSpPr>
            <p:cNvPr id="16" name="Arrow: Pentagon 15">
              <a:extLst>
                <a:ext uri="{FF2B5EF4-FFF2-40B4-BE49-F238E27FC236}">
                  <a16:creationId xmlns:a16="http://schemas.microsoft.com/office/drawing/2014/main" id="{6E5A81CE-C364-9CE9-B6EE-C287FE07B6FA}"/>
                </a:ext>
              </a:extLst>
            </p:cNvPr>
            <p:cNvSpPr/>
            <p:nvPr/>
          </p:nvSpPr>
          <p:spPr>
            <a:xfrm>
              <a:off x="7847980" y="2113063"/>
              <a:ext cx="2724539" cy="1367125"/>
            </a:xfrm>
            <a:prstGeom prst="homePlat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74168"/>
                </a:solidFill>
                <a:effectLst/>
                <a:uLnTx/>
                <a:uFillTx/>
                <a:latin typeface="Franklin Gothic Book" panose="020B0503020102020204"/>
                <a:ea typeface="+mn-ea"/>
                <a:cs typeface="+mn-cs"/>
              </a:endParaRPr>
            </a:p>
          </p:txBody>
        </p:sp>
        <p:sp>
          <p:nvSpPr>
            <p:cNvPr id="17" name="Arrow: Pentagon 16">
              <a:extLst>
                <a:ext uri="{FF2B5EF4-FFF2-40B4-BE49-F238E27FC236}">
                  <a16:creationId xmlns:a16="http://schemas.microsoft.com/office/drawing/2014/main" id="{42656DF9-7103-E8FA-8D69-C5E4394584C6}"/>
                </a:ext>
              </a:extLst>
            </p:cNvPr>
            <p:cNvSpPr/>
            <p:nvPr/>
          </p:nvSpPr>
          <p:spPr>
            <a:xfrm rot="10800000">
              <a:off x="1820326" y="2121599"/>
              <a:ext cx="2860972" cy="1367125"/>
            </a:xfrm>
            <a:prstGeom prst="homePlat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74168"/>
                </a:solidFill>
                <a:effectLst/>
                <a:uLnTx/>
                <a:uFillTx/>
                <a:latin typeface="Franklin Gothic Book" panose="020B0503020102020204"/>
                <a:ea typeface="+mn-ea"/>
                <a:cs typeface="+mn-cs"/>
              </a:endParaRPr>
            </a:p>
          </p:txBody>
        </p:sp>
        <p:sp>
          <p:nvSpPr>
            <p:cNvPr id="18" name="Text Placeholder 12">
              <a:extLst>
                <a:ext uri="{FF2B5EF4-FFF2-40B4-BE49-F238E27FC236}">
                  <a16:creationId xmlns:a16="http://schemas.microsoft.com/office/drawing/2014/main" id="{61ACC717-ED61-52E8-A19A-434186C997F6}"/>
                </a:ext>
              </a:extLst>
            </p:cNvPr>
            <p:cNvSpPr txBox="1">
              <a:spLocks/>
            </p:cNvSpPr>
            <p:nvPr/>
          </p:nvSpPr>
          <p:spPr>
            <a:xfrm>
              <a:off x="2347307" y="2511195"/>
              <a:ext cx="8874705" cy="858094"/>
            </a:xfrm>
            <a:prstGeom prst="rect">
              <a:avLst/>
            </a:prstGeom>
            <a:noFill/>
          </p:spPr>
          <p:txBody>
            <a:bodyPr numCol="2"/>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1"/>
                  </a:solidFill>
                  <a:latin typeface="+mn-lt"/>
                  <a:ea typeface="+mn-ea"/>
                  <a:cs typeface="+mn-cs"/>
                </a:defRPr>
              </a:lvl1pPr>
              <a:lvl2pPr marL="628650" indent="-171450" algn="l" defTabSz="914400" rtl="0" eaLnBrk="1" latinLnBrk="0" hangingPunct="1">
                <a:lnSpc>
                  <a:spcPct val="90000"/>
                </a:lnSpc>
                <a:spcBef>
                  <a:spcPts val="500"/>
                </a:spcBef>
                <a:buClr>
                  <a:schemeClr val="accent1"/>
                </a:buClr>
                <a:buSzPct val="80000"/>
                <a:buFont typeface="Arial" panose="020B0604020202020204" pitchFamily="34" charset="0"/>
                <a:buChar char="•"/>
                <a:tabLst/>
                <a:defRPr sz="1800" kern="1200">
                  <a:solidFill>
                    <a:schemeClr val="accent6"/>
                  </a:solidFill>
                  <a:latin typeface="+mn-lt"/>
                  <a:ea typeface="+mn-ea"/>
                  <a:cs typeface="+mn-cs"/>
                </a:defRPr>
              </a:lvl2pPr>
              <a:lvl3pPr marL="1087438" indent="-173038" algn="l" defTabSz="914400" rtl="0" eaLnBrk="1" latinLnBrk="0" hangingPunct="1">
                <a:lnSpc>
                  <a:spcPct val="90000"/>
                </a:lnSpc>
                <a:spcBef>
                  <a:spcPts val="500"/>
                </a:spcBef>
                <a:buFont typeface="System Font Regular"/>
                <a:buChar char="-"/>
                <a:tabLst/>
                <a:defRPr sz="1800" kern="1200">
                  <a:solidFill>
                    <a:schemeClr val="accent6"/>
                  </a:solidFill>
                  <a:latin typeface="+mn-lt"/>
                  <a:ea typeface="+mn-ea"/>
                  <a:cs typeface="+mn-cs"/>
                </a:defRPr>
              </a:lvl3pPr>
              <a:lvl4pPr marL="1546225" indent="-174625" algn="l" defTabSz="914400" rtl="0" eaLnBrk="1" latinLnBrk="0" hangingPunct="1">
                <a:lnSpc>
                  <a:spcPct val="90000"/>
                </a:lnSpc>
                <a:spcBef>
                  <a:spcPts val="500"/>
                </a:spcBef>
                <a:buSzPct val="80000"/>
                <a:buFont typeface="Courier New" panose="02070309020205020404" pitchFamily="49" charset="0"/>
                <a:buChar char="o"/>
                <a:tabLst/>
                <a:defRPr sz="1600" kern="1200">
                  <a:solidFill>
                    <a:schemeClr val="accent6"/>
                  </a:solidFill>
                  <a:latin typeface="+mn-lt"/>
                  <a:ea typeface="+mn-ea"/>
                  <a:cs typeface="+mn-cs"/>
                </a:defRPr>
              </a:lvl4pPr>
              <a:lvl5pPr marL="1952625" indent="-123825" algn="l" defTabSz="914400" rtl="0" eaLnBrk="1" latinLnBrk="0" hangingPunct="1">
                <a:lnSpc>
                  <a:spcPct val="90000"/>
                </a:lnSpc>
                <a:spcBef>
                  <a:spcPts val="500"/>
                </a:spcBef>
                <a:buSzPct val="75000"/>
                <a:buFont typeface="System Font Regular"/>
                <a:buChar char="»"/>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2890" marR="0" lvl="1" indent="-171450" algn="l" defTabSz="914400" rtl="0" eaLnBrk="1" fontAlgn="auto" latinLnBrk="0" hangingPunct="1">
                <a:lnSpc>
                  <a:spcPct val="110000"/>
                </a:lnSpc>
                <a:spcBef>
                  <a:spcPts val="1100"/>
                </a:spcBef>
                <a:spcAft>
                  <a:spcPts val="0"/>
                </a:spcAft>
                <a:buClr>
                  <a:srgbClr val="3738C0"/>
                </a:buClr>
                <a:buSzPct val="80000"/>
                <a:buFont typeface="Arial" panose="020B0604020202020204" pitchFamily="34" charset="0"/>
                <a:buChar char="•"/>
                <a:tabLst/>
                <a:defRPr/>
              </a:pPr>
              <a:r>
                <a:rPr kumimoji="0" lang="en-US" sz="1800" b="0" i="0" u="none" strike="noStrike" kern="1200" cap="none" spc="0" normalizeH="0" baseline="0" noProof="0" dirty="0">
                  <a:ln>
                    <a:noFill/>
                  </a:ln>
                  <a:solidFill>
                    <a:srgbClr val="274168"/>
                  </a:solidFill>
                  <a:effectLst/>
                  <a:uLnTx/>
                  <a:uFillTx/>
                  <a:latin typeface="Franklin Gothic Book" panose="020B0503020102020204"/>
                  <a:ea typeface="+mn-ea"/>
                  <a:cs typeface="Calibri"/>
                </a:rPr>
                <a:t>Initiate, revise or discontinue drug therapy</a:t>
              </a:r>
            </a:p>
            <a:p>
              <a:pPr marL="262890" marR="0" lvl="1" indent="-171450" algn="l" defTabSz="914400" rtl="0" eaLnBrk="1" fontAlgn="auto" latinLnBrk="0" hangingPunct="1">
                <a:lnSpc>
                  <a:spcPct val="110000"/>
                </a:lnSpc>
                <a:spcBef>
                  <a:spcPts val="1100"/>
                </a:spcBef>
                <a:spcAft>
                  <a:spcPts val="0"/>
                </a:spcAft>
                <a:buClr>
                  <a:srgbClr val="3738C0"/>
                </a:buClr>
                <a:buSzPct val="80000"/>
                <a:buFont typeface="Arial" panose="020B0604020202020204" pitchFamily="34" charset="0"/>
                <a:buChar char="•"/>
                <a:tabLst/>
                <a:defRPr/>
              </a:pPr>
              <a:r>
                <a:rPr kumimoji="0" lang="en-US" sz="1800" b="0" i="0" u="none" strike="noStrike" kern="1200" cap="none" spc="0" normalizeH="0" baseline="0" noProof="0" dirty="0">
                  <a:ln>
                    <a:noFill/>
                  </a:ln>
                  <a:solidFill>
                    <a:srgbClr val="274168"/>
                  </a:solidFill>
                  <a:effectLst/>
                  <a:uLnTx/>
                  <a:uFillTx/>
                  <a:latin typeface="Franklin Gothic Book" panose="020B0503020102020204"/>
                  <a:ea typeface="+mn-ea"/>
                  <a:cs typeface="+mn-cs"/>
                </a:rPr>
                <a:t>Evaluate ischemic heart disease</a:t>
              </a:r>
            </a:p>
            <a:p>
              <a:pPr marL="262890" marR="0" lvl="1" indent="-171450" algn="l" defTabSz="914400" rtl="0" eaLnBrk="1" fontAlgn="auto" latinLnBrk="0" hangingPunct="1">
                <a:lnSpc>
                  <a:spcPct val="110000"/>
                </a:lnSpc>
                <a:spcBef>
                  <a:spcPts val="1100"/>
                </a:spcBef>
                <a:spcAft>
                  <a:spcPts val="0"/>
                </a:spcAft>
                <a:buClr>
                  <a:srgbClr val="3738C0"/>
                </a:buClr>
                <a:buSzPct val="80000"/>
                <a:buFont typeface="Arial" panose="020B0604020202020204" pitchFamily="34" charset="0"/>
                <a:buChar char="•"/>
                <a:tabLst/>
                <a:defRPr/>
              </a:pPr>
              <a:r>
                <a:rPr kumimoji="0" lang="en-US" sz="1800" b="0" i="0" u="none" strike="noStrike" kern="1200" cap="none" spc="0" normalizeH="0" baseline="0" noProof="0" dirty="0">
                  <a:ln>
                    <a:noFill/>
                  </a:ln>
                  <a:solidFill>
                    <a:srgbClr val="274168"/>
                  </a:solidFill>
                  <a:effectLst/>
                  <a:uLnTx/>
                  <a:uFillTx/>
                  <a:latin typeface="Franklin Gothic Book" panose="020B0503020102020204"/>
                  <a:ea typeface="+mn-ea"/>
                  <a:cs typeface="+mn-cs"/>
                </a:rPr>
                <a:t>Evaluate MI survivors</a:t>
              </a:r>
            </a:p>
            <a:p>
              <a:pPr marL="262890" marR="0" lvl="1" indent="-171450" algn="l" defTabSz="914400" rtl="0" eaLnBrk="1" fontAlgn="auto" latinLnBrk="0" hangingPunct="1">
                <a:lnSpc>
                  <a:spcPct val="110000"/>
                </a:lnSpc>
                <a:spcBef>
                  <a:spcPts val="1100"/>
                </a:spcBef>
                <a:spcAft>
                  <a:spcPts val="0"/>
                </a:spcAft>
                <a:buClr>
                  <a:srgbClr val="3738C0"/>
                </a:buClr>
                <a:buSzPct val="80000"/>
                <a:buFont typeface="Arial" panose="020B0604020202020204" pitchFamily="34" charset="0"/>
                <a:buChar char="•"/>
                <a:tabLst/>
                <a:defRPr/>
              </a:pPr>
              <a:r>
                <a:rPr kumimoji="0" lang="en-US" sz="1800" b="0" i="0" u="none" strike="noStrike" kern="1200" cap="none" spc="0" normalizeH="0" baseline="0" noProof="0" dirty="0">
                  <a:ln>
                    <a:noFill/>
                  </a:ln>
                  <a:solidFill>
                    <a:srgbClr val="274168"/>
                  </a:solidFill>
                  <a:effectLst/>
                  <a:uLnTx/>
                  <a:uFillTx/>
                  <a:latin typeface="Franklin Gothic Book" panose="020B0503020102020204"/>
                  <a:ea typeface="+mn-ea"/>
                  <a:cs typeface="+mn-cs"/>
                </a:rPr>
                <a:t>Assess coronary artery disease </a:t>
              </a:r>
            </a:p>
          </p:txBody>
        </p:sp>
      </p:grpSp>
      <p:sp>
        <p:nvSpPr>
          <p:cNvPr id="19" name="Rectangle 18">
            <a:extLst>
              <a:ext uri="{FF2B5EF4-FFF2-40B4-BE49-F238E27FC236}">
                <a16:creationId xmlns:a16="http://schemas.microsoft.com/office/drawing/2014/main" id="{6624A466-C48E-5FA1-C83F-053CAD3080BD}"/>
              </a:ext>
            </a:extLst>
          </p:cNvPr>
          <p:cNvSpPr/>
          <p:nvPr/>
        </p:nvSpPr>
        <p:spPr>
          <a:xfrm>
            <a:off x="4051176" y="3788447"/>
            <a:ext cx="4287785" cy="100442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74168"/>
                </a:solidFill>
                <a:effectLst/>
                <a:uLnTx/>
                <a:uFillTx/>
                <a:latin typeface="Franklin Gothic Medium" panose="020B0603020102020204"/>
                <a:ea typeface="+mn-ea"/>
                <a:cs typeface="+mn-cs"/>
              </a:rPr>
              <a:t>Consideration 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74168"/>
                </a:solidFill>
                <a:effectLst/>
                <a:uLnTx/>
                <a:uFillTx/>
                <a:latin typeface="Franklin Gothic Medium" panose="020B0603020102020204"/>
                <a:ea typeface="+mn-ea"/>
                <a:cs typeface="+mn-cs"/>
              </a:rPr>
              <a:t>Duration Needed?</a:t>
            </a:r>
          </a:p>
        </p:txBody>
      </p:sp>
      <p:sp>
        <p:nvSpPr>
          <p:cNvPr id="20" name="Rectangle 19">
            <a:extLst>
              <a:ext uri="{FF2B5EF4-FFF2-40B4-BE49-F238E27FC236}">
                <a16:creationId xmlns:a16="http://schemas.microsoft.com/office/drawing/2014/main" id="{1F46E7A2-418E-6601-60D1-5A3F800739F2}"/>
              </a:ext>
            </a:extLst>
          </p:cNvPr>
          <p:cNvSpPr/>
          <p:nvPr/>
        </p:nvSpPr>
        <p:spPr>
          <a:xfrm>
            <a:off x="4074496" y="4981624"/>
            <a:ext cx="4287785" cy="100442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74168"/>
                </a:solidFill>
                <a:effectLst/>
                <a:uLnTx/>
                <a:uFillTx/>
                <a:latin typeface="Franklin Gothic Medium" panose="020B0603020102020204"/>
                <a:ea typeface="+mn-ea"/>
                <a:cs typeface="+mn-cs"/>
              </a:rPr>
              <a:t>Consideration 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74168"/>
                </a:solidFill>
                <a:effectLst/>
                <a:uLnTx/>
                <a:uFillTx/>
                <a:latin typeface="Franklin Gothic Medium" panose="020B0603020102020204"/>
                <a:ea typeface="+mn-ea"/>
                <a:cs typeface="+mn-cs"/>
              </a:rPr>
              <a:t>Clinical Intervention?</a:t>
            </a:r>
          </a:p>
        </p:txBody>
      </p:sp>
      <p:sp>
        <p:nvSpPr>
          <p:cNvPr id="21" name="Arrow: Pentagon 20">
            <a:extLst>
              <a:ext uri="{FF2B5EF4-FFF2-40B4-BE49-F238E27FC236}">
                <a16:creationId xmlns:a16="http://schemas.microsoft.com/office/drawing/2014/main" id="{6D21F312-28AF-6E9C-9387-32D245BE83A9}"/>
              </a:ext>
            </a:extLst>
          </p:cNvPr>
          <p:cNvSpPr/>
          <p:nvPr/>
        </p:nvSpPr>
        <p:spPr>
          <a:xfrm>
            <a:off x="7435153" y="3788447"/>
            <a:ext cx="3012023" cy="1004422"/>
          </a:xfrm>
          <a:prstGeom prst="homePlate">
            <a:avLst/>
          </a:prstGeom>
          <a:gradFill>
            <a:gsLst>
              <a:gs pos="0">
                <a:schemeClr val="bg2"/>
              </a:gs>
              <a:gs pos="26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3" name="Arrow: Pentagon 22">
            <a:extLst>
              <a:ext uri="{FF2B5EF4-FFF2-40B4-BE49-F238E27FC236}">
                <a16:creationId xmlns:a16="http://schemas.microsoft.com/office/drawing/2014/main" id="{F5BE0BA7-B20D-18A2-0E30-C7AABD004128}"/>
              </a:ext>
            </a:extLst>
          </p:cNvPr>
          <p:cNvSpPr/>
          <p:nvPr/>
        </p:nvSpPr>
        <p:spPr>
          <a:xfrm>
            <a:off x="7435152" y="4974246"/>
            <a:ext cx="3012023" cy="1004422"/>
          </a:xfrm>
          <a:prstGeom prst="homePlate">
            <a:avLst/>
          </a:prstGeom>
          <a:gradFill flip="none" rotWithShape="1">
            <a:gsLst>
              <a:gs pos="0">
                <a:schemeClr val="bg2"/>
              </a:gs>
              <a:gs pos="26000">
                <a:schemeClr val="tx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4" name="Content Placeholder 5">
            <a:extLst>
              <a:ext uri="{FF2B5EF4-FFF2-40B4-BE49-F238E27FC236}">
                <a16:creationId xmlns:a16="http://schemas.microsoft.com/office/drawing/2014/main" id="{794E2A23-2144-4A7D-07BB-0445DA2C3D67}"/>
              </a:ext>
            </a:extLst>
          </p:cNvPr>
          <p:cNvSpPr txBox="1">
            <a:spLocks/>
          </p:cNvSpPr>
          <p:nvPr/>
        </p:nvSpPr>
        <p:spPr>
          <a:xfrm>
            <a:off x="8048220" y="4138342"/>
            <a:ext cx="2724538" cy="37083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1"/>
                </a:solidFill>
                <a:latin typeface="+mn-lt"/>
                <a:ea typeface="+mn-ea"/>
                <a:cs typeface="+mn-cs"/>
              </a:defRPr>
            </a:lvl1pPr>
            <a:lvl2pPr marL="628650" indent="-171450" algn="l" defTabSz="914400" rtl="0" eaLnBrk="1" latinLnBrk="0" hangingPunct="1">
              <a:lnSpc>
                <a:spcPct val="90000"/>
              </a:lnSpc>
              <a:spcBef>
                <a:spcPts val="500"/>
              </a:spcBef>
              <a:buClr>
                <a:schemeClr val="accent1"/>
              </a:buClr>
              <a:buSzPct val="80000"/>
              <a:buFont typeface="Arial" panose="020B0604020202020204" pitchFamily="34" charset="0"/>
              <a:buChar char="•"/>
              <a:tabLst/>
              <a:defRPr sz="1800" kern="1200">
                <a:solidFill>
                  <a:schemeClr val="accent6"/>
                </a:solidFill>
                <a:latin typeface="+mn-lt"/>
                <a:ea typeface="+mn-ea"/>
                <a:cs typeface="+mn-cs"/>
              </a:defRPr>
            </a:lvl2pPr>
            <a:lvl3pPr marL="1087438" indent="-173038" algn="l" defTabSz="914400" rtl="0" eaLnBrk="1" latinLnBrk="0" hangingPunct="1">
              <a:lnSpc>
                <a:spcPct val="90000"/>
              </a:lnSpc>
              <a:spcBef>
                <a:spcPts val="500"/>
              </a:spcBef>
              <a:buFont typeface="System Font Regular"/>
              <a:buChar char="-"/>
              <a:tabLst/>
              <a:defRPr sz="1800" kern="1200">
                <a:solidFill>
                  <a:schemeClr val="accent6"/>
                </a:solidFill>
                <a:latin typeface="+mn-lt"/>
                <a:ea typeface="+mn-ea"/>
                <a:cs typeface="+mn-cs"/>
              </a:defRPr>
            </a:lvl3pPr>
            <a:lvl4pPr marL="1546225" indent="-174625" algn="l" defTabSz="914400" rtl="0" eaLnBrk="1" latinLnBrk="0" hangingPunct="1">
              <a:lnSpc>
                <a:spcPct val="90000"/>
              </a:lnSpc>
              <a:spcBef>
                <a:spcPts val="500"/>
              </a:spcBef>
              <a:buSzPct val="80000"/>
              <a:buFont typeface="Courier New" panose="02070309020205020404" pitchFamily="49" charset="0"/>
              <a:buChar char="o"/>
              <a:tabLst/>
              <a:defRPr sz="1600" kern="1200">
                <a:solidFill>
                  <a:schemeClr val="accent6"/>
                </a:solidFill>
                <a:latin typeface="+mn-lt"/>
                <a:ea typeface="+mn-ea"/>
                <a:cs typeface="+mn-cs"/>
              </a:defRPr>
            </a:lvl4pPr>
            <a:lvl5pPr marL="1952625" indent="-123825" algn="l" defTabSz="914400" rtl="0" eaLnBrk="1" latinLnBrk="0" hangingPunct="1">
              <a:lnSpc>
                <a:spcPct val="90000"/>
              </a:lnSpc>
              <a:spcBef>
                <a:spcPts val="500"/>
              </a:spcBef>
              <a:buSzPct val="75000"/>
              <a:buFont typeface="System Font Regular"/>
              <a:buChar char="»"/>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FFFF"/>
                </a:solidFill>
                <a:effectLst/>
                <a:uLnTx/>
                <a:uFillTx/>
                <a:latin typeface="Franklin Gothic Medium" panose="020B0603020102020204"/>
                <a:ea typeface="+mn-ea"/>
                <a:cs typeface="Calibri"/>
              </a:rPr>
              <a:t>Up to 30 days</a:t>
            </a:r>
          </a:p>
        </p:txBody>
      </p:sp>
      <p:sp>
        <p:nvSpPr>
          <p:cNvPr id="25" name="Content Placeholder 5">
            <a:extLst>
              <a:ext uri="{FF2B5EF4-FFF2-40B4-BE49-F238E27FC236}">
                <a16:creationId xmlns:a16="http://schemas.microsoft.com/office/drawing/2014/main" id="{19D8302B-F4D7-ADAE-7E5E-DE5AE06A400D}"/>
              </a:ext>
            </a:extLst>
          </p:cNvPr>
          <p:cNvSpPr txBox="1">
            <a:spLocks/>
          </p:cNvSpPr>
          <p:nvPr/>
        </p:nvSpPr>
        <p:spPr>
          <a:xfrm>
            <a:off x="8067270" y="5136408"/>
            <a:ext cx="2556565" cy="71272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1"/>
                </a:solidFill>
                <a:latin typeface="+mn-lt"/>
                <a:ea typeface="+mn-ea"/>
                <a:cs typeface="+mn-cs"/>
              </a:defRPr>
            </a:lvl1pPr>
            <a:lvl2pPr marL="628650" indent="-171450" algn="l" defTabSz="914400" rtl="0" eaLnBrk="1" latinLnBrk="0" hangingPunct="1">
              <a:lnSpc>
                <a:spcPct val="90000"/>
              </a:lnSpc>
              <a:spcBef>
                <a:spcPts val="500"/>
              </a:spcBef>
              <a:buClr>
                <a:schemeClr val="accent1"/>
              </a:buClr>
              <a:buSzPct val="80000"/>
              <a:buFont typeface="Arial" panose="020B0604020202020204" pitchFamily="34" charset="0"/>
              <a:buChar char="•"/>
              <a:tabLst/>
              <a:defRPr sz="1800" kern="1200">
                <a:solidFill>
                  <a:schemeClr val="accent6"/>
                </a:solidFill>
                <a:latin typeface="+mn-lt"/>
                <a:ea typeface="+mn-ea"/>
                <a:cs typeface="+mn-cs"/>
              </a:defRPr>
            </a:lvl2pPr>
            <a:lvl3pPr marL="1087438" indent="-173038" algn="l" defTabSz="914400" rtl="0" eaLnBrk="1" latinLnBrk="0" hangingPunct="1">
              <a:lnSpc>
                <a:spcPct val="90000"/>
              </a:lnSpc>
              <a:spcBef>
                <a:spcPts val="500"/>
              </a:spcBef>
              <a:buFont typeface="System Font Regular"/>
              <a:buChar char="-"/>
              <a:tabLst/>
              <a:defRPr sz="1800" kern="1200">
                <a:solidFill>
                  <a:schemeClr val="accent6"/>
                </a:solidFill>
                <a:latin typeface="+mn-lt"/>
                <a:ea typeface="+mn-ea"/>
                <a:cs typeface="+mn-cs"/>
              </a:defRPr>
            </a:lvl3pPr>
            <a:lvl4pPr marL="1546225" indent="-174625" algn="l" defTabSz="914400" rtl="0" eaLnBrk="1" latinLnBrk="0" hangingPunct="1">
              <a:lnSpc>
                <a:spcPct val="90000"/>
              </a:lnSpc>
              <a:spcBef>
                <a:spcPts val="500"/>
              </a:spcBef>
              <a:buSzPct val="80000"/>
              <a:buFont typeface="Courier New" panose="02070309020205020404" pitchFamily="49" charset="0"/>
              <a:buChar char="o"/>
              <a:tabLst/>
              <a:defRPr sz="1600" kern="1200">
                <a:solidFill>
                  <a:schemeClr val="accent6"/>
                </a:solidFill>
                <a:latin typeface="+mn-lt"/>
                <a:ea typeface="+mn-ea"/>
                <a:cs typeface="+mn-cs"/>
              </a:defRPr>
            </a:lvl4pPr>
            <a:lvl5pPr marL="1952625" indent="-123825" algn="l" defTabSz="914400" rtl="0" eaLnBrk="1" latinLnBrk="0" hangingPunct="1">
              <a:lnSpc>
                <a:spcPct val="90000"/>
              </a:lnSpc>
              <a:spcBef>
                <a:spcPts val="500"/>
              </a:spcBef>
              <a:buSzPct val="75000"/>
              <a:buFont typeface="System Font Regular"/>
              <a:buChar char="»"/>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FFFF"/>
                </a:solidFill>
                <a:effectLst/>
                <a:uLnTx/>
                <a:uFillTx/>
                <a:latin typeface="Franklin Gothic Medium" panose="020B0603020102020204"/>
                <a:ea typeface="+mn-ea"/>
                <a:cs typeface="Calibri"/>
              </a:rPr>
              <a:t>Likely during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FFFF"/>
                </a:solidFill>
                <a:effectLst/>
                <a:uLnTx/>
                <a:uFillTx/>
                <a:latin typeface="Franklin Gothic Medium" panose="020B0603020102020204"/>
                <a:ea typeface="+mn-ea"/>
                <a:cs typeface="Calibri"/>
              </a:rPr>
              <a:t>wear time</a:t>
            </a:r>
          </a:p>
        </p:txBody>
      </p:sp>
      <p:sp>
        <p:nvSpPr>
          <p:cNvPr id="26" name="Arrow: Pentagon 25">
            <a:extLst>
              <a:ext uri="{FF2B5EF4-FFF2-40B4-BE49-F238E27FC236}">
                <a16:creationId xmlns:a16="http://schemas.microsoft.com/office/drawing/2014/main" id="{7D33BB8E-71D7-D0CE-764B-83E31DF76BDA}"/>
              </a:ext>
            </a:extLst>
          </p:cNvPr>
          <p:cNvSpPr/>
          <p:nvPr/>
        </p:nvSpPr>
        <p:spPr>
          <a:xfrm rot="10800000">
            <a:off x="1694982" y="3788447"/>
            <a:ext cx="3284455" cy="1004422"/>
          </a:xfrm>
          <a:prstGeom prst="homePlate">
            <a:avLst/>
          </a:prstGeom>
          <a:gradFill>
            <a:gsLst>
              <a:gs pos="0">
                <a:schemeClr val="bg2"/>
              </a:gs>
              <a:gs pos="26000">
                <a:schemeClr val="tx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7" name="Arrow: Pentagon 26">
            <a:extLst>
              <a:ext uri="{FF2B5EF4-FFF2-40B4-BE49-F238E27FC236}">
                <a16:creationId xmlns:a16="http://schemas.microsoft.com/office/drawing/2014/main" id="{09EBCC44-8622-A4E4-70C3-BDB7B42062A6}"/>
              </a:ext>
            </a:extLst>
          </p:cNvPr>
          <p:cNvSpPr/>
          <p:nvPr/>
        </p:nvSpPr>
        <p:spPr>
          <a:xfrm rot="10800000">
            <a:off x="1694981" y="4982782"/>
            <a:ext cx="3284455" cy="1004422"/>
          </a:xfrm>
          <a:prstGeom prst="homePlate">
            <a:avLst/>
          </a:prstGeom>
          <a:gradFill flip="none" rotWithShape="1">
            <a:gsLst>
              <a:gs pos="0">
                <a:schemeClr val="bg2"/>
              </a:gs>
              <a:gs pos="26000">
                <a:schemeClr val="tx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8" name="Content Placeholder 5">
            <a:extLst>
              <a:ext uri="{FF2B5EF4-FFF2-40B4-BE49-F238E27FC236}">
                <a16:creationId xmlns:a16="http://schemas.microsoft.com/office/drawing/2014/main" id="{9FED9B1B-9957-BFFE-880E-F7AE2165CB98}"/>
              </a:ext>
            </a:extLst>
          </p:cNvPr>
          <p:cNvSpPr txBox="1">
            <a:spLocks/>
          </p:cNvSpPr>
          <p:nvPr/>
        </p:nvSpPr>
        <p:spPr>
          <a:xfrm>
            <a:off x="1636866" y="4121154"/>
            <a:ext cx="2450774" cy="37083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1"/>
                </a:solidFill>
                <a:latin typeface="+mn-lt"/>
                <a:ea typeface="+mn-ea"/>
                <a:cs typeface="+mn-cs"/>
              </a:defRPr>
            </a:lvl1pPr>
            <a:lvl2pPr marL="628650" indent="-171450" algn="l" defTabSz="914400" rtl="0" eaLnBrk="1" latinLnBrk="0" hangingPunct="1">
              <a:lnSpc>
                <a:spcPct val="90000"/>
              </a:lnSpc>
              <a:spcBef>
                <a:spcPts val="500"/>
              </a:spcBef>
              <a:buClr>
                <a:schemeClr val="accent1"/>
              </a:buClr>
              <a:buSzPct val="80000"/>
              <a:buFont typeface="Arial" panose="020B0604020202020204" pitchFamily="34" charset="0"/>
              <a:buChar char="•"/>
              <a:tabLst/>
              <a:defRPr sz="1800" kern="1200">
                <a:solidFill>
                  <a:schemeClr val="accent6"/>
                </a:solidFill>
                <a:latin typeface="+mn-lt"/>
                <a:ea typeface="+mn-ea"/>
                <a:cs typeface="+mn-cs"/>
              </a:defRPr>
            </a:lvl2pPr>
            <a:lvl3pPr marL="1087438" indent="-173038" algn="l" defTabSz="914400" rtl="0" eaLnBrk="1" latinLnBrk="0" hangingPunct="1">
              <a:lnSpc>
                <a:spcPct val="90000"/>
              </a:lnSpc>
              <a:spcBef>
                <a:spcPts val="500"/>
              </a:spcBef>
              <a:buFont typeface="System Font Regular"/>
              <a:buChar char="-"/>
              <a:tabLst/>
              <a:defRPr sz="1800" kern="1200">
                <a:solidFill>
                  <a:schemeClr val="accent6"/>
                </a:solidFill>
                <a:latin typeface="+mn-lt"/>
                <a:ea typeface="+mn-ea"/>
                <a:cs typeface="+mn-cs"/>
              </a:defRPr>
            </a:lvl3pPr>
            <a:lvl4pPr marL="1546225" indent="-174625" algn="l" defTabSz="914400" rtl="0" eaLnBrk="1" latinLnBrk="0" hangingPunct="1">
              <a:lnSpc>
                <a:spcPct val="90000"/>
              </a:lnSpc>
              <a:spcBef>
                <a:spcPts val="500"/>
              </a:spcBef>
              <a:buSzPct val="80000"/>
              <a:buFont typeface="Courier New" panose="02070309020205020404" pitchFamily="49" charset="0"/>
              <a:buChar char="o"/>
              <a:tabLst/>
              <a:defRPr sz="1600" kern="1200">
                <a:solidFill>
                  <a:schemeClr val="accent6"/>
                </a:solidFill>
                <a:latin typeface="+mn-lt"/>
                <a:ea typeface="+mn-ea"/>
                <a:cs typeface="+mn-cs"/>
              </a:defRPr>
            </a:lvl4pPr>
            <a:lvl5pPr marL="1952625" indent="-123825" algn="l" defTabSz="914400" rtl="0" eaLnBrk="1" latinLnBrk="0" hangingPunct="1">
              <a:lnSpc>
                <a:spcPct val="90000"/>
              </a:lnSpc>
              <a:spcBef>
                <a:spcPts val="500"/>
              </a:spcBef>
              <a:buSzPct val="75000"/>
              <a:buFont typeface="System Font Regular"/>
              <a:buChar char="»"/>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FFFF"/>
                </a:solidFill>
                <a:effectLst/>
                <a:uLnTx/>
                <a:uFillTx/>
                <a:latin typeface="Franklin Gothic Medium" panose="020B0603020102020204"/>
                <a:ea typeface="+mn-ea"/>
                <a:cs typeface="Calibri"/>
              </a:rPr>
              <a:t>Up to 15 days</a:t>
            </a:r>
          </a:p>
        </p:txBody>
      </p:sp>
      <p:sp>
        <p:nvSpPr>
          <p:cNvPr id="29" name="Content Placeholder 5">
            <a:extLst>
              <a:ext uri="{FF2B5EF4-FFF2-40B4-BE49-F238E27FC236}">
                <a16:creationId xmlns:a16="http://schemas.microsoft.com/office/drawing/2014/main" id="{E55E6ACE-04B7-0D5C-59F9-FEB76E032B7F}"/>
              </a:ext>
            </a:extLst>
          </p:cNvPr>
          <p:cNvSpPr txBox="1">
            <a:spLocks/>
          </p:cNvSpPr>
          <p:nvPr/>
        </p:nvSpPr>
        <p:spPr>
          <a:xfrm>
            <a:off x="1636867" y="5138270"/>
            <a:ext cx="2450774" cy="75004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1"/>
                </a:solidFill>
                <a:latin typeface="+mn-lt"/>
                <a:ea typeface="+mn-ea"/>
                <a:cs typeface="+mn-cs"/>
              </a:defRPr>
            </a:lvl1pPr>
            <a:lvl2pPr marL="628650" indent="-171450" algn="l" defTabSz="914400" rtl="0" eaLnBrk="1" latinLnBrk="0" hangingPunct="1">
              <a:lnSpc>
                <a:spcPct val="90000"/>
              </a:lnSpc>
              <a:spcBef>
                <a:spcPts val="500"/>
              </a:spcBef>
              <a:buClr>
                <a:schemeClr val="accent1"/>
              </a:buClr>
              <a:buSzPct val="80000"/>
              <a:buFont typeface="Arial" panose="020B0604020202020204" pitchFamily="34" charset="0"/>
              <a:buChar char="•"/>
              <a:tabLst/>
              <a:defRPr sz="1800" kern="1200">
                <a:solidFill>
                  <a:schemeClr val="accent6"/>
                </a:solidFill>
                <a:latin typeface="+mn-lt"/>
                <a:ea typeface="+mn-ea"/>
                <a:cs typeface="+mn-cs"/>
              </a:defRPr>
            </a:lvl2pPr>
            <a:lvl3pPr marL="1087438" indent="-173038" algn="l" defTabSz="914400" rtl="0" eaLnBrk="1" latinLnBrk="0" hangingPunct="1">
              <a:lnSpc>
                <a:spcPct val="90000"/>
              </a:lnSpc>
              <a:spcBef>
                <a:spcPts val="500"/>
              </a:spcBef>
              <a:buFont typeface="System Font Regular"/>
              <a:buChar char="-"/>
              <a:tabLst/>
              <a:defRPr sz="1800" kern="1200">
                <a:solidFill>
                  <a:schemeClr val="accent6"/>
                </a:solidFill>
                <a:latin typeface="+mn-lt"/>
                <a:ea typeface="+mn-ea"/>
                <a:cs typeface="+mn-cs"/>
              </a:defRPr>
            </a:lvl3pPr>
            <a:lvl4pPr marL="1546225" indent="-174625" algn="l" defTabSz="914400" rtl="0" eaLnBrk="1" latinLnBrk="0" hangingPunct="1">
              <a:lnSpc>
                <a:spcPct val="90000"/>
              </a:lnSpc>
              <a:spcBef>
                <a:spcPts val="500"/>
              </a:spcBef>
              <a:buSzPct val="80000"/>
              <a:buFont typeface="Courier New" panose="02070309020205020404" pitchFamily="49" charset="0"/>
              <a:buChar char="o"/>
              <a:tabLst/>
              <a:defRPr sz="1600" kern="1200">
                <a:solidFill>
                  <a:schemeClr val="accent6"/>
                </a:solidFill>
                <a:latin typeface="+mn-lt"/>
                <a:ea typeface="+mn-ea"/>
                <a:cs typeface="+mn-cs"/>
              </a:defRPr>
            </a:lvl4pPr>
            <a:lvl5pPr marL="1952625" indent="-123825" algn="l" defTabSz="914400" rtl="0" eaLnBrk="1" latinLnBrk="0" hangingPunct="1">
              <a:lnSpc>
                <a:spcPct val="90000"/>
              </a:lnSpc>
              <a:spcBef>
                <a:spcPts val="500"/>
              </a:spcBef>
              <a:buSzPct val="75000"/>
              <a:buFont typeface="System Font Regular"/>
              <a:buChar char="»"/>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FFFF"/>
                </a:solidFill>
                <a:effectLst/>
                <a:uLnTx/>
                <a:uFillTx/>
                <a:latin typeface="Franklin Gothic Medium" panose="020B0603020102020204"/>
                <a:ea typeface="+mn-ea"/>
                <a:cs typeface="Calibri"/>
              </a:rPr>
              <a:t>Not likely during </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FFFF"/>
                </a:solidFill>
                <a:effectLst/>
                <a:uLnTx/>
                <a:uFillTx/>
                <a:latin typeface="Franklin Gothic Medium" panose="020B0603020102020204"/>
                <a:ea typeface="+mn-ea"/>
                <a:cs typeface="Calibri"/>
              </a:rPr>
              <a:t>wear time</a:t>
            </a:r>
          </a:p>
        </p:txBody>
      </p:sp>
    </p:spTree>
    <p:custDataLst>
      <p:tags r:id="rId1"/>
    </p:custDataLst>
    <p:extLst>
      <p:ext uri="{BB962C8B-B14F-4D97-AF65-F5344CB8AC3E}">
        <p14:creationId xmlns:p14="http://schemas.microsoft.com/office/powerpoint/2010/main" val="34409795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A239B0-4E7F-C780-426E-AB41AE1CE591}"/>
              </a:ext>
            </a:extLst>
          </p:cNvPr>
          <p:cNvSpPr>
            <a:spLocks noGrp="1"/>
          </p:cNvSpPr>
          <p:nvPr>
            <p:ph type="title"/>
          </p:nvPr>
        </p:nvSpPr>
        <p:spPr/>
        <p:txBody>
          <a:bodyPr/>
          <a:lstStyle/>
          <a:p>
            <a:pPr algn="ctr"/>
            <a:r>
              <a:rPr lang="en-US"/>
              <a:t>Passive (PPG) Watch-Based PPG | Limitations</a:t>
            </a:r>
          </a:p>
        </p:txBody>
      </p:sp>
      <p:sp>
        <p:nvSpPr>
          <p:cNvPr id="6" name="Text Placeholder 5">
            <a:extLst>
              <a:ext uri="{FF2B5EF4-FFF2-40B4-BE49-F238E27FC236}">
                <a16:creationId xmlns:a16="http://schemas.microsoft.com/office/drawing/2014/main" id="{F247D998-5F71-343D-117E-7FD88A29FF3E}"/>
              </a:ext>
            </a:extLst>
          </p:cNvPr>
          <p:cNvSpPr>
            <a:spLocks noGrp="1"/>
          </p:cNvSpPr>
          <p:nvPr>
            <p:ph type="body" idx="16"/>
          </p:nvPr>
        </p:nvSpPr>
        <p:spPr>
          <a:xfrm>
            <a:off x="1371600" y="6400800"/>
            <a:ext cx="10424160" cy="365760"/>
          </a:xfrm>
        </p:spPr>
        <p:txBody>
          <a:bodyPr/>
          <a:lstStyle/>
          <a:p>
            <a:pPr marL="0" indent="0">
              <a:buNone/>
            </a:pPr>
            <a:r>
              <a:rPr lang="en-US"/>
              <a:t>Charlton PH, Kyriacou PA, Mant J, Marozas V, </a:t>
            </a:r>
            <a:r>
              <a:rPr lang="en-US" err="1"/>
              <a:t>Chowienczyk</a:t>
            </a:r>
            <a:r>
              <a:rPr lang="en-US"/>
              <a:t> P, </a:t>
            </a:r>
            <a:r>
              <a:rPr lang="en-US" err="1"/>
              <a:t>Alastruey</a:t>
            </a:r>
            <a:r>
              <a:rPr lang="en-US"/>
              <a:t> J. Wearable photoplethysmography for cardiovascular monitoring. Proceedings of the IEEE. 2022;110(3):355-381. doi:10.1109/jproc.2022.3149785</a:t>
            </a:r>
          </a:p>
        </p:txBody>
      </p:sp>
      <p:sp>
        <p:nvSpPr>
          <p:cNvPr id="17" name="TextBox 16">
            <a:extLst>
              <a:ext uri="{FF2B5EF4-FFF2-40B4-BE49-F238E27FC236}">
                <a16:creationId xmlns:a16="http://schemas.microsoft.com/office/drawing/2014/main" id="{8D138EFB-5AC7-335D-0EBB-A091AEBA14A6}"/>
              </a:ext>
            </a:extLst>
          </p:cNvPr>
          <p:cNvSpPr txBox="1"/>
          <p:nvPr/>
        </p:nvSpPr>
        <p:spPr>
          <a:xfrm>
            <a:off x="609441" y="2185073"/>
            <a:ext cx="3372195" cy="26525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R="0" lvl="0" fontAlgn="auto">
              <a:spcAft>
                <a:spcPts val="0"/>
              </a:spcAft>
              <a:buClrTx/>
              <a:buSzTx/>
              <a:tabLst/>
              <a:defRPr/>
            </a:pPr>
            <a:r>
              <a:rPr lang="en-US" sz="2400">
                <a:solidFill>
                  <a:schemeClr val="accent1"/>
                </a:solidFill>
              </a:rPr>
              <a:t>Highly Sensitive to:</a:t>
            </a:r>
          </a:p>
          <a:p>
            <a:pPr marL="173736" marR="0" lvl="1" indent="-171450" fontAlgn="auto">
              <a:lnSpc>
                <a:spcPct val="110000"/>
              </a:lnSpc>
              <a:spcBef>
                <a:spcPts val="500"/>
              </a:spcBef>
              <a:spcAft>
                <a:spcPts val="0"/>
              </a:spcAft>
              <a:buClr>
                <a:srgbClr val="3738C0"/>
              </a:buClr>
              <a:buSzPct val="80000"/>
              <a:buFont typeface="Arial" panose="020B0604020202020204" pitchFamily="34" charset="0"/>
              <a:buChar char="•"/>
              <a:defRPr/>
            </a:pPr>
            <a:r>
              <a:rPr lang="en-US">
                <a:solidFill>
                  <a:srgbClr val="748189">
                    <a:lumMod val="50000"/>
                  </a:srgbClr>
                </a:solidFill>
              </a:rPr>
              <a:t>Artifact from movement</a:t>
            </a:r>
          </a:p>
          <a:p>
            <a:pPr marL="173736" marR="0" lvl="1" indent="-171450" fontAlgn="auto">
              <a:lnSpc>
                <a:spcPct val="110000"/>
              </a:lnSpc>
              <a:spcBef>
                <a:spcPts val="500"/>
              </a:spcBef>
              <a:spcAft>
                <a:spcPts val="0"/>
              </a:spcAft>
              <a:buClr>
                <a:srgbClr val="3738C0"/>
              </a:buClr>
              <a:buSzPct val="80000"/>
              <a:buFont typeface="Arial" panose="020B0604020202020204" pitchFamily="34" charset="0"/>
              <a:buChar char="•"/>
              <a:defRPr/>
            </a:pPr>
            <a:r>
              <a:rPr lang="en-US">
                <a:solidFill>
                  <a:srgbClr val="748189">
                    <a:lumMod val="50000"/>
                  </a:srgbClr>
                </a:solidFill>
              </a:rPr>
              <a:t>Peripheral vasoconstriction</a:t>
            </a:r>
          </a:p>
          <a:p>
            <a:pPr marR="0" lvl="0" fontAlgn="auto">
              <a:spcAft>
                <a:spcPts val="0"/>
              </a:spcAft>
              <a:buClrTx/>
              <a:buSzTx/>
              <a:tabLst/>
              <a:defRPr/>
            </a:pPr>
            <a:endParaRPr lang="en-US" sz="2400">
              <a:solidFill>
                <a:schemeClr val="accent1"/>
              </a:solidFill>
            </a:endParaRPr>
          </a:p>
          <a:p>
            <a:pPr marR="0" lvl="0" fontAlgn="auto">
              <a:spcAft>
                <a:spcPts val="0"/>
              </a:spcAft>
              <a:buClrTx/>
              <a:buSzTx/>
              <a:tabLst/>
              <a:defRPr/>
            </a:pPr>
            <a:r>
              <a:rPr lang="en-US" sz="2400">
                <a:solidFill>
                  <a:schemeClr val="accent1"/>
                </a:solidFill>
              </a:rPr>
              <a:t>Not As Effective for: </a:t>
            </a:r>
          </a:p>
          <a:p>
            <a:pPr marL="173736" marR="0" lvl="1" indent="-171450" fontAlgn="auto">
              <a:lnSpc>
                <a:spcPct val="110000"/>
              </a:lnSpc>
              <a:spcBef>
                <a:spcPts val="500"/>
              </a:spcBef>
              <a:spcAft>
                <a:spcPts val="0"/>
              </a:spcAft>
              <a:buClr>
                <a:srgbClr val="3738C0"/>
              </a:buClr>
              <a:buSzPct val="80000"/>
              <a:buFont typeface="Arial" panose="020B0604020202020204" pitchFamily="34" charset="0"/>
              <a:buChar char="•"/>
              <a:defRPr/>
            </a:pPr>
            <a:r>
              <a:rPr lang="en-US">
                <a:solidFill>
                  <a:srgbClr val="748189">
                    <a:lumMod val="50000"/>
                  </a:srgbClr>
                </a:solidFill>
              </a:rPr>
              <a:t>Darker skin tones</a:t>
            </a:r>
          </a:p>
          <a:p>
            <a:pPr marL="173736" marR="0" lvl="1" indent="-171450" fontAlgn="auto">
              <a:lnSpc>
                <a:spcPct val="110000"/>
              </a:lnSpc>
              <a:spcBef>
                <a:spcPts val="500"/>
              </a:spcBef>
              <a:spcAft>
                <a:spcPts val="0"/>
              </a:spcAft>
              <a:buClr>
                <a:srgbClr val="3738C0"/>
              </a:buClr>
              <a:buSzPct val="80000"/>
              <a:buFont typeface="Arial" panose="020B0604020202020204" pitchFamily="34" charset="0"/>
              <a:buChar char="•"/>
              <a:defRPr/>
            </a:pPr>
            <a:r>
              <a:rPr lang="en-US">
                <a:solidFill>
                  <a:srgbClr val="748189">
                    <a:lumMod val="50000"/>
                  </a:srgbClr>
                </a:solidFill>
              </a:rPr>
              <a:t>Detecting non-AF arrhythmias</a:t>
            </a:r>
          </a:p>
        </p:txBody>
      </p:sp>
      <p:sp>
        <p:nvSpPr>
          <p:cNvPr id="7" name="TextBox 6">
            <a:extLst>
              <a:ext uri="{FF2B5EF4-FFF2-40B4-BE49-F238E27FC236}">
                <a16:creationId xmlns:a16="http://schemas.microsoft.com/office/drawing/2014/main" id="{6CD8CBEF-982F-C3E4-9C38-583D291E5CAA}"/>
              </a:ext>
            </a:extLst>
          </p:cNvPr>
          <p:cNvSpPr txBox="1"/>
          <p:nvPr/>
        </p:nvSpPr>
        <p:spPr>
          <a:xfrm>
            <a:off x="4522931" y="0"/>
            <a:ext cx="3142961" cy="369332"/>
          </a:xfrm>
          <a:prstGeom prst="rect">
            <a:avLst/>
          </a:prstGeom>
          <a:noFill/>
        </p:spPr>
        <p:txBody>
          <a:bodyPr wrap="square" lIns="0" tIns="182880" rtlCol="0">
            <a:spAutoFit/>
          </a:bodyPr>
          <a:lstStyle/>
          <a:p>
            <a:pPr algn="ctr"/>
            <a:r>
              <a:rPr lang="en-US" sz="900" spc="100">
                <a:solidFill>
                  <a:schemeClr val="accent6"/>
                </a:solidFill>
              </a:rPr>
              <a:t>CONSUMER WEARABLE DEVICES</a:t>
            </a:r>
          </a:p>
        </p:txBody>
      </p:sp>
      <p:pic>
        <p:nvPicPr>
          <p:cNvPr id="9" name="Content Placeholder 8" descr="An external file that holds a picture, illustration, etc.&#10;Object name is charl1abcdefgh-3149785.jpg">
            <a:extLst>
              <a:ext uri="{FF2B5EF4-FFF2-40B4-BE49-F238E27FC236}">
                <a16:creationId xmlns:a16="http://schemas.microsoft.com/office/drawing/2014/main" id="{9B15985F-A847-9107-38E7-86F898AD02A1}"/>
              </a:ext>
            </a:extLst>
          </p:cNvPr>
          <p:cNvPicPr>
            <a:picLocks noGrp="1" noChangeAspect="1"/>
          </p:cNvPicPr>
          <p:nvPr>
            <p:ph idx="1"/>
          </p:nvPr>
        </p:nvPicPr>
        <p:blipFill>
          <a:blip r:embed="rId4"/>
          <a:srcRect l="6522" t="45077" r="35326" b="23865"/>
          <a:stretch/>
        </p:blipFill>
        <p:spPr>
          <a:xfrm>
            <a:off x="4638043" y="1065602"/>
            <a:ext cx="7194464" cy="4891464"/>
          </a:xfrm>
          <a:prstGeom prst="rect">
            <a:avLst/>
          </a:prstGeom>
          <a:ln>
            <a:noFill/>
          </a:ln>
        </p:spPr>
      </p:pic>
    </p:spTree>
    <p:custDataLst>
      <p:tags r:id="rId1"/>
    </p:custDataLst>
    <p:extLst>
      <p:ext uri="{BB962C8B-B14F-4D97-AF65-F5344CB8AC3E}">
        <p14:creationId xmlns:p14="http://schemas.microsoft.com/office/powerpoint/2010/main" val="13750434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48082A3-9192-52AD-9288-F5C7D6F5EF41}"/>
              </a:ext>
            </a:extLst>
          </p:cNvPr>
          <p:cNvSpPr>
            <a:spLocks noGrp="1"/>
          </p:cNvSpPr>
          <p:nvPr>
            <p:ph type="body" idx="14"/>
          </p:nvPr>
        </p:nvSpPr>
        <p:spPr>
          <a:xfrm>
            <a:off x="1183820" y="1637833"/>
            <a:ext cx="3747406" cy="3200401"/>
          </a:xfrm>
        </p:spPr>
        <p:txBody>
          <a:bodyPr lIns="0" tIns="0" rIns="0" bIns="0" anchor="t">
            <a:noAutofit/>
          </a:bodyPr>
          <a:lstStyle/>
          <a:p>
            <a:pPr algn="l"/>
            <a:r>
              <a:rPr lang="en-US" sz="2000"/>
              <a:t>Single lead ECG measurement </a:t>
            </a:r>
          </a:p>
          <a:p>
            <a:pPr marL="628650" lvl="1" indent="-171450">
              <a:lnSpc>
                <a:spcPct val="110000"/>
              </a:lnSpc>
              <a:buClr>
                <a:srgbClr val="3738C0"/>
              </a:buClr>
              <a:buFont typeface="Arial" panose="020B0604020202020204" pitchFamily="34" charset="0"/>
              <a:buChar char="•"/>
              <a:defRPr/>
            </a:pPr>
            <a:r>
              <a:rPr lang="en-US">
                <a:solidFill>
                  <a:srgbClr val="748189"/>
                </a:solidFill>
              </a:rPr>
              <a:t>96.6%-100% sensitivity </a:t>
            </a:r>
          </a:p>
          <a:p>
            <a:pPr marL="628650" lvl="1" indent="-171450">
              <a:lnSpc>
                <a:spcPct val="110000"/>
              </a:lnSpc>
              <a:buClr>
                <a:srgbClr val="3738C0"/>
              </a:buClr>
              <a:buFont typeface="Arial" panose="020B0604020202020204" pitchFamily="34" charset="0"/>
              <a:buChar char="•"/>
              <a:defRPr/>
            </a:pPr>
            <a:r>
              <a:rPr lang="en-US">
                <a:solidFill>
                  <a:srgbClr val="748189"/>
                </a:solidFill>
              </a:rPr>
              <a:t>94.1%-97% specificity for AF detection</a:t>
            </a:r>
          </a:p>
          <a:p>
            <a:pPr algn="l"/>
            <a:endParaRPr lang="en-US" sz="1600"/>
          </a:p>
          <a:p>
            <a:pPr algn="l"/>
            <a:r>
              <a:rPr lang="en-US" sz="2000"/>
              <a:t>Advantages:</a:t>
            </a:r>
          </a:p>
          <a:p>
            <a:pPr marL="628650" lvl="1" indent="-171450">
              <a:lnSpc>
                <a:spcPct val="110000"/>
              </a:lnSpc>
              <a:buClr>
                <a:srgbClr val="3738C0"/>
              </a:buClr>
              <a:buFont typeface="Arial" panose="020B0604020202020204" pitchFamily="34" charset="0"/>
              <a:buChar char="•"/>
              <a:defRPr/>
            </a:pPr>
            <a:r>
              <a:rPr lang="en-US">
                <a:solidFill>
                  <a:srgbClr val="748189"/>
                </a:solidFill>
              </a:rPr>
              <a:t>Validation of PPG AF alerts </a:t>
            </a:r>
          </a:p>
          <a:p>
            <a:pPr marL="628650" lvl="1" indent="-171450">
              <a:lnSpc>
                <a:spcPct val="110000"/>
              </a:lnSpc>
              <a:buClr>
                <a:srgbClr val="3738C0"/>
              </a:buClr>
              <a:buFont typeface="Arial" panose="020B0604020202020204" pitchFamily="34" charset="0"/>
              <a:buChar char="•"/>
              <a:defRPr/>
            </a:pPr>
            <a:r>
              <a:rPr lang="en-US">
                <a:solidFill>
                  <a:srgbClr val="748189"/>
                </a:solidFill>
              </a:rPr>
              <a:t>Longer term monitoring </a:t>
            </a:r>
          </a:p>
        </p:txBody>
      </p:sp>
      <p:sp>
        <p:nvSpPr>
          <p:cNvPr id="17" name="Text Placeholder 16">
            <a:extLst>
              <a:ext uri="{FF2B5EF4-FFF2-40B4-BE49-F238E27FC236}">
                <a16:creationId xmlns:a16="http://schemas.microsoft.com/office/drawing/2014/main" id="{794C8184-293D-A8D8-55E0-9D0D3064441F}"/>
              </a:ext>
            </a:extLst>
          </p:cNvPr>
          <p:cNvSpPr>
            <a:spLocks noGrp="1"/>
          </p:cNvSpPr>
          <p:nvPr>
            <p:ph type="body" idx="16"/>
          </p:nvPr>
        </p:nvSpPr>
        <p:spPr>
          <a:xfrm>
            <a:off x="1371600" y="6400800"/>
            <a:ext cx="4663440" cy="365760"/>
          </a:xfrm>
        </p:spPr>
        <p:txBody>
          <a:bodyPr/>
          <a:lstStyle/>
          <a:p>
            <a:pPr marL="0" indent="0">
              <a:buNone/>
            </a:pPr>
            <a:r>
              <a:rPr lang="en-US"/>
              <a:t>Charlton PH, Kyriacou PA, Mant J, Marozas V, </a:t>
            </a:r>
            <a:r>
              <a:rPr lang="en-US" err="1"/>
              <a:t>Chowienczyk</a:t>
            </a:r>
            <a:r>
              <a:rPr lang="en-US"/>
              <a:t> P, </a:t>
            </a:r>
            <a:r>
              <a:rPr lang="en-US" err="1"/>
              <a:t>Alastruey</a:t>
            </a:r>
            <a:r>
              <a:rPr lang="en-US"/>
              <a:t> J. Wearable photoplethysmography for cardiovascular monitoring. Proceedings of the IEEE. 2022;110(3):355-381. doi:10.1109/jproc.2022.3149785</a:t>
            </a:r>
          </a:p>
          <a:p>
            <a:pPr marL="0" indent="0">
              <a:buNone/>
            </a:pPr>
            <a:r>
              <a:rPr lang="en-US"/>
              <a:t>Dagher L, Shi H, Zhao Y, </a:t>
            </a:r>
            <a:r>
              <a:rPr lang="en-US" err="1"/>
              <a:t>Marrouche</a:t>
            </a:r>
            <a:r>
              <a:rPr lang="en-US"/>
              <a:t> NF. Wearables in cardiology: Here to stay. Heart Rhythm. 2020;17(5):889-895. doi:10.1016/j.hrthm.2020.02.023</a:t>
            </a:r>
          </a:p>
        </p:txBody>
      </p:sp>
      <p:sp>
        <p:nvSpPr>
          <p:cNvPr id="19" name="Text Placeholder 18">
            <a:extLst>
              <a:ext uri="{FF2B5EF4-FFF2-40B4-BE49-F238E27FC236}">
                <a16:creationId xmlns:a16="http://schemas.microsoft.com/office/drawing/2014/main" id="{844AAE4E-0007-2EA2-34E3-A05B53313F38}"/>
              </a:ext>
            </a:extLst>
          </p:cNvPr>
          <p:cNvSpPr>
            <a:spLocks noGrp="1"/>
          </p:cNvSpPr>
          <p:nvPr>
            <p:ph type="body" sz="quarter" idx="35"/>
          </p:nvPr>
        </p:nvSpPr>
        <p:spPr>
          <a:xfrm>
            <a:off x="583101" y="420381"/>
            <a:ext cx="4948847" cy="382587"/>
          </a:xfrm>
        </p:spPr>
        <p:txBody>
          <a:bodyPr/>
          <a:lstStyle/>
          <a:p>
            <a:r>
              <a:rPr lang="en-US"/>
              <a:t>Active ECG Monitoring</a:t>
            </a:r>
          </a:p>
        </p:txBody>
      </p:sp>
      <p:sp>
        <p:nvSpPr>
          <p:cNvPr id="11" name="TextBox 10">
            <a:extLst>
              <a:ext uri="{FF2B5EF4-FFF2-40B4-BE49-F238E27FC236}">
                <a16:creationId xmlns:a16="http://schemas.microsoft.com/office/drawing/2014/main" id="{128C24EB-B8BE-CAF3-0622-5B4B5415240E}"/>
              </a:ext>
            </a:extLst>
          </p:cNvPr>
          <p:cNvSpPr txBox="1"/>
          <p:nvPr/>
        </p:nvSpPr>
        <p:spPr>
          <a:xfrm>
            <a:off x="1486043" y="0"/>
            <a:ext cx="3142961" cy="369332"/>
          </a:xfrm>
          <a:prstGeom prst="rect">
            <a:avLst/>
          </a:prstGeom>
          <a:noFill/>
        </p:spPr>
        <p:txBody>
          <a:bodyPr wrap="square" lIns="0" tIns="182880" rtlCol="0">
            <a:spAutoFit/>
          </a:bodyPr>
          <a:lstStyle/>
          <a:p>
            <a:pPr algn="ctr"/>
            <a:r>
              <a:rPr lang="en-US" sz="900" spc="100">
                <a:solidFill>
                  <a:schemeClr val="accent6"/>
                </a:solidFill>
              </a:rPr>
              <a:t>CONSUMER WEARABLE DEVICES</a:t>
            </a:r>
          </a:p>
        </p:txBody>
      </p:sp>
      <p:cxnSp>
        <p:nvCxnSpPr>
          <p:cNvPr id="27" name="Straight Connector 26">
            <a:extLst>
              <a:ext uri="{FF2B5EF4-FFF2-40B4-BE49-F238E27FC236}">
                <a16:creationId xmlns:a16="http://schemas.microsoft.com/office/drawing/2014/main" id="{AF0E877D-E248-F297-9215-BC1DFC26C4D7}"/>
              </a:ext>
            </a:extLst>
          </p:cNvPr>
          <p:cNvCxnSpPr>
            <a:cxnSpLocks/>
          </p:cNvCxnSpPr>
          <p:nvPr/>
        </p:nvCxnSpPr>
        <p:spPr>
          <a:xfrm flipH="1">
            <a:off x="1169443" y="3390480"/>
            <a:ext cx="3747406" cy="12136"/>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0DF6B112-BC2D-0FDC-99CE-653995FF5645}"/>
              </a:ext>
            </a:extLst>
          </p:cNvPr>
          <p:cNvPicPr>
            <a:picLocks noGrp="1" noChangeAspect="1"/>
          </p:cNvPicPr>
          <p:nvPr>
            <p:ph idx="1"/>
          </p:nvPr>
        </p:nvPicPr>
        <p:blipFill>
          <a:blip r:embed="rId4"/>
          <a:srcRect l="30261" r="10480"/>
          <a:stretch/>
        </p:blipFill>
        <p:spPr>
          <a:xfrm>
            <a:off x="6096000" y="0"/>
            <a:ext cx="6096000" cy="6858000"/>
          </a:xfrm>
        </p:spPr>
      </p:pic>
    </p:spTree>
    <p:custDataLst>
      <p:tags r:id="rId1"/>
    </p:custDataLst>
    <p:extLst>
      <p:ext uri="{BB962C8B-B14F-4D97-AF65-F5344CB8AC3E}">
        <p14:creationId xmlns:p14="http://schemas.microsoft.com/office/powerpoint/2010/main" val="6065813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a:extLst>
              <a:ext uri="{FF2B5EF4-FFF2-40B4-BE49-F238E27FC236}">
                <a16:creationId xmlns:a16="http://schemas.microsoft.com/office/drawing/2014/main" id="{17BA47B9-05C8-4B18-A008-D17BE4F01E25}"/>
              </a:ext>
            </a:extLst>
          </p:cNvPr>
          <p:cNvSpPr/>
          <p:nvPr/>
        </p:nvSpPr>
        <p:spPr>
          <a:xfrm flipH="1">
            <a:off x="618815" y="1192372"/>
            <a:ext cx="7137678" cy="426658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93B83346-5B13-14BE-05C8-9392D852902F}"/>
              </a:ext>
            </a:extLst>
          </p:cNvPr>
          <p:cNvSpPr>
            <a:spLocks noGrp="1"/>
          </p:cNvSpPr>
          <p:nvPr>
            <p:ph idx="4294967295"/>
          </p:nvPr>
        </p:nvSpPr>
        <p:spPr>
          <a:xfrm>
            <a:off x="8627885" y="1457243"/>
            <a:ext cx="2945300" cy="3867391"/>
          </a:xfrm>
          <a:prstGeom prst="rect">
            <a:avLst/>
          </a:prstGeom>
        </p:spPr>
        <p:txBody>
          <a:bodyPr vert="horz" lIns="91440" tIns="45720" rIns="91440" bIns="45720" rtlCol="0" anchor="t">
            <a:noAutofit/>
          </a:bodyPr>
          <a:lstStyle/>
          <a:p>
            <a:pPr marL="0" indent="0">
              <a:lnSpc>
                <a:spcPct val="100000"/>
              </a:lnSpc>
              <a:spcBef>
                <a:spcPts val="0"/>
              </a:spcBef>
              <a:buNone/>
            </a:pPr>
            <a:r>
              <a:rPr lang="en-US" sz="2400"/>
              <a:t>Basel Heart Study</a:t>
            </a:r>
          </a:p>
          <a:p>
            <a:pPr marL="173355" lvl="1">
              <a:buClr>
                <a:srgbClr val="3738C0"/>
              </a:buClr>
              <a:defRPr/>
            </a:pPr>
            <a:r>
              <a:rPr lang="en-US">
                <a:solidFill>
                  <a:srgbClr val="748189"/>
                </a:solidFill>
              </a:rPr>
              <a:t>201 patients, 31% with AF</a:t>
            </a:r>
          </a:p>
          <a:p>
            <a:pPr marL="173355" lvl="1">
              <a:buClr>
                <a:srgbClr val="3738C0"/>
              </a:buClr>
              <a:defRPr/>
            </a:pPr>
            <a:r>
              <a:rPr lang="en-US">
                <a:solidFill>
                  <a:srgbClr val="748189"/>
                </a:solidFill>
              </a:rPr>
              <a:t>Manual review is required in ~25% of cases</a:t>
            </a:r>
          </a:p>
          <a:p>
            <a:pPr marL="173355" lvl="1">
              <a:buClr>
                <a:srgbClr val="3738C0"/>
              </a:buClr>
              <a:defRPr/>
            </a:pPr>
            <a:r>
              <a:rPr lang="en-US">
                <a:solidFill>
                  <a:srgbClr val="748189"/>
                </a:solidFill>
              </a:rPr>
              <a:t>Cardiologist determined rhythm in </a:t>
            </a:r>
            <a:r>
              <a:rPr lang="en-US">
                <a:solidFill>
                  <a:schemeClr val="accent1"/>
                </a:solidFill>
                <a:latin typeface="+mj-lt"/>
              </a:rPr>
              <a:t>99% of cases</a:t>
            </a:r>
          </a:p>
          <a:p>
            <a:pPr>
              <a:lnSpc>
                <a:spcPct val="100000"/>
              </a:lnSpc>
              <a:spcBef>
                <a:spcPts val="0"/>
              </a:spcBef>
            </a:pPr>
            <a:endParaRPr lang="en-US" sz="2400"/>
          </a:p>
          <a:p>
            <a:pPr>
              <a:lnSpc>
                <a:spcPct val="100000"/>
              </a:lnSpc>
              <a:spcBef>
                <a:spcPts val="0"/>
              </a:spcBef>
            </a:pPr>
            <a:r>
              <a:rPr lang="en-US" sz="2400"/>
              <a:t>Convenient, but:</a:t>
            </a:r>
          </a:p>
          <a:p>
            <a:pPr marL="173355" lvl="1">
              <a:buClr>
                <a:srgbClr val="3738C0"/>
              </a:buClr>
              <a:defRPr/>
            </a:pPr>
            <a:r>
              <a:rPr lang="en-US">
                <a:solidFill>
                  <a:srgbClr val="748189"/>
                </a:solidFill>
              </a:rPr>
              <a:t>Requires tech literate patients</a:t>
            </a:r>
          </a:p>
          <a:p>
            <a:pPr marL="173355" lvl="1">
              <a:buClr>
                <a:srgbClr val="3738C0"/>
              </a:buClr>
              <a:defRPr/>
            </a:pPr>
            <a:r>
              <a:rPr lang="en-US">
                <a:solidFill>
                  <a:srgbClr val="748189"/>
                </a:solidFill>
              </a:rPr>
              <a:t>Potential for over-screening</a:t>
            </a:r>
          </a:p>
          <a:p>
            <a:pPr marL="173355" lvl="1">
              <a:buClr>
                <a:srgbClr val="3738C0"/>
              </a:buClr>
              <a:defRPr/>
            </a:pPr>
            <a:r>
              <a:rPr lang="en-US">
                <a:solidFill>
                  <a:srgbClr val="748189"/>
                </a:solidFill>
              </a:rPr>
              <a:t>Increased staff burden</a:t>
            </a:r>
          </a:p>
          <a:p>
            <a:pPr marL="173355" lvl="1">
              <a:buClr>
                <a:srgbClr val="3738C0"/>
              </a:buClr>
              <a:defRPr/>
            </a:pPr>
            <a:r>
              <a:rPr lang="en-US">
                <a:solidFill>
                  <a:srgbClr val="748189"/>
                </a:solidFill>
              </a:rPr>
              <a:t>Higher-cost technology</a:t>
            </a:r>
          </a:p>
          <a:p>
            <a:pPr marL="173355" lvl="1">
              <a:buClr>
                <a:srgbClr val="3738C0"/>
              </a:buClr>
              <a:defRPr/>
            </a:pPr>
            <a:endParaRPr lang="en-US" sz="1600">
              <a:solidFill>
                <a:srgbClr val="748189">
                  <a:lumMod val="50000"/>
                </a:srgbClr>
              </a:solidFill>
            </a:endParaRPr>
          </a:p>
        </p:txBody>
      </p:sp>
      <p:sp>
        <p:nvSpPr>
          <p:cNvPr id="7" name="Text Placeholder 6">
            <a:extLst>
              <a:ext uri="{FF2B5EF4-FFF2-40B4-BE49-F238E27FC236}">
                <a16:creationId xmlns:a16="http://schemas.microsoft.com/office/drawing/2014/main" id="{A5B9F9B1-1DD5-1057-67C3-160254A30C48}"/>
              </a:ext>
            </a:extLst>
          </p:cNvPr>
          <p:cNvSpPr>
            <a:spLocks noGrp="1"/>
          </p:cNvSpPr>
          <p:nvPr>
            <p:ph type="body" idx="16"/>
          </p:nvPr>
        </p:nvSpPr>
        <p:spPr>
          <a:xfrm>
            <a:off x="1371600" y="6400800"/>
            <a:ext cx="10424160" cy="365760"/>
          </a:xfrm>
        </p:spPr>
        <p:txBody>
          <a:bodyPr/>
          <a:lstStyle/>
          <a:p>
            <a:pPr marL="0" indent="0">
              <a:buNone/>
            </a:pPr>
            <a:r>
              <a:rPr lang="en-US" err="1"/>
              <a:t>Mannhart</a:t>
            </a:r>
            <a:r>
              <a:rPr lang="en-US"/>
              <a:t> D, Lischer M, Knecht S, et al. Clinical validation of 5 Direct-to-Consumer wearable smart devices to detect atrial fibrillation. JACC Clinical Electrophysiology. 2023;9(2):232-242. doi:10.1016/j.jacep.2022.09.011</a:t>
            </a:r>
          </a:p>
        </p:txBody>
      </p:sp>
      <p:sp>
        <p:nvSpPr>
          <p:cNvPr id="5" name="Title 4">
            <a:extLst>
              <a:ext uri="{FF2B5EF4-FFF2-40B4-BE49-F238E27FC236}">
                <a16:creationId xmlns:a16="http://schemas.microsoft.com/office/drawing/2014/main" id="{68BCB176-D3E5-0161-6749-813E72188D2B}"/>
              </a:ext>
            </a:extLst>
          </p:cNvPr>
          <p:cNvSpPr>
            <a:spLocks noGrp="1"/>
          </p:cNvSpPr>
          <p:nvPr>
            <p:ph type="title"/>
          </p:nvPr>
        </p:nvSpPr>
        <p:spPr/>
        <p:txBody>
          <a:bodyPr/>
          <a:lstStyle/>
          <a:p>
            <a:r>
              <a:rPr lang="en-US"/>
              <a:t>Watch-Based ECG | Limitations</a:t>
            </a:r>
          </a:p>
        </p:txBody>
      </p:sp>
      <p:sp>
        <p:nvSpPr>
          <p:cNvPr id="9" name="TextBox 8">
            <a:extLst>
              <a:ext uri="{FF2B5EF4-FFF2-40B4-BE49-F238E27FC236}">
                <a16:creationId xmlns:a16="http://schemas.microsoft.com/office/drawing/2014/main" id="{F9383E33-C792-909D-2B07-B82DC0AB71D9}"/>
              </a:ext>
            </a:extLst>
          </p:cNvPr>
          <p:cNvSpPr txBox="1"/>
          <p:nvPr/>
        </p:nvSpPr>
        <p:spPr>
          <a:xfrm>
            <a:off x="4522931" y="0"/>
            <a:ext cx="3142961" cy="369332"/>
          </a:xfrm>
          <a:prstGeom prst="rect">
            <a:avLst/>
          </a:prstGeom>
          <a:noFill/>
        </p:spPr>
        <p:txBody>
          <a:bodyPr wrap="square" lIns="0" tIns="182880" rtlCol="0">
            <a:spAutoFit/>
          </a:bodyPr>
          <a:lstStyle/>
          <a:p>
            <a:pPr algn="ctr"/>
            <a:r>
              <a:rPr lang="en-US" sz="900" spc="100">
                <a:solidFill>
                  <a:schemeClr val="accent6"/>
                </a:solidFill>
              </a:rPr>
              <a:t>CONSUMER WEARABLE DEVICES</a:t>
            </a:r>
          </a:p>
        </p:txBody>
      </p:sp>
      <p:sp>
        <p:nvSpPr>
          <p:cNvPr id="97" name="TextBox 96">
            <a:extLst>
              <a:ext uri="{FF2B5EF4-FFF2-40B4-BE49-F238E27FC236}">
                <a16:creationId xmlns:a16="http://schemas.microsoft.com/office/drawing/2014/main" id="{E1E4E798-32A4-283B-D7FF-56078DC11B99}"/>
              </a:ext>
            </a:extLst>
          </p:cNvPr>
          <p:cNvSpPr txBox="1"/>
          <p:nvPr/>
        </p:nvSpPr>
        <p:spPr>
          <a:xfrm>
            <a:off x="1597084" y="1353789"/>
            <a:ext cx="5181139" cy="307777"/>
          </a:xfrm>
          <a:prstGeom prst="rect">
            <a:avLst/>
          </a:prstGeom>
          <a:noFill/>
        </p:spPr>
        <p:txBody>
          <a:bodyPr wrap="square" rtlCol="0">
            <a:spAutoFit/>
          </a:bodyPr>
          <a:lstStyle/>
          <a:p>
            <a:pPr algn="ctr"/>
            <a:r>
              <a:rPr lang="en-US" sz="1400">
                <a:solidFill>
                  <a:schemeClr val="accent6">
                    <a:lumMod val="50000"/>
                  </a:schemeClr>
                </a:solidFill>
                <a:latin typeface="+mj-lt"/>
              </a:rPr>
              <a:t>Tracings Labeled Inconclusive by Algorithm</a:t>
            </a:r>
          </a:p>
        </p:txBody>
      </p:sp>
      <p:grpSp>
        <p:nvGrpSpPr>
          <p:cNvPr id="121" name="Group 120">
            <a:extLst>
              <a:ext uri="{FF2B5EF4-FFF2-40B4-BE49-F238E27FC236}">
                <a16:creationId xmlns:a16="http://schemas.microsoft.com/office/drawing/2014/main" id="{6DF3916F-17CA-E0A0-8924-978BCA2B73A3}"/>
              </a:ext>
            </a:extLst>
          </p:cNvPr>
          <p:cNvGrpSpPr/>
          <p:nvPr/>
        </p:nvGrpSpPr>
        <p:grpSpPr>
          <a:xfrm>
            <a:off x="916660" y="1706824"/>
            <a:ext cx="6541987" cy="3626509"/>
            <a:chOff x="3437625" y="1970509"/>
            <a:chExt cx="4936869" cy="3375550"/>
          </a:xfrm>
        </p:grpSpPr>
        <p:grpSp>
          <p:nvGrpSpPr>
            <p:cNvPr id="36" name="Group 35">
              <a:extLst>
                <a:ext uri="{FF2B5EF4-FFF2-40B4-BE49-F238E27FC236}">
                  <a16:creationId xmlns:a16="http://schemas.microsoft.com/office/drawing/2014/main" id="{4BF52016-6CB8-C452-C159-7D00DCD8D6C9}"/>
                </a:ext>
              </a:extLst>
            </p:cNvPr>
            <p:cNvGrpSpPr/>
            <p:nvPr/>
          </p:nvGrpSpPr>
          <p:grpSpPr>
            <a:xfrm>
              <a:off x="3966220" y="2104564"/>
              <a:ext cx="4392834" cy="2904920"/>
              <a:chOff x="2800542" y="2073341"/>
              <a:chExt cx="7217764" cy="2949315"/>
            </a:xfrm>
          </p:grpSpPr>
          <p:cxnSp>
            <p:nvCxnSpPr>
              <p:cNvPr id="37" name="Straight Connector 36">
                <a:extLst>
                  <a:ext uri="{FF2B5EF4-FFF2-40B4-BE49-F238E27FC236}">
                    <a16:creationId xmlns:a16="http://schemas.microsoft.com/office/drawing/2014/main" id="{5AC3DC20-CD2B-9267-ED0D-418C66FF1BE2}"/>
                  </a:ext>
                </a:extLst>
              </p:cNvPr>
              <p:cNvCxnSpPr>
                <a:cxnSpLocks/>
              </p:cNvCxnSpPr>
              <p:nvPr/>
            </p:nvCxnSpPr>
            <p:spPr>
              <a:xfrm>
                <a:off x="2800542" y="5022656"/>
                <a:ext cx="721776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E3886F2-D442-BB11-E49B-5D1179B13E82}"/>
                  </a:ext>
                </a:extLst>
              </p:cNvPr>
              <p:cNvCxnSpPr>
                <a:cxnSpLocks/>
              </p:cNvCxnSpPr>
              <p:nvPr/>
            </p:nvCxnSpPr>
            <p:spPr>
              <a:xfrm>
                <a:off x="2800542" y="4531101"/>
                <a:ext cx="721776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47189EB-7D5B-23D7-65B8-13F1B7AC0749}"/>
                  </a:ext>
                </a:extLst>
              </p:cNvPr>
              <p:cNvCxnSpPr>
                <a:cxnSpLocks/>
              </p:cNvCxnSpPr>
              <p:nvPr/>
            </p:nvCxnSpPr>
            <p:spPr>
              <a:xfrm>
                <a:off x="2800542" y="4039549"/>
                <a:ext cx="721776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DA4384A-58C5-E011-65B8-3CF834427BE0}"/>
                  </a:ext>
                </a:extLst>
              </p:cNvPr>
              <p:cNvCxnSpPr>
                <a:cxnSpLocks/>
              </p:cNvCxnSpPr>
              <p:nvPr/>
            </p:nvCxnSpPr>
            <p:spPr>
              <a:xfrm>
                <a:off x="2800542" y="3547997"/>
                <a:ext cx="721776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554AE67-DED4-0DB7-F19C-52A37ED28F2B}"/>
                  </a:ext>
                </a:extLst>
              </p:cNvPr>
              <p:cNvCxnSpPr>
                <a:cxnSpLocks/>
              </p:cNvCxnSpPr>
              <p:nvPr/>
            </p:nvCxnSpPr>
            <p:spPr>
              <a:xfrm>
                <a:off x="2800542" y="3056445"/>
                <a:ext cx="721776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F448C57-7C93-0097-3117-5C10C2B556E0}"/>
                  </a:ext>
                </a:extLst>
              </p:cNvPr>
              <p:cNvCxnSpPr>
                <a:cxnSpLocks/>
              </p:cNvCxnSpPr>
              <p:nvPr/>
            </p:nvCxnSpPr>
            <p:spPr>
              <a:xfrm>
                <a:off x="2800542" y="2073341"/>
                <a:ext cx="721776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D87E2A3-4EB1-EE01-E9A7-5096DC081228}"/>
                  </a:ext>
                </a:extLst>
              </p:cNvPr>
              <p:cNvCxnSpPr>
                <a:cxnSpLocks/>
              </p:cNvCxnSpPr>
              <p:nvPr/>
            </p:nvCxnSpPr>
            <p:spPr>
              <a:xfrm>
                <a:off x="2800542" y="2564893"/>
                <a:ext cx="721776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E6D23F39-1AC5-C374-C09C-93C2EC93C3BE}"/>
                </a:ext>
              </a:extLst>
            </p:cNvPr>
            <p:cNvGrpSpPr/>
            <p:nvPr/>
          </p:nvGrpSpPr>
          <p:grpSpPr>
            <a:xfrm>
              <a:off x="3437625" y="1970509"/>
              <a:ext cx="528594" cy="3171822"/>
              <a:chOff x="1658980" y="1488393"/>
              <a:chExt cx="532682" cy="3970963"/>
            </a:xfrm>
          </p:grpSpPr>
          <p:sp>
            <p:nvSpPr>
              <p:cNvPr id="88" name="TextBox 87">
                <a:extLst>
                  <a:ext uri="{FF2B5EF4-FFF2-40B4-BE49-F238E27FC236}">
                    <a16:creationId xmlns:a16="http://schemas.microsoft.com/office/drawing/2014/main" id="{C30F2239-EED3-1311-FB71-A7064127242B}"/>
                  </a:ext>
                </a:extLst>
              </p:cNvPr>
              <p:cNvSpPr txBox="1"/>
              <p:nvPr/>
            </p:nvSpPr>
            <p:spPr>
              <a:xfrm>
                <a:off x="1658980" y="5119329"/>
                <a:ext cx="532682" cy="340027"/>
              </a:xfrm>
              <a:prstGeom prst="rect">
                <a:avLst/>
              </a:prstGeom>
              <a:noFill/>
            </p:spPr>
            <p:txBody>
              <a:bodyPr wrap="square" rtlCol="0">
                <a:spAutoFit/>
              </a:bodyPr>
              <a:lstStyle/>
              <a:p>
                <a:pPr algn="r"/>
                <a:r>
                  <a:rPr lang="en-US" sz="1400">
                    <a:solidFill>
                      <a:schemeClr val="accent6">
                        <a:lumMod val="50000"/>
                      </a:schemeClr>
                    </a:solidFill>
                  </a:rPr>
                  <a:t>0%</a:t>
                </a:r>
              </a:p>
            </p:txBody>
          </p:sp>
          <p:sp>
            <p:nvSpPr>
              <p:cNvPr id="89" name="TextBox 88">
                <a:extLst>
                  <a:ext uri="{FF2B5EF4-FFF2-40B4-BE49-F238E27FC236}">
                    <a16:creationId xmlns:a16="http://schemas.microsoft.com/office/drawing/2014/main" id="{924B7668-B753-E41C-C96B-29616E2C9764}"/>
                  </a:ext>
                </a:extLst>
              </p:cNvPr>
              <p:cNvSpPr txBox="1"/>
              <p:nvPr/>
            </p:nvSpPr>
            <p:spPr>
              <a:xfrm>
                <a:off x="1658980" y="4514173"/>
                <a:ext cx="532682" cy="340027"/>
              </a:xfrm>
              <a:prstGeom prst="rect">
                <a:avLst/>
              </a:prstGeom>
              <a:noFill/>
            </p:spPr>
            <p:txBody>
              <a:bodyPr wrap="square" rtlCol="0">
                <a:spAutoFit/>
              </a:bodyPr>
              <a:lstStyle/>
              <a:p>
                <a:pPr algn="r"/>
                <a:r>
                  <a:rPr lang="en-US" sz="1400">
                    <a:solidFill>
                      <a:schemeClr val="accent6">
                        <a:lumMod val="50000"/>
                      </a:schemeClr>
                    </a:solidFill>
                  </a:rPr>
                  <a:t>5%</a:t>
                </a:r>
              </a:p>
            </p:txBody>
          </p:sp>
          <p:sp>
            <p:nvSpPr>
              <p:cNvPr id="90" name="TextBox 89">
                <a:extLst>
                  <a:ext uri="{FF2B5EF4-FFF2-40B4-BE49-F238E27FC236}">
                    <a16:creationId xmlns:a16="http://schemas.microsoft.com/office/drawing/2014/main" id="{7A16D3B9-673B-E5BF-5285-7B935A495DBC}"/>
                  </a:ext>
                </a:extLst>
              </p:cNvPr>
              <p:cNvSpPr txBox="1"/>
              <p:nvPr/>
            </p:nvSpPr>
            <p:spPr>
              <a:xfrm>
                <a:off x="1658980" y="3909016"/>
                <a:ext cx="532682" cy="340027"/>
              </a:xfrm>
              <a:prstGeom prst="rect">
                <a:avLst/>
              </a:prstGeom>
              <a:noFill/>
            </p:spPr>
            <p:txBody>
              <a:bodyPr wrap="square" rtlCol="0">
                <a:spAutoFit/>
              </a:bodyPr>
              <a:lstStyle/>
              <a:p>
                <a:pPr algn="r"/>
                <a:r>
                  <a:rPr lang="en-US" sz="1400">
                    <a:solidFill>
                      <a:schemeClr val="accent6">
                        <a:lumMod val="50000"/>
                      </a:schemeClr>
                    </a:solidFill>
                  </a:rPr>
                  <a:t>10%</a:t>
                </a:r>
              </a:p>
            </p:txBody>
          </p:sp>
          <p:sp>
            <p:nvSpPr>
              <p:cNvPr id="91" name="TextBox 90">
                <a:extLst>
                  <a:ext uri="{FF2B5EF4-FFF2-40B4-BE49-F238E27FC236}">
                    <a16:creationId xmlns:a16="http://schemas.microsoft.com/office/drawing/2014/main" id="{56275373-DFB5-0BC3-D3D7-4323D9A285B7}"/>
                  </a:ext>
                </a:extLst>
              </p:cNvPr>
              <p:cNvSpPr txBox="1"/>
              <p:nvPr/>
            </p:nvSpPr>
            <p:spPr>
              <a:xfrm>
                <a:off x="1658980" y="3303861"/>
                <a:ext cx="532682" cy="340027"/>
              </a:xfrm>
              <a:prstGeom prst="rect">
                <a:avLst/>
              </a:prstGeom>
              <a:noFill/>
            </p:spPr>
            <p:txBody>
              <a:bodyPr wrap="square" rtlCol="0">
                <a:spAutoFit/>
              </a:bodyPr>
              <a:lstStyle/>
              <a:p>
                <a:pPr algn="r"/>
                <a:r>
                  <a:rPr lang="en-US" sz="1400">
                    <a:solidFill>
                      <a:schemeClr val="accent6">
                        <a:lumMod val="50000"/>
                      </a:schemeClr>
                    </a:solidFill>
                  </a:rPr>
                  <a:t>15%</a:t>
                </a:r>
              </a:p>
            </p:txBody>
          </p:sp>
          <p:sp>
            <p:nvSpPr>
              <p:cNvPr id="92" name="TextBox 91">
                <a:extLst>
                  <a:ext uri="{FF2B5EF4-FFF2-40B4-BE49-F238E27FC236}">
                    <a16:creationId xmlns:a16="http://schemas.microsoft.com/office/drawing/2014/main" id="{48654366-2E15-3284-B289-FB940CA8125A}"/>
                  </a:ext>
                </a:extLst>
              </p:cNvPr>
              <p:cNvSpPr txBox="1"/>
              <p:nvPr/>
            </p:nvSpPr>
            <p:spPr>
              <a:xfrm>
                <a:off x="1658980" y="2698705"/>
                <a:ext cx="532682" cy="340027"/>
              </a:xfrm>
              <a:prstGeom prst="rect">
                <a:avLst/>
              </a:prstGeom>
              <a:noFill/>
            </p:spPr>
            <p:txBody>
              <a:bodyPr wrap="square" rtlCol="0">
                <a:spAutoFit/>
              </a:bodyPr>
              <a:lstStyle/>
              <a:p>
                <a:pPr algn="r"/>
                <a:r>
                  <a:rPr lang="en-US" sz="1400">
                    <a:solidFill>
                      <a:schemeClr val="accent6">
                        <a:lumMod val="50000"/>
                      </a:schemeClr>
                    </a:solidFill>
                  </a:rPr>
                  <a:t>20%</a:t>
                </a:r>
              </a:p>
            </p:txBody>
          </p:sp>
          <p:sp>
            <p:nvSpPr>
              <p:cNvPr id="93" name="TextBox 92">
                <a:extLst>
                  <a:ext uri="{FF2B5EF4-FFF2-40B4-BE49-F238E27FC236}">
                    <a16:creationId xmlns:a16="http://schemas.microsoft.com/office/drawing/2014/main" id="{53ED9BAA-E11B-FBA9-73ED-BFA59AA8A362}"/>
                  </a:ext>
                </a:extLst>
              </p:cNvPr>
              <p:cNvSpPr txBox="1"/>
              <p:nvPr/>
            </p:nvSpPr>
            <p:spPr>
              <a:xfrm>
                <a:off x="1658980" y="2093549"/>
                <a:ext cx="532682" cy="340027"/>
              </a:xfrm>
              <a:prstGeom prst="rect">
                <a:avLst/>
              </a:prstGeom>
              <a:noFill/>
            </p:spPr>
            <p:txBody>
              <a:bodyPr wrap="square" rtlCol="0">
                <a:spAutoFit/>
              </a:bodyPr>
              <a:lstStyle/>
              <a:p>
                <a:pPr algn="r"/>
                <a:r>
                  <a:rPr lang="en-US" sz="1400">
                    <a:solidFill>
                      <a:schemeClr val="accent6">
                        <a:lumMod val="50000"/>
                      </a:schemeClr>
                    </a:solidFill>
                  </a:rPr>
                  <a:t>25%</a:t>
                </a:r>
              </a:p>
            </p:txBody>
          </p:sp>
          <p:sp>
            <p:nvSpPr>
              <p:cNvPr id="94" name="TextBox 93">
                <a:extLst>
                  <a:ext uri="{FF2B5EF4-FFF2-40B4-BE49-F238E27FC236}">
                    <a16:creationId xmlns:a16="http://schemas.microsoft.com/office/drawing/2014/main" id="{79547D4B-963D-5643-6D5B-C1A75DE25061}"/>
                  </a:ext>
                </a:extLst>
              </p:cNvPr>
              <p:cNvSpPr txBox="1"/>
              <p:nvPr/>
            </p:nvSpPr>
            <p:spPr>
              <a:xfrm>
                <a:off x="1658980" y="1488393"/>
                <a:ext cx="532682" cy="340027"/>
              </a:xfrm>
              <a:prstGeom prst="rect">
                <a:avLst/>
              </a:prstGeom>
              <a:noFill/>
            </p:spPr>
            <p:txBody>
              <a:bodyPr wrap="square" rtlCol="0">
                <a:spAutoFit/>
              </a:bodyPr>
              <a:lstStyle/>
              <a:p>
                <a:pPr algn="r"/>
                <a:r>
                  <a:rPr lang="en-US" sz="1400">
                    <a:solidFill>
                      <a:schemeClr val="accent6">
                        <a:lumMod val="50000"/>
                      </a:schemeClr>
                    </a:solidFill>
                  </a:rPr>
                  <a:t>30%</a:t>
                </a:r>
              </a:p>
            </p:txBody>
          </p:sp>
        </p:grpSp>
        <p:sp>
          <p:nvSpPr>
            <p:cNvPr id="98" name="TextBox 97">
              <a:extLst>
                <a:ext uri="{FF2B5EF4-FFF2-40B4-BE49-F238E27FC236}">
                  <a16:creationId xmlns:a16="http://schemas.microsoft.com/office/drawing/2014/main" id="{58F29294-6448-1968-CD6B-AE8BD3C27DC1}"/>
                </a:ext>
              </a:extLst>
            </p:cNvPr>
            <p:cNvSpPr txBox="1"/>
            <p:nvPr/>
          </p:nvSpPr>
          <p:spPr>
            <a:xfrm>
              <a:off x="3826092" y="5059581"/>
              <a:ext cx="992045" cy="271598"/>
            </a:xfrm>
            <a:prstGeom prst="rect">
              <a:avLst/>
            </a:prstGeom>
            <a:noFill/>
          </p:spPr>
          <p:txBody>
            <a:bodyPr wrap="square" rtlCol="0">
              <a:spAutoFit/>
            </a:bodyPr>
            <a:lstStyle/>
            <a:p>
              <a:pPr algn="ctr"/>
              <a:r>
                <a:rPr lang="en-US" sz="1400">
                  <a:solidFill>
                    <a:schemeClr val="accent6">
                      <a:lumMod val="50000"/>
                    </a:schemeClr>
                  </a:solidFill>
                </a:rPr>
                <a:t>Apple</a:t>
              </a:r>
            </a:p>
          </p:txBody>
        </p:sp>
        <p:sp>
          <p:nvSpPr>
            <p:cNvPr id="99" name="TextBox 98">
              <a:extLst>
                <a:ext uri="{FF2B5EF4-FFF2-40B4-BE49-F238E27FC236}">
                  <a16:creationId xmlns:a16="http://schemas.microsoft.com/office/drawing/2014/main" id="{8BAA2C9F-B73B-0E48-E965-8D39FB7ABB50}"/>
                </a:ext>
              </a:extLst>
            </p:cNvPr>
            <p:cNvSpPr txBox="1"/>
            <p:nvPr/>
          </p:nvSpPr>
          <p:spPr>
            <a:xfrm>
              <a:off x="4706624" y="5059581"/>
              <a:ext cx="992045" cy="271598"/>
            </a:xfrm>
            <a:prstGeom prst="rect">
              <a:avLst/>
            </a:prstGeom>
            <a:noFill/>
          </p:spPr>
          <p:txBody>
            <a:bodyPr wrap="square" rtlCol="0">
              <a:spAutoFit/>
            </a:bodyPr>
            <a:lstStyle/>
            <a:p>
              <a:pPr algn="ctr"/>
              <a:r>
                <a:rPr lang="en-US" sz="1400">
                  <a:solidFill>
                    <a:schemeClr val="accent6">
                      <a:lumMod val="50000"/>
                    </a:schemeClr>
                  </a:solidFill>
                </a:rPr>
                <a:t>Samsung</a:t>
              </a:r>
            </a:p>
          </p:txBody>
        </p:sp>
        <p:sp>
          <p:nvSpPr>
            <p:cNvPr id="100" name="TextBox 99">
              <a:extLst>
                <a:ext uri="{FF2B5EF4-FFF2-40B4-BE49-F238E27FC236}">
                  <a16:creationId xmlns:a16="http://schemas.microsoft.com/office/drawing/2014/main" id="{4EAAD0E9-EBF7-1B6B-84DD-EE1C75D464C7}"/>
                </a:ext>
              </a:extLst>
            </p:cNvPr>
            <p:cNvSpPr txBox="1"/>
            <p:nvPr/>
          </p:nvSpPr>
          <p:spPr>
            <a:xfrm>
              <a:off x="5587156" y="5059581"/>
              <a:ext cx="992045" cy="271598"/>
            </a:xfrm>
            <a:prstGeom prst="rect">
              <a:avLst/>
            </a:prstGeom>
            <a:noFill/>
          </p:spPr>
          <p:txBody>
            <a:bodyPr wrap="square" rtlCol="0">
              <a:spAutoFit/>
            </a:bodyPr>
            <a:lstStyle/>
            <a:p>
              <a:pPr algn="ctr"/>
              <a:r>
                <a:rPr lang="en-US" sz="1400">
                  <a:solidFill>
                    <a:schemeClr val="accent6">
                      <a:lumMod val="50000"/>
                    </a:schemeClr>
                  </a:solidFill>
                </a:rPr>
                <a:t>Fitbit</a:t>
              </a:r>
            </a:p>
          </p:txBody>
        </p:sp>
        <p:sp>
          <p:nvSpPr>
            <p:cNvPr id="101" name="TextBox 100">
              <a:extLst>
                <a:ext uri="{FF2B5EF4-FFF2-40B4-BE49-F238E27FC236}">
                  <a16:creationId xmlns:a16="http://schemas.microsoft.com/office/drawing/2014/main" id="{A7FF54E1-F84B-4A45-136C-3AC047354782}"/>
                </a:ext>
              </a:extLst>
            </p:cNvPr>
            <p:cNvSpPr txBox="1"/>
            <p:nvPr/>
          </p:nvSpPr>
          <p:spPr>
            <a:xfrm>
              <a:off x="6467688" y="5059581"/>
              <a:ext cx="992045" cy="271598"/>
            </a:xfrm>
            <a:prstGeom prst="rect">
              <a:avLst/>
            </a:prstGeom>
            <a:noFill/>
          </p:spPr>
          <p:txBody>
            <a:bodyPr wrap="square" rtlCol="0">
              <a:spAutoFit/>
            </a:bodyPr>
            <a:lstStyle/>
            <a:p>
              <a:pPr algn="ctr"/>
              <a:r>
                <a:rPr lang="en-US" sz="1400">
                  <a:solidFill>
                    <a:schemeClr val="accent6">
                      <a:lumMod val="50000"/>
                    </a:schemeClr>
                  </a:solidFill>
                </a:rPr>
                <a:t>Withings</a:t>
              </a:r>
            </a:p>
          </p:txBody>
        </p:sp>
        <p:sp>
          <p:nvSpPr>
            <p:cNvPr id="102" name="TextBox 101">
              <a:extLst>
                <a:ext uri="{FF2B5EF4-FFF2-40B4-BE49-F238E27FC236}">
                  <a16:creationId xmlns:a16="http://schemas.microsoft.com/office/drawing/2014/main" id="{AE33EB12-C51C-688E-349F-E34C40423DC0}"/>
                </a:ext>
              </a:extLst>
            </p:cNvPr>
            <p:cNvSpPr txBox="1"/>
            <p:nvPr/>
          </p:nvSpPr>
          <p:spPr>
            <a:xfrm>
              <a:off x="7348221" y="5059581"/>
              <a:ext cx="992045" cy="286478"/>
            </a:xfrm>
            <a:prstGeom prst="rect">
              <a:avLst/>
            </a:prstGeom>
            <a:noFill/>
          </p:spPr>
          <p:txBody>
            <a:bodyPr wrap="square" rtlCol="0">
              <a:spAutoFit/>
            </a:bodyPr>
            <a:lstStyle/>
            <a:p>
              <a:pPr algn="ctr"/>
              <a:r>
                <a:rPr lang="en-US" sz="1400" err="1">
                  <a:solidFill>
                    <a:schemeClr val="accent6">
                      <a:lumMod val="50000"/>
                    </a:schemeClr>
                  </a:solidFill>
                </a:rPr>
                <a:t>Kardia</a:t>
              </a:r>
              <a:endParaRPr lang="en-US" sz="1400">
                <a:solidFill>
                  <a:schemeClr val="accent6">
                    <a:lumMod val="50000"/>
                  </a:schemeClr>
                </a:solidFill>
              </a:endParaRPr>
            </a:p>
          </p:txBody>
        </p:sp>
        <p:sp>
          <p:nvSpPr>
            <p:cNvPr id="103" name="Rectangle 102">
              <a:extLst>
                <a:ext uri="{FF2B5EF4-FFF2-40B4-BE49-F238E27FC236}">
                  <a16:creationId xmlns:a16="http://schemas.microsoft.com/office/drawing/2014/main" id="{D35BC54B-8525-33B0-F6DA-BA06755A0333}"/>
                </a:ext>
              </a:extLst>
            </p:cNvPr>
            <p:cNvSpPr/>
            <p:nvPr/>
          </p:nvSpPr>
          <p:spPr>
            <a:xfrm>
              <a:off x="4082757" y="3338886"/>
              <a:ext cx="490583" cy="166476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 name="Rectangle 103">
              <a:extLst>
                <a:ext uri="{FF2B5EF4-FFF2-40B4-BE49-F238E27FC236}">
                  <a16:creationId xmlns:a16="http://schemas.microsoft.com/office/drawing/2014/main" id="{756FDB0A-C6B7-5EAF-038C-6D8030E2B362}"/>
                </a:ext>
              </a:extLst>
            </p:cNvPr>
            <p:cNvSpPr/>
            <p:nvPr/>
          </p:nvSpPr>
          <p:spPr>
            <a:xfrm>
              <a:off x="4961805" y="3397303"/>
              <a:ext cx="490583" cy="160634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EAD68907-D24F-72FD-3C1D-CF9E356D9C03}"/>
                </a:ext>
              </a:extLst>
            </p:cNvPr>
            <p:cNvSpPr/>
            <p:nvPr/>
          </p:nvSpPr>
          <p:spPr>
            <a:xfrm>
              <a:off x="5840853" y="2989032"/>
              <a:ext cx="490583" cy="2014616"/>
            </a:xfrm>
            <a:prstGeom prst="rect">
              <a:avLst/>
            </a:prstGeom>
            <a:solidFill>
              <a:schemeClr val="accent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C0A231BD-D0D5-0D98-20F8-CBE1ED3730A6}"/>
                </a:ext>
              </a:extLst>
            </p:cNvPr>
            <p:cNvSpPr/>
            <p:nvPr/>
          </p:nvSpPr>
          <p:spPr>
            <a:xfrm>
              <a:off x="6719902" y="2703242"/>
              <a:ext cx="490583" cy="230040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280113AC-1F86-117F-B0C2-441C9AE3756E}"/>
                </a:ext>
              </a:extLst>
            </p:cNvPr>
            <p:cNvSpPr/>
            <p:nvPr/>
          </p:nvSpPr>
          <p:spPr>
            <a:xfrm>
              <a:off x="7598952" y="2587016"/>
              <a:ext cx="490583" cy="241663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a:extLst>
                <a:ext uri="{FF2B5EF4-FFF2-40B4-BE49-F238E27FC236}">
                  <a16:creationId xmlns:a16="http://schemas.microsoft.com/office/drawing/2014/main" id="{C26466DA-65DD-7E30-81BD-8034FD51D4A0}"/>
                </a:ext>
              </a:extLst>
            </p:cNvPr>
            <p:cNvSpPr txBox="1"/>
            <p:nvPr/>
          </p:nvSpPr>
          <p:spPr>
            <a:xfrm>
              <a:off x="3794641" y="2994207"/>
              <a:ext cx="1060502" cy="338554"/>
            </a:xfrm>
            <a:prstGeom prst="rect">
              <a:avLst/>
            </a:prstGeom>
            <a:noFill/>
          </p:spPr>
          <p:txBody>
            <a:bodyPr wrap="square" rtlCol="0">
              <a:spAutoFit/>
            </a:bodyPr>
            <a:lstStyle/>
            <a:p>
              <a:pPr algn="ctr"/>
              <a:r>
                <a:rPr lang="en-US" sz="1600">
                  <a:solidFill>
                    <a:schemeClr val="accent6">
                      <a:lumMod val="50000"/>
                    </a:schemeClr>
                  </a:solidFill>
                  <a:latin typeface="+mj-lt"/>
                </a:rPr>
                <a:t>18%</a:t>
              </a:r>
            </a:p>
          </p:txBody>
        </p:sp>
        <p:sp>
          <p:nvSpPr>
            <p:cNvPr id="111" name="TextBox 110">
              <a:extLst>
                <a:ext uri="{FF2B5EF4-FFF2-40B4-BE49-F238E27FC236}">
                  <a16:creationId xmlns:a16="http://schemas.microsoft.com/office/drawing/2014/main" id="{7829681A-B60E-3CC3-B58E-9CB09FD02092}"/>
                </a:ext>
              </a:extLst>
            </p:cNvPr>
            <p:cNvSpPr txBox="1"/>
            <p:nvPr/>
          </p:nvSpPr>
          <p:spPr>
            <a:xfrm>
              <a:off x="4676844" y="3038618"/>
              <a:ext cx="1060502" cy="338554"/>
            </a:xfrm>
            <a:prstGeom prst="rect">
              <a:avLst/>
            </a:prstGeom>
            <a:noFill/>
          </p:spPr>
          <p:txBody>
            <a:bodyPr wrap="square" rtlCol="0">
              <a:spAutoFit/>
            </a:bodyPr>
            <a:lstStyle/>
            <a:p>
              <a:pPr algn="ctr"/>
              <a:r>
                <a:rPr lang="en-US" sz="1600">
                  <a:solidFill>
                    <a:schemeClr val="accent6">
                      <a:lumMod val="50000"/>
                    </a:schemeClr>
                  </a:solidFill>
                  <a:latin typeface="+mj-lt"/>
                </a:rPr>
                <a:t>17%</a:t>
              </a:r>
            </a:p>
          </p:txBody>
        </p:sp>
        <p:sp>
          <p:nvSpPr>
            <p:cNvPr id="112" name="TextBox 111">
              <a:extLst>
                <a:ext uri="{FF2B5EF4-FFF2-40B4-BE49-F238E27FC236}">
                  <a16:creationId xmlns:a16="http://schemas.microsoft.com/office/drawing/2014/main" id="{40CA4BDD-BD7D-558F-7C69-9C1602E5E70A}"/>
                </a:ext>
              </a:extLst>
            </p:cNvPr>
            <p:cNvSpPr txBox="1"/>
            <p:nvPr/>
          </p:nvSpPr>
          <p:spPr>
            <a:xfrm>
              <a:off x="5555893" y="2647560"/>
              <a:ext cx="1060502" cy="338554"/>
            </a:xfrm>
            <a:prstGeom prst="rect">
              <a:avLst/>
            </a:prstGeom>
            <a:noFill/>
          </p:spPr>
          <p:txBody>
            <a:bodyPr wrap="square" rtlCol="0">
              <a:spAutoFit/>
            </a:bodyPr>
            <a:lstStyle/>
            <a:p>
              <a:pPr algn="ctr"/>
              <a:r>
                <a:rPr lang="en-US" sz="1600">
                  <a:solidFill>
                    <a:schemeClr val="accent6">
                      <a:lumMod val="50000"/>
                    </a:schemeClr>
                  </a:solidFill>
                  <a:latin typeface="+mj-lt"/>
                </a:rPr>
                <a:t>21%</a:t>
              </a:r>
            </a:p>
          </p:txBody>
        </p:sp>
        <p:sp>
          <p:nvSpPr>
            <p:cNvPr id="113" name="TextBox 112">
              <a:extLst>
                <a:ext uri="{FF2B5EF4-FFF2-40B4-BE49-F238E27FC236}">
                  <a16:creationId xmlns:a16="http://schemas.microsoft.com/office/drawing/2014/main" id="{A691F8EE-1EA1-17A3-A07E-51C2196F594D}"/>
                </a:ext>
              </a:extLst>
            </p:cNvPr>
            <p:cNvSpPr txBox="1"/>
            <p:nvPr/>
          </p:nvSpPr>
          <p:spPr>
            <a:xfrm>
              <a:off x="6433459" y="2346483"/>
              <a:ext cx="1060502" cy="338554"/>
            </a:xfrm>
            <a:prstGeom prst="rect">
              <a:avLst/>
            </a:prstGeom>
            <a:noFill/>
          </p:spPr>
          <p:txBody>
            <a:bodyPr wrap="square" rtlCol="0">
              <a:spAutoFit/>
            </a:bodyPr>
            <a:lstStyle/>
            <a:p>
              <a:pPr algn="ctr"/>
              <a:r>
                <a:rPr lang="en-US" sz="1600">
                  <a:solidFill>
                    <a:schemeClr val="accent6">
                      <a:lumMod val="50000"/>
                    </a:schemeClr>
                  </a:solidFill>
                  <a:latin typeface="+mj-lt"/>
                </a:rPr>
                <a:t>24%</a:t>
              </a:r>
            </a:p>
          </p:txBody>
        </p:sp>
        <p:sp>
          <p:nvSpPr>
            <p:cNvPr id="114" name="TextBox 113">
              <a:extLst>
                <a:ext uri="{FF2B5EF4-FFF2-40B4-BE49-F238E27FC236}">
                  <a16:creationId xmlns:a16="http://schemas.microsoft.com/office/drawing/2014/main" id="{F5381A4E-2F80-E674-6FBD-F179E7C4726E}"/>
                </a:ext>
              </a:extLst>
            </p:cNvPr>
            <p:cNvSpPr txBox="1"/>
            <p:nvPr/>
          </p:nvSpPr>
          <p:spPr>
            <a:xfrm>
              <a:off x="7313992" y="2242626"/>
              <a:ext cx="1060502" cy="338554"/>
            </a:xfrm>
            <a:prstGeom prst="rect">
              <a:avLst/>
            </a:prstGeom>
            <a:noFill/>
          </p:spPr>
          <p:txBody>
            <a:bodyPr wrap="square" rtlCol="0">
              <a:spAutoFit/>
            </a:bodyPr>
            <a:lstStyle/>
            <a:p>
              <a:pPr algn="ctr"/>
              <a:r>
                <a:rPr lang="en-US" sz="1600">
                  <a:solidFill>
                    <a:schemeClr val="accent6">
                      <a:lumMod val="50000"/>
                    </a:schemeClr>
                  </a:solidFill>
                  <a:latin typeface="+mj-lt"/>
                </a:rPr>
                <a:t>25%</a:t>
              </a:r>
            </a:p>
          </p:txBody>
        </p:sp>
      </p:grpSp>
      <p:pic>
        <p:nvPicPr>
          <p:cNvPr id="119" name="Picture 118">
            <a:extLst>
              <a:ext uri="{FF2B5EF4-FFF2-40B4-BE49-F238E27FC236}">
                <a16:creationId xmlns:a16="http://schemas.microsoft.com/office/drawing/2014/main" id="{7C11C8F9-EFDF-DD5D-B4EC-FE85D687AFF2}"/>
              </a:ext>
            </a:extLst>
          </p:cNvPr>
          <p:cNvPicPr>
            <a:picLocks noChangeAspect="1"/>
          </p:cNvPicPr>
          <p:nvPr/>
        </p:nvPicPr>
        <p:blipFill>
          <a:blip r:embed="rId4"/>
          <a:stretch>
            <a:fillRect/>
          </a:stretch>
        </p:blipFill>
        <p:spPr>
          <a:xfrm>
            <a:off x="8129998" y="3578313"/>
            <a:ext cx="411480" cy="411480"/>
          </a:xfrm>
          <a:prstGeom prst="rect">
            <a:avLst/>
          </a:prstGeom>
        </p:spPr>
      </p:pic>
      <p:pic>
        <p:nvPicPr>
          <p:cNvPr id="122" name="Picture 121">
            <a:extLst>
              <a:ext uri="{FF2B5EF4-FFF2-40B4-BE49-F238E27FC236}">
                <a16:creationId xmlns:a16="http://schemas.microsoft.com/office/drawing/2014/main" id="{F939FA35-E7EF-2000-63EF-74EA15F89B5D}"/>
              </a:ext>
            </a:extLst>
          </p:cNvPr>
          <p:cNvPicPr>
            <a:picLocks noChangeAspect="1"/>
          </p:cNvPicPr>
          <p:nvPr/>
        </p:nvPicPr>
        <p:blipFill>
          <a:blip r:embed="rId5"/>
          <a:stretch>
            <a:fillRect/>
          </a:stretch>
        </p:blipFill>
        <p:spPr>
          <a:xfrm>
            <a:off x="8154850" y="1432966"/>
            <a:ext cx="368300" cy="457200"/>
          </a:xfrm>
          <a:prstGeom prst="rect">
            <a:avLst/>
          </a:prstGeom>
        </p:spPr>
      </p:pic>
    </p:spTree>
    <p:custDataLst>
      <p:tags r:id="rId1"/>
    </p:custDataLst>
    <p:extLst>
      <p:ext uri="{BB962C8B-B14F-4D97-AF65-F5344CB8AC3E}">
        <p14:creationId xmlns:p14="http://schemas.microsoft.com/office/powerpoint/2010/main" val="35036829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8763A-AAA4-AD3C-0666-EBE929941E44}"/>
            </a:ext>
          </a:extLst>
        </p:cNvPr>
        <p:cNvGrpSpPr/>
        <p:nvPr/>
      </p:nvGrpSpPr>
      <p:grpSpPr>
        <a:xfrm>
          <a:off x="0" y="0"/>
          <a:ext cx="0" cy="0"/>
          <a:chOff x="0" y="0"/>
          <a:chExt cx="0" cy="0"/>
        </a:xfrm>
      </p:grpSpPr>
      <p:pic>
        <p:nvPicPr>
          <p:cNvPr id="16" name="Content Placeholder 10">
            <a:extLst>
              <a:ext uri="{FF2B5EF4-FFF2-40B4-BE49-F238E27FC236}">
                <a16:creationId xmlns:a16="http://schemas.microsoft.com/office/drawing/2014/main" id="{2C0EE872-3BAE-9076-F77D-3112EF41F99D}"/>
              </a:ext>
            </a:extLst>
          </p:cNvPr>
          <p:cNvPicPr>
            <a:picLocks noGrp="1" noChangeAspect="1"/>
          </p:cNvPicPr>
          <p:nvPr>
            <p:ph type="pic" sz="quarter" idx="36"/>
          </p:nvPr>
        </p:nvPicPr>
        <p:blipFill>
          <a:blip r:embed="rId4"/>
          <a:srcRect l="20370" r="20370"/>
          <a:stretch/>
        </p:blipFill>
        <p:spPr>
          <a:prstGeom prst="rect">
            <a:avLst/>
          </a:prstGeom>
        </p:spPr>
      </p:pic>
      <p:sp>
        <p:nvSpPr>
          <p:cNvPr id="5" name="Text Placeholder 4">
            <a:extLst>
              <a:ext uri="{FF2B5EF4-FFF2-40B4-BE49-F238E27FC236}">
                <a16:creationId xmlns:a16="http://schemas.microsoft.com/office/drawing/2014/main" id="{BF30593E-B0C8-536B-2190-E7FE6825F020}"/>
              </a:ext>
            </a:extLst>
          </p:cNvPr>
          <p:cNvSpPr>
            <a:spLocks noGrp="1"/>
          </p:cNvSpPr>
          <p:nvPr>
            <p:ph type="body" idx="14"/>
          </p:nvPr>
        </p:nvSpPr>
        <p:spPr/>
        <p:txBody>
          <a:bodyPr lIns="0" tIns="0" rIns="0" bIns="0" anchor="t">
            <a:noAutofit/>
          </a:bodyPr>
          <a:lstStyle/>
          <a:p>
            <a:pPr algn="l"/>
            <a:r>
              <a:rPr lang="en-US" sz="2000"/>
              <a:t>Use with Caution: </a:t>
            </a:r>
          </a:p>
          <a:p>
            <a:pPr marL="628650" lvl="1" indent="-171450">
              <a:lnSpc>
                <a:spcPct val="110000"/>
              </a:lnSpc>
              <a:buClr>
                <a:srgbClr val="3738C0"/>
              </a:buClr>
              <a:buFont typeface="Arial" panose="020B0604020202020204" pitchFamily="34" charset="0"/>
              <a:buChar char="•"/>
              <a:defRPr/>
            </a:pPr>
            <a:r>
              <a:rPr lang="en-US" sz="1800">
                <a:solidFill>
                  <a:srgbClr val="748189"/>
                </a:solidFill>
              </a:rPr>
              <a:t>FDA restrictions often not followed</a:t>
            </a:r>
          </a:p>
          <a:p>
            <a:pPr marL="628650" lvl="1" indent="-171450">
              <a:lnSpc>
                <a:spcPct val="110000"/>
              </a:lnSpc>
              <a:buClr>
                <a:srgbClr val="3738C0"/>
              </a:buClr>
              <a:buFont typeface="Arial" panose="020B0604020202020204" pitchFamily="34" charset="0"/>
              <a:buChar char="•"/>
              <a:defRPr/>
            </a:pPr>
            <a:r>
              <a:rPr lang="en-US" sz="1800">
                <a:solidFill>
                  <a:srgbClr val="748189"/>
                </a:solidFill>
              </a:rPr>
              <a:t>High number of false positives lead to healthcare overutilization and anxiety</a:t>
            </a:r>
          </a:p>
          <a:p>
            <a:pPr marL="628650" lvl="1" indent="-171450">
              <a:lnSpc>
                <a:spcPct val="110000"/>
              </a:lnSpc>
              <a:buClr>
                <a:srgbClr val="3738C0"/>
              </a:buClr>
              <a:buFont typeface="Arial" panose="020B0604020202020204" pitchFamily="34" charset="0"/>
              <a:buChar char="•"/>
              <a:defRPr/>
            </a:pPr>
            <a:r>
              <a:rPr lang="en-US" sz="1800">
                <a:solidFill>
                  <a:srgbClr val="748189"/>
                </a:solidFill>
              </a:rPr>
              <a:t>Alerts lead to only 11.4% of patients with a clinically actionable arrhythmia (4.9% AF)</a:t>
            </a:r>
          </a:p>
          <a:p>
            <a:pPr marL="628650" lvl="1" indent="-171450">
              <a:lnSpc>
                <a:spcPct val="110000"/>
              </a:lnSpc>
              <a:buClr>
                <a:srgbClr val="3738C0"/>
              </a:buClr>
              <a:buFont typeface="Arial" panose="020B0604020202020204" pitchFamily="34" charset="0"/>
              <a:buChar char="•"/>
              <a:defRPr/>
            </a:pPr>
            <a:endParaRPr lang="en-US" sz="1800">
              <a:solidFill>
                <a:srgbClr val="748189">
                  <a:lumMod val="50000"/>
                </a:srgbClr>
              </a:solidFill>
            </a:endParaRPr>
          </a:p>
          <a:p>
            <a:pPr algn="l">
              <a:lnSpc>
                <a:spcPct val="100000"/>
              </a:lnSpc>
              <a:buClr>
                <a:srgbClr val="3738C0"/>
              </a:buClr>
              <a:defRPr/>
            </a:pPr>
            <a:r>
              <a:rPr lang="en-US" sz="1800">
                <a:cs typeface="Calibri"/>
              </a:rPr>
              <a:t>Conclusion: Wearables are not diagnostic tools but can assist early detection</a:t>
            </a:r>
          </a:p>
          <a:p>
            <a:pPr marL="628650" lvl="1" indent="-171450">
              <a:lnSpc>
                <a:spcPct val="110000"/>
              </a:lnSpc>
              <a:buClr>
                <a:srgbClr val="3738C0"/>
              </a:buClr>
              <a:buFont typeface="Arial" panose="020B0604020202020204" pitchFamily="34" charset="0"/>
              <a:buChar char="•"/>
              <a:defRPr/>
            </a:pPr>
            <a:endParaRPr lang="en-US" sz="1800">
              <a:solidFill>
                <a:srgbClr val="748189">
                  <a:lumMod val="50000"/>
                </a:srgbClr>
              </a:solidFill>
            </a:endParaRPr>
          </a:p>
        </p:txBody>
      </p:sp>
      <p:sp>
        <p:nvSpPr>
          <p:cNvPr id="6" name="Text Placeholder 5">
            <a:extLst>
              <a:ext uri="{FF2B5EF4-FFF2-40B4-BE49-F238E27FC236}">
                <a16:creationId xmlns:a16="http://schemas.microsoft.com/office/drawing/2014/main" id="{0E3EDB54-2349-1D91-1727-BB5D4C548953}"/>
              </a:ext>
            </a:extLst>
          </p:cNvPr>
          <p:cNvSpPr>
            <a:spLocks noGrp="1"/>
          </p:cNvSpPr>
          <p:nvPr>
            <p:ph type="body" idx="16"/>
          </p:nvPr>
        </p:nvSpPr>
        <p:spPr>
          <a:xfrm>
            <a:off x="957470" y="6400800"/>
            <a:ext cx="4663440" cy="365760"/>
          </a:xfrm>
        </p:spPr>
        <p:txBody>
          <a:bodyPr/>
          <a:lstStyle/>
          <a:p>
            <a:pPr marL="0" indent="0">
              <a:buNone/>
            </a:pPr>
            <a:r>
              <a:rPr lang="en-US"/>
              <a:t>Wyatt KD, Poole LR, Mullan AF, Kopecky SL, Heaton HA. Clinical evaluation and diagnostic yield following evaluation of abnormal pulse detected using Apple Watch. Journal of the American Medical Informatics Association. 2020;27(9):1359-1363. doi:10.1093/</a:t>
            </a:r>
            <a:r>
              <a:rPr lang="en-US" err="1"/>
              <a:t>jamia</a:t>
            </a:r>
            <a:r>
              <a:rPr lang="en-US"/>
              <a:t>/ocaa137</a:t>
            </a:r>
          </a:p>
        </p:txBody>
      </p:sp>
      <p:sp>
        <p:nvSpPr>
          <p:cNvPr id="7" name="Text Placeholder 6">
            <a:extLst>
              <a:ext uri="{FF2B5EF4-FFF2-40B4-BE49-F238E27FC236}">
                <a16:creationId xmlns:a16="http://schemas.microsoft.com/office/drawing/2014/main" id="{CEC449CF-B409-A1EA-658E-B09342F175B6}"/>
              </a:ext>
            </a:extLst>
          </p:cNvPr>
          <p:cNvSpPr>
            <a:spLocks noGrp="1"/>
          </p:cNvSpPr>
          <p:nvPr>
            <p:ph type="body" sz="quarter" idx="35"/>
          </p:nvPr>
        </p:nvSpPr>
        <p:spPr/>
        <p:txBody>
          <a:bodyPr/>
          <a:lstStyle/>
          <a:p>
            <a:r>
              <a:rPr lang="en-US"/>
              <a:t>Active and Passive Watch-Based Considerations</a:t>
            </a:r>
          </a:p>
        </p:txBody>
      </p:sp>
      <p:sp>
        <p:nvSpPr>
          <p:cNvPr id="22" name="TextBox 21">
            <a:extLst>
              <a:ext uri="{FF2B5EF4-FFF2-40B4-BE49-F238E27FC236}">
                <a16:creationId xmlns:a16="http://schemas.microsoft.com/office/drawing/2014/main" id="{85802C19-EB4F-0876-C78E-381523ED967A}"/>
              </a:ext>
            </a:extLst>
          </p:cNvPr>
          <p:cNvSpPr txBox="1"/>
          <p:nvPr/>
        </p:nvSpPr>
        <p:spPr>
          <a:xfrm>
            <a:off x="1486043" y="-78939"/>
            <a:ext cx="3142961" cy="369332"/>
          </a:xfrm>
          <a:prstGeom prst="rect">
            <a:avLst/>
          </a:prstGeom>
          <a:noFill/>
        </p:spPr>
        <p:txBody>
          <a:bodyPr wrap="square" lIns="0" tIns="182880" rtlCol="0">
            <a:spAutoFit/>
          </a:bodyPr>
          <a:lstStyle/>
          <a:p>
            <a:pPr algn="ctr"/>
            <a:r>
              <a:rPr lang="en-US" sz="900" spc="100">
                <a:solidFill>
                  <a:schemeClr val="accent6"/>
                </a:solidFill>
              </a:rPr>
              <a:t>CONSUMER WEARABLE DEVICES</a:t>
            </a:r>
          </a:p>
        </p:txBody>
      </p:sp>
    </p:spTree>
    <p:custDataLst>
      <p:tags r:id="rId1"/>
    </p:custDataLst>
    <p:extLst>
      <p:ext uri="{BB962C8B-B14F-4D97-AF65-F5344CB8AC3E}">
        <p14:creationId xmlns:p14="http://schemas.microsoft.com/office/powerpoint/2010/main" val="258505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407DB-9E20-BD88-9AE5-76F3BA1025BB}"/>
            </a:ext>
          </a:extLst>
        </p:cNvPr>
        <p:cNvGrpSpPr/>
        <p:nvPr/>
      </p:nvGrpSpPr>
      <p:grpSpPr>
        <a:xfrm>
          <a:off x="0" y="0"/>
          <a:ext cx="0" cy="0"/>
          <a:chOff x="0" y="0"/>
          <a:chExt cx="0" cy="0"/>
        </a:xfrm>
      </p:grpSpPr>
      <p:sp>
        <p:nvSpPr>
          <p:cNvPr id="15" name="Text Placeholder 14">
            <a:extLst>
              <a:ext uri="{FF2B5EF4-FFF2-40B4-BE49-F238E27FC236}">
                <a16:creationId xmlns:a16="http://schemas.microsoft.com/office/drawing/2014/main" id="{410FC577-D4D9-D63E-A9A0-3E65409194E9}"/>
              </a:ext>
            </a:extLst>
          </p:cNvPr>
          <p:cNvSpPr>
            <a:spLocks noGrp="1"/>
          </p:cNvSpPr>
          <p:nvPr>
            <p:ph type="body" idx="14"/>
          </p:nvPr>
        </p:nvSpPr>
        <p:spPr/>
        <p:txBody>
          <a:bodyPr/>
          <a:lstStyle/>
          <a:p>
            <a:r>
              <a:rPr lang="en-US" sz="1600" b="1" spc="100">
                <a:solidFill>
                  <a:schemeClr val="tx1"/>
                </a:solidFill>
                <a:latin typeface="+mj-lt"/>
                <a:ea typeface="Roboto"/>
                <a:cs typeface="Roboto"/>
              </a:rPr>
              <a:t>CASE STUDY</a:t>
            </a:r>
          </a:p>
          <a:p>
            <a:r>
              <a:rPr lang="en-US" sz="2000">
                <a:solidFill>
                  <a:schemeClr val="accent6">
                    <a:lumMod val="50000"/>
                  </a:schemeClr>
                </a:solidFill>
                <a:latin typeface="Franklin Gothic Book" panose="020B0503020102020204" pitchFamily="34" charset="0"/>
                <a:ea typeface="Roboto"/>
                <a:cs typeface="Roboto"/>
              </a:rPr>
              <a:t>1 in 5 AFib patients who used wearables experienced </a:t>
            </a:r>
            <a:r>
              <a:rPr lang="en-US" sz="2000">
                <a:solidFill>
                  <a:schemeClr val="accent1"/>
                </a:solidFill>
                <a:latin typeface="+mj-lt"/>
                <a:ea typeface="Roboto"/>
                <a:cs typeface="Roboto"/>
              </a:rPr>
              <a:t>intense fear and anxiety </a:t>
            </a:r>
            <a:r>
              <a:rPr lang="en-US" sz="2000">
                <a:solidFill>
                  <a:schemeClr val="accent6">
                    <a:lumMod val="50000"/>
                  </a:schemeClr>
                </a:solidFill>
                <a:latin typeface="Franklin Gothic Book" panose="020B0503020102020204" pitchFamily="34" charset="0"/>
                <a:ea typeface="Roboto"/>
                <a:cs typeface="Roboto"/>
              </a:rPr>
              <a:t>in response to irregular rhythm notifications from their device</a:t>
            </a:r>
            <a:endParaRPr lang="en-US" sz="2000">
              <a:solidFill>
                <a:schemeClr val="accent6">
                  <a:lumMod val="50000"/>
                </a:schemeClr>
              </a:solidFill>
              <a:latin typeface="Franklin Gothic Book" panose="020B0503020102020204" pitchFamily="34" charset="0"/>
            </a:endParaRPr>
          </a:p>
          <a:p>
            <a:pPr>
              <a:spcBef>
                <a:spcPts val="2200"/>
              </a:spcBef>
            </a:pPr>
            <a:r>
              <a:rPr lang="en-US" sz="1600" b="1" spc="100">
                <a:solidFill>
                  <a:schemeClr val="tx1"/>
                </a:solidFill>
                <a:latin typeface="+mj-lt"/>
                <a:ea typeface="Roboto"/>
                <a:cs typeface="Roboto"/>
              </a:rPr>
              <a:t>CONCLUSION</a:t>
            </a:r>
          </a:p>
          <a:p>
            <a:r>
              <a:rPr kumimoji="0" lang="en-US" sz="2000" b="0" i="0" u="none" strike="noStrike" kern="1200" cap="none" spc="0" normalizeH="0" baseline="0" noProof="0">
                <a:ln>
                  <a:noFill/>
                </a:ln>
                <a:solidFill>
                  <a:schemeClr val="accent6">
                    <a:lumMod val="50000"/>
                  </a:schemeClr>
                </a:solidFill>
                <a:effectLst/>
                <a:uLnTx/>
                <a:uFillTx/>
                <a:latin typeface="Franklin Gothic Book" panose="020B0503020102020204" pitchFamily="34" charset="0"/>
                <a:ea typeface="Roboto"/>
                <a:cs typeface="Roboto"/>
              </a:rPr>
              <a:t>Wearables have potential to monitor and manage AFib, but misuse can lead to health anxiety and misuse of health resources. </a:t>
            </a:r>
            <a:endParaRPr kumimoji="0" lang="en-US" sz="2000" b="0" i="0" u="none" strike="noStrike" kern="1200" cap="none" spc="0" normalizeH="0" baseline="0" noProof="0">
              <a:ln>
                <a:noFill/>
              </a:ln>
              <a:solidFill>
                <a:schemeClr val="accent6">
                  <a:lumMod val="50000"/>
                </a:schemeClr>
              </a:solidFill>
              <a:effectLst/>
              <a:uLnTx/>
              <a:uFillTx/>
              <a:latin typeface="Franklin Gothic Book" panose="020B0503020102020204" pitchFamily="34" charset="0"/>
              <a:ea typeface="+mn-ea"/>
              <a:cs typeface="+mn-cs"/>
            </a:endParaRPr>
          </a:p>
          <a:p>
            <a:endParaRPr lang="en-US"/>
          </a:p>
        </p:txBody>
      </p:sp>
      <p:sp>
        <p:nvSpPr>
          <p:cNvPr id="19" name="Text Placeholder 18">
            <a:extLst>
              <a:ext uri="{FF2B5EF4-FFF2-40B4-BE49-F238E27FC236}">
                <a16:creationId xmlns:a16="http://schemas.microsoft.com/office/drawing/2014/main" id="{DAB74418-EAB1-33FA-B9F2-C4210D188CDD}"/>
              </a:ext>
            </a:extLst>
          </p:cNvPr>
          <p:cNvSpPr>
            <a:spLocks noGrp="1"/>
          </p:cNvSpPr>
          <p:nvPr>
            <p:ph type="body" idx="16"/>
          </p:nvPr>
        </p:nvSpPr>
        <p:spPr>
          <a:xfrm>
            <a:off x="1048327" y="6400800"/>
            <a:ext cx="4663440" cy="365760"/>
          </a:xfrm>
        </p:spPr>
        <p:txBody>
          <a:bodyPr/>
          <a:lstStyle/>
          <a:p>
            <a:pPr marL="0" indent="0">
              <a:buNone/>
            </a:pPr>
            <a:r>
              <a:rPr lang="en-US"/>
              <a:t>Mayo Clin Proc Digit Health. 2023 Sep; 1(3): 413–418. </a:t>
            </a:r>
            <a:r>
              <a:rPr lang="en-US" err="1"/>
              <a:t>doi</a:t>
            </a:r>
            <a:r>
              <a:rPr lang="en-US"/>
              <a:t>: 10.1016/j.mcpdig.2023.06.014</a:t>
            </a:r>
          </a:p>
          <a:p>
            <a:pPr marL="0" indent="0">
              <a:buNone/>
            </a:pPr>
            <a:r>
              <a:rPr lang="en-US"/>
              <a:t>Rosman L, Lampert R, Zhuo S, et al. Wearable devices, Health care use, and Psychological Well‐Being in Patients with Atrial Fibrillation. Journal of the American Heart Association. 2024;13(15). doi:10.1161/jaha.123.033750</a:t>
            </a:r>
          </a:p>
        </p:txBody>
      </p:sp>
      <p:sp>
        <p:nvSpPr>
          <p:cNvPr id="20" name="Text Placeholder 19">
            <a:extLst>
              <a:ext uri="{FF2B5EF4-FFF2-40B4-BE49-F238E27FC236}">
                <a16:creationId xmlns:a16="http://schemas.microsoft.com/office/drawing/2014/main" id="{08B06FE6-5CFA-DCA0-2DC7-4AA264C58964}"/>
              </a:ext>
            </a:extLst>
          </p:cNvPr>
          <p:cNvSpPr>
            <a:spLocks noGrp="1"/>
          </p:cNvSpPr>
          <p:nvPr>
            <p:ph type="body" sz="quarter" idx="35"/>
          </p:nvPr>
        </p:nvSpPr>
        <p:spPr/>
        <p:txBody>
          <a:bodyPr/>
          <a:lstStyle/>
          <a:p>
            <a:r>
              <a:rPr lang="en-US"/>
              <a:t>Health Anxiety </a:t>
            </a:r>
            <a:br>
              <a:rPr lang="en-US"/>
            </a:br>
            <a:r>
              <a:rPr lang="en-US"/>
              <a:t>and Misuse</a:t>
            </a:r>
          </a:p>
        </p:txBody>
      </p:sp>
      <p:sp>
        <p:nvSpPr>
          <p:cNvPr id="18" name="TextBox 17">
            <a:extLst>
              <a:ext uri="{FF2B5EF4-FFF2-40B4-BE49-F238E27FC236}">
                <a16:creationId xmlns:a16="http://schemas.microsoft.com/office/drawing/2014/main" id="{4F02E20B-257C-221D-F60B-E45785245E7B}"/>
              </a:ext>
            </a:extLst>
          </p:cNvPr>
          <p:cNvSpPr txBox="1"/>
          <p:nvPr/>
        </p:nvSpPr>
        <p:spPr>
          <a:xfrm>
            <a:off x="7612291" y="0"/>
            <a:ext cx="3142961" cy="369332"/>
          </a:xfrm>
          <a:prstGeom prst="rect">
            <a:avLst/>
          </a:prstGeom>
          <a:noFill/>
        </p:spPr>
        <p:txBody>
          <a:bodyPr wrap="square" lIns="0" tIns="182880" rtlCol="0">
            <a:spAutoFit/>
          </a:bodyPr>
          <a:lstStyle/>
          <a:p>
            <a:pPr algn="ctr"/>
            <a:r>
              <a:rPr lang="en-US" sz="900" spc="100">
                <a:solidFill>
                  <a:schemeClr val="accent6"/>
                </a:solidFill>
              </a:rPr>
              <a:t>CONSUMER WEARABLE DEVICES</a:t>
            </a:r>
          </a:p>
        </p:txBody>
      </p:sp>
      <p:pic>
        <p:nvPicPr>
          <p:cNvPr id="6" name="Picture Placeholder 5" descr="A person holding her head with a scribble cloud above her&#10;&#10;AI-generated content may be incorrect.">
            <a:extLst>
              <a:ext uri="{FF2B5EF4-FFF2-40B4-BE49-F238E27FC236}">
                <a16:creationId xmlns:a16="http://schemas.microsoft.com/office/drawing/2014/main" id="{2DB03DA2-D9C5-5905-1766-531C5455F5DE}"/>
              </a:ext>
            </a:extLst>
          </p:cNvPr>
          <p:cNvPicPr>
            <a:picLocks noGrp="1" noChangeAspect="1"/>
          </p:cNvPicPr>
          <p:nvPr>
            <p:ph type="pic" sz="quarter" idx="36"/>
          </p:nvPr>
        </p:nvPicPr>
        <p:blipFill>
          <a:blip r:embed="rId4"/>
          <a:srcRect l="5556" r="5556"/>
          <a:stretch>
            <a:fillRect/>
          </a:stretch>
        </p:blipFill>
        <p:spPr/>
      </p:pic>
      <p:pic>
        <p:nvPicPr>
          <p:cNvPr id="23" name="Picture 22" descr="A screenshot of a computer&#10;&#10;Description automatically generated">
            <a:extLst>
              <a:ext uri="{FF2B5EF4-FFF2-40B4-BE49-F238E27FC236}">
                <a16:creationId xmlns:a16="http://schemas.microsoft.com/office/drawing/2014/main" id="{3195D6EB-12F5-DEE9-B45C-464644C8177F}"/>
              </a:ext>
            </a:extLst>
          </p:cNvPr>
          <p:cNvPicPr>
            <a:picLocks noChangeAspect="1"/>
          </p:cNvPicPr>
          <p:nvPr/>
        </p:nvPicPr>
        <p:blipFill rotWithShape="1">
          <a:blip r:embed="rId5"/>
          <a:srcRect l="-152" t="11574" r="-238" b="18588"/>
          <a:stretch/>
        </p:blipFill>
        <p:spPr>
          <a:xfrm rot="373526">
            <a:off x="9629725" y="3209854"/>
            <a:ext cx="2377909" cy="3529623"/>
          </a:xfrm>
          <a:prstGeom prst="rect">
            <a:avLst/>
          </a:prstGeom>
          <a:effectLst>
            <a:outerShdw blurRad="167774" sx="101642" sy="101642" algn="ctr" rotWithShape="0">
              <a:prstClr val="black">
                <a:alpha val="15954"/>
              </a:prstClr>
            </a:outerShdw>
          </a:effectLst>
        </p:spPr>
      </p:pic>
    </p:spTree>
    <p:custDataLst>
      <p:tags r:id="rId1"/>
    </p:custDataLst>
    <p:extLst>
      <p:ext uri="{BB962C8B-B14F-4D97-AF65-F5344CB8AC3E}">
        <p14:creationId xmlns:p14="http://schemas.microsoft.com/office/powerpoint/2010/main" val="33199707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9852C2-3563-E4EE-6AFF-C35BF8AF84AC}"/>
              </a:ext>
            </a:extLst>
          </p:cNvPr>
          <p:cNvSpPr>
            <a:spLocks noGrp="1"/>
          </p:cNvSpPr>
          <p:nvPr>
            <p:ph type="title"/>
          </p:nvPr>
        </p:nvSpPr>
        <p:spPr/>
        <p:txBody>
          <a:bodyPr/>
          <a:lstStyle/>
          <a:p>
            <a:pPr algn="ctr"/>
            <a:r>
              <a:rPr lang="en-US"/>
              <a:t>ABCD Guide for Clinicians</a:t>
            </a:r>
          </a:p>
        </p:txBody>
      </p:sp>
      <p:sp>
        <p:nvSpPr>
          <p:cNvPr id="6" name="Text Placeholder 5">
            <a:extLst>
              <a:ext uri="{FF2B5EF4-FFF2-40B4-BE49-F238E27FC236}">
                <a16:creationId xmlns:a16="http://schemas.microsoft.com/office/drawing/2014/main" id="{677456EA-840C-B538-F530-A7E5A1FD3AE3}"/>
              </a:ext>
            </a:extLst>
          </p:cNvPr>
          <p:cNvSpPr>
            <a:spLocks noGrp="1"/>
          </p:cNvSpPr>
          <p:nvPr>
            <p:ph type="body" idx="16"/>
          </p:nvPr>
        </p:nvSpPr>
        <p:spPr>
          <a:xfrm>
            <a:off x="1371600" y="6400800"/>
            <a:ext cx="10424160" cy="365760"/>
          </a:xfrm>
        </p:spPr>
        <p:txBody>
          <a:bodyPr/>
          <a:lstStyle/>
          <a:p>
            <a:pPr marL="0" indent="0">
              <a:buNone/>
            </a:pPr>
            <a:r>
              <a:rPr lang="en-US" err="1">
                <a:latin typeface="Franklin Gothic Book"/>
                <a:cs typeface="Times New Roman"/>
              </a:rPr>
              <a:t>Bayoumy</a:t>
            </a:r>
            <a:r>
              <a:rPr lang="en-US">
                <a:latin typeface="Franklin Gothic Book"/>
                <a:cs typeface="Times New Roman"/>
              </a:rPr>
              <a:t> K, Gaber M, </a:t>
            </a:r>
            <a:r>
              <a:rPr lang="en-US" err="1">
                <a:latin typeface="Franklin Gothic Book"/>
                <a:cs typeface="Times New Roman"/>
              </a:rPr>
              <a:t>Elshafeey</a:t>
            </a:r>
            <a:r>
              <a:rPr lang="en-US">
                <a:latin typeface="Franklin Gothic Book"/>
                <a:cs typeface="Times New Roman"/>
              </a:rPr>
              <a:t> A, et al. Smart wearable devices in cardiovascular care: where we are and how to move forward. </a:t>
            </a:r>
            <a:r>
              <a:rPr lang="en-US" i="1">
                <a:latin typeface="Franklin Gothic Book"/>
                <a:cs typeface="Times New Roman"/>
              </a:rPr>
              <a:t>Nature Reviews Cardiology</a:t>
            </a:r>
            <a:r>
              <a:rPr lang="en-US">
                <a:latin typeface="Franklin Gothic Book"/>
                <a:cs typeface="Times New Roman"/>
              </a:rPr>
              <a:t>. 2021;18(8):581-599. doi:10.1038/s41569-021-00522-7</a:t>
            </a:r>
            <a:endParaRPr lang="en-US">
              <a:latin typeface="Franklin Gothic Book"/>
            </a:endParaRPr>
          </a:p>
        </p:txBody>
      </p:sp>
      <p:sp>
        <p:nvSpPr>
          <p:cNvPr id="7" name="TextBox 6">
            <a:extLst>
              <a:ext uri="{FF2B5EF4-FFF2-40B4-BE49-F238E27FC236}">
                <a16:creationId xmlns:a16="http://schemas.microsoft.com/office/drawing/2014/main" id="{211D4305-83B6-AED6-FB2B-C2B107A5EC52}"/>
              </a:ext>
            </a:extLst>
          </p:cNvPr>
          <p:cNvSpPr txBox="1"/>
          <p:nvPr/>
        </p:nvSpPr>
        <p:spPr>
          <a:xfrm>
            <a:off x="4522931" y="0"/>
            <a:ext cx="3142961" cy="369332"/>
          </a:xfrm>
          <a:prstGeom prst="rect">
            <a:avLst/>
          </a:prstGeom>
          <a:noFill/>
        </p:spPr>
        <p:txBody>
          <a:bodyPr wrap="square" lIns="0" tIns="182880" rtlCol="0">
            <a:spAutoFit/>
          </a:bodyPr>
          <a:lstStyle/>
          <a:p>
            <a:pPr algn="ctr"/>
            <a:r>
              <a:rPr lang="en-US" sz="900" spc="100">
                <a:solidFill>
                  <a:schemeClr val="accent6"/>
                </a:solidFill>
              </a:rPr>
              <a:t>CONSUMER WEARABLE DEVICES</a:t>
            </a:r>
          </a:p>
        </p:txBody>
      </p:sp>
      <p:graphicFrame>
        <p:nvGraphicFramePr>
          <p:cNvPr id="8" name="Content Placeholder 7">
            <a:extLst>
              <a:ext uri="{FF2B5EF4-FFF2-40B4-BE49-F238E27FC236}">
                <a16:creationId xmlns:a16="http://schemas.microsoft.com/office/drawing/2014/main" id="{63619107-D086-2FF2-A090-0EC50B637AA0}"/>
              </a:ext>
            </a:extLst>
          </p:cNvPr>
          <p:cNvGraphicFramePr>
            <a:graphicFrameLocks noGrp="1"/>
          </p:cNvGraphicFramePr>
          <p:nvPr>
            <p:ph idx="1"/>
            <p:extLst>
              <p:ext uri="{D42A27DB-BD31-4B8C-83A1-F6EECF244321}">
                <p14:modId xmlns:p14="http://schemas.microsoft.com/office/powerpoint/2010/main" val="4004137704"/>
              </p:ext>
            </p:extLst>
          </p:nvPr>
        </p:nvGraphicFramePr>
        <p:xfrm>
          <a:off x="609441" y="1006999"/>
          <a:ext cx="10965084" cy="4884420"/>
        </p:xfrm>
        <a:graphic>
          <a:graphicData uri="http://schemas.openxmlformats.org/drawingml/2006/table">
            <a:tbl>
              <a:tblPr bandRow="1">
                <a:tableStyleId>{5C22544A-7EE6-4342-B048-85BDC9FD1C3A}</a:tableStyleId>
              </a:tblPr>
              <a:tblGrid>
                <a:gridCol w="663615">
                  <a:extLst>
                    <a:ext uri="{9D8B030D-6E8A-4147-A177-3AD203B41FA5}">
                      <a16:colId xmlns:a16="http://schemas.microsoft.com/office/drawing/2014/main" val="2853136117"/>
                    </a:ext>
                  </a:extLst>
                </a:gridCol>
                <a:gridCol w="1389121">
                  <a:extLst>
                    <a:ext uri="{9D8B030D-6E8A-4147-A177-3AD203B41FA5}">
                      <a16:colId xmlns:a16="http://schemas.microsoft.com/office/drawing/2014/main" val="1187658254"/>
                    </a:ext>
                  </a:extLst>
                </a:gridCol>
                <a:gridCol w="4051139">
                  <a:extLst>
                    <a:ext uri="{9D8B030D-6E8A-4147-A177-3AD203B41FA5}">
                      <a16:colId xmlns:a16="http://schemas.microsoft.com/office/drawing/2014/main" val="2705123315"/>
                    </a:ext>
                  </a:extLst>
                </a:gridCol>
                <a:gridCol w="4861209">
                  <a:extLst>
                    <a:ext uri="{9D8B030D-6E8A-4147-A177-3AD203B41FA5}">
                      <a16:colId xmlns:a16="http://schemas.microsoft.com/office/drawing/2014/main" val="1865772578"/>
                    </a:ext>
                  </a:extLst>
                </a:gridCol>
              </a:tblGrid>
              <a:tr h="375931">
                <a:tc>
                  <a:txBody>
                    <a:bodyPr/>
                    <a:lstStyle/>
                    <a:p>
                      <a:pPr algn="l" fontAlgn="t" latinLnBrk="0"/>
                      <a:endParaRPr lang="en-US" sz="1400" b="1">
                        <a:solidFill>
                          <a:schemeClr val="tx1"/>
                        </a:solidFill>
                        <a:effectLst/>
                      </a:endParaRPr>
                    </a:p>
                  </a:txBody>
                  <a:tcPr marL="57150" marR="57150" marT="57150" marB="5715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latinLnBrk="0"/>
                      <a:r>
                        <a:rPr lang="en-US" sz="1400" b="0">
                          <a:solidFill>
                            <a:schemeClr val="tx1"/>
                          </a:solidFill>
                          <a:effectLst/>
                          <a:latin typeface="+mj-lt"/>
                        </a:rPr>
                        <a:t>Topics</a:t>
                      </a:r>
                    </a:p>
                  </a:txBody>
                  <a:tcPr marL="57150" marR="57150" marT="57150" marB="5715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latinLnBrk="0"/>
                      <a:r>
                        <a:rPr lang="en-US" sz="1400" b="0">
                          <a:solidFill>
                            <a:schemeClr val="tx1"/>
                          </a:solidFill>
                          <a:effectLst/>
                          <a:latin typeface="+mj-lt"/>
                        </a:rPr>
                        <a:t>Questions clinicians need to ask</a:t>
                      </a:r>
                    </a:p>
                  </a:txBody>
                  <a:tcPr marL="57150" marR="57150" marT="57150" marB="5715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latinLnBrk="0"/>
                      <a:r>
                        <a:rPr lang="en-US" sz="1400" b="0">
                          <a:solidFill>
                            <a:schemeClr val="tx1"/>
                          </a:solidFill>
                          <a:effectLst/>
                          <a:latin typeface="+mj-lt"/>
                        </a:rPr>
                        <a:t>Examples of how to answer these questions </a:t>
                      </a:r>
                      <a:br>
                        <a:rPr lang="en-US" sz="1400" b="0">
                          <a:solidFill>
                            <a:schemeClr val="tx1"/>
                          </a:solidFill>
                          <a:effectLst/>
                          <a:latin typeface="+mj-lt"/>
                        </a:rPr>
                      </a:br>
                      <a:r>
                        <a:rPr lang="en-US" sz="1400" b="0">
                          <a:solidFill>
                            <a:schemeClr val="tx1"/>
                          </a:solidFill>
                          <a:effectLst/>
                          <a:latin typeface="+mj-lt"/>
                        </a:rPr>
                        <a:t>(based on an ECG smartwatch)</a:t>
                      </a:r>
                    </a:p>
                  </a:txBody>
                  <a:tcPr marL="57150" marR="57150" marT="57150" marB="57150" anchor="b">
                    <a:lnL w="19050"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167144"/>
                  </a:ext>
                </a:extLst>
              </a:tr>
              <a:tr h="799515">
                <a:tc>
                  <a:txBody>
                    <a:bodyPr/>
                    <a:lstStyle/>
                    <a:p>
                      <a:pPr algn="l" fontAlgn="ctr" latinLnBrk="0"/>
                      <a:r>
                        <a:rPr lang="en-US" sz="2800">
                          <a:solidFill>
                            <a:schemeClr val="accent1"/>
                          </a:solidFill>
                          <a:effectLst/>
                        </a:rPr>
                        <a:t>A</a:t>
                      </a:r>
                    </a:p>
                  </a:txBody>
                  <a:tcPr marL="57150" marR="57150" marT="57150" marB="5715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ctr" latinLnBrk="0"/>
                      <a:r>
                        <a:rPr lang="en-US" sz="850">
                          <a:solidFill>
                            <a:schemeClr val="accent6">
                              <a:lumMod val="50000"/>
                            </a:schemeClr>
                          </a:solidFill>
                          <a:effectLst/>
                        </a:rPr>
                        <a:t>Assess the device</a:t>
                      </a:r>
                    </a:p>
                    <a:p>
                      <a:pPr fontAlgn="ctr" latinLnBrk="0"/>
                      <a:r>
                        <a:rPr lang="en-US" sz="850">
                          <a:solidFill>
                            <a:schemeClr val="accent6">
                              <a:lumMod val="50000"/>
                            </a:schemeClr>
                          </a:solidFill>
                          <a:effectLst/>
                        </a:rPr>
                        <a:t>Assess the literature</a:t>
                      </a:r>
                    </a:p>
                    <a:p>
                      <a:pPr fontAlgn="ctr" latinLnBrk="0"/>
                      <a:r>
                        <a:rPr lang="en-US" sz="850">
                          <a:solidFill>
                            <a:schemeClr val="accent6">
                              <a:lumMod val="50000"/>
                            </a:schemeClr>
                          </a:solidFill>
                          <a:effectLst/>
                        </a:rPr>
                        <a:t>Assess regulatory approvals</a:t>
                      </a:r>
                    </a:p>
                    <a:p>
                      <a:pPr fontAlgn="ctr" latinLnBrk="0"/>
                      <a:r>
                        <a:rPr lang="en-US" sz="850">
                          <a:solidFill>
                            <a:schemeClr val="accent6">
                              <a:lumMod val="50000"/>
                            </a:schemeClr>
                          </a:solidFill>
                          <a:effectLst/>
                        </a:rPr>
                        <a:t>Assess price</a:t>
                      </a:r>
                    </a:p>
                    <a:p>
                      <a:pPr fontAlgn="ctr" latinLnBrk="0"/>
                      <a:r>
                        <a:rPr lang="en-US" sz="850">
                          <a:solidFill>
                            <a:schemeClr val="accent6">
                              <a:lumMod val="50000"/>
                            </a:schemeClr>
                          </a:solidFill>
                          <a:effectLst/>
                        </a:rPr>
                        <a:t>Assess best practice guidelines for the use of these devices</a:t>
                      </a:r>
                    </a:p>
                  </a:txBody>
                  <a:tcPr marL="57150" marR="57150" marT="57150" marB="5715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0010" indent="-80010" fontAlgn="ctr" latinLnBrk="0">
                        <a:buClr>
                          <a:schemeClr val="tx2"/>
                        </a:buClr>
                        <a:buFont typeface="Arial" panose="020B0604020202020204" pitchFamily="34" charset="0"/>
                        <a:buChar char="•"/>
                      </a:pPr>
                      <a:r>
                        <a:rPr lang="en-US" sz="850">
                          <a:solidFill>
                            <a:schemeClr val="accent6">
                              <a:lumMod val="50000"/>
                            </a:schemeClr>
                          </a:solidFill>
                          <a:effectLst/>
                        </a:rPr>
                        <a:t>What data (raw or processed) is generated by the device and what is its clinical utility?</a:t>
                      </a:r>
                    </a:p>
                    <a:p>
                      <a:pPr marL="80010" indent="-80010" fontAlgn="ctr" latinLnBrk="0">
                        <a:buClr>
                          <a:schemeClr val="tx2"/>
                        </a:buClr>
                        <a:buFont typeface="Arial" panose="020B0604020202020204" pitchFamily="34" charset="0"/>
                        <a:buChar char="•"/>
                      </a:pPr>
                      <a:r>
                        <a:rPr lang="en-US" sz="850">
                          <a:solidFill>
                            <a:schemeClr val="accent6">
                              <a:lumMod val="50000"/>
                            </a:schemeClr>
                          </a:solidFill>
                          <a:effectLst/>
                        </a:rPr>
                        <a:t>Are the hardware sensors accurate and clinically valid?</a:t>
                      </a:r>
                    </a:p>
                    <a:p>
                      <a:pPr marL="80010" indent="-80010" fontAlgn="ctr" latinLnBrk="0">
                        <a:buClr>
                          <a:schemeClr val="tx2"/>
                        </a:buClr>
                        <a:buFont typeface="Arial" panose="020B0604020202020204" pitchFamily="34" charset="0"/>
                        <a:buChar char="•"/>
                      </a:pPr>
                      <a:r>
                        <a:rPr lang="en-US" sz="850">
                          <a:solidFill>
                            <a:schemeClr val="accent6">
                              <a:lumMod val="50000"/>
                            </a:schemeClr>
                          </a:solidFill>
                          <a:effectLst/>
                        </a:rPr>
                        <a:t>Are the software algorithms accurate and clinically valid?</a:t>
                      </a:r>
                    </a:p>
                    <a:p>
                      <a:pPr marL="80010" indent="-80010" fontAlgn="ctr" latinLnBrk="0">
                        <a:buClr>
                          <a:schemeClr val="tx2"/>
                        </a:buClr>
                        <a:buFont typeface="Arial" panose="020B0604020202020204" pitchFamily="34" charset="0"/>
                        <a:buChar char="•"/>
                      </a:pPr>
                      <a:r>
                        <a:rPr lang="en-US" sz="850">
                          <a:solidFill>
                            <a:schemeClr val="accent6">
                              <a:lumMod val="50000"/>
                            </a:schemeClr>
                          </a:solidFill>
                          <a:effectLst/>
                        </a:rPr>
                        <a:t>What is the price of the device?</a:t>
                      </a:r>
                    </a:p>
                    <a:p>
                      <a:pPr marL="80010" indent="-80010" fontAlgn="ctr" latinLnBrk="0">
                        <a:buClr>
                          <a:schemeClr val="tx2"/>
                        </a:buClr>
                        <a:buFont typeface="Arial" panose="020B0604020202020204" pitchFamily="34" charset="0"/>
                        <a:buChar char="•"/>
                      </a:pPr>
                      <a:r>
                        <a:rPr lang="en-US" sz="850">
                          <a:solidFill>
                            <a:schemeClr val="accent6">
                              <a:lumMod val="50000"/>
                            </a:schemeClr>
                          </a:solidFill>
                          <a:effectLst/>
                        </a:rPr>
                        <a:t>Is the device FDA or CE approved for its specific indication?</a:t>
                      </a:r>
                    </a:p>
                    <a:p>
                      <a:pPr marL="80010" indent="-80010" fontAlgn="ctr" latinLnBrk="0">
                        <a:buClr>
                          <a:schemeClr val="tx2"/>
                        </a:buClr>
                        <a:buFont typeface="Arial" panose="020B0604020202020204" pitchFamily="34" charset="0"/>
                        <a:buChar char="•"/>
                      </a:pPr>
                      <a:r>
                        <a:rPr lang="en-US" sz="850">
                          <a:solidFill>
                            <a:schemeClr val="accent6">
                              <a:lumMod val="50000"/>
                            </a:schemeClr>
                          </a:solidFill>
                          <a:effectLst/>
                        </a:rPr>
                        <a:t>Is clinical evidence available to support the use of the device for a specific clinical application?</a:t>
                      </a:r>
                    </a:p>
                  </a:txBody>
                  <a:tcPr marL="182880" marR="57150" marT="57150" marB="57150">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ctr" latinLnBrk="0"/>
                      <a:r>
                        <a:rPr lang="en-US" sz="850">
                          <a:solidFill>
                            <a:schemeClr val="accent6">
                              <a:lumMod val="50000"/>
                            </a:schemeClr>
                          </a:solidFill>
                          <a:effectLst/>
                        </a:rPr>
                        <a:t>This device generates heart rate, physical activity and single-lead ECG data; the hardware has been clinically validated and FDA cleared; single-lead ECG has limitations compared with 12-lead ECGs such as the inability to diagnose acute coronary syndromes; the software algorithms for AF detection have been validated in some of the devices</a:t>
                      </a:r>
                      <a:r>
                        <a:rPr lang="en-US" sz="850" baseline="30000">
                          <a:solidFill>
                            <a:schemeClr val="accent6">
                              <a:lumMod val="50000"/>
                            </a:schemeClr>
                          </a:solidFill>
                          <a:effectLst/>
                          <a:hlinkClick r:id="rId4" tooltip="Perez, M. V. et al. Large-scale assessment of a smartwatch to identify atrial fibrillation. N. Engl. J. Med. 381, 1909–1917 (2019).">
                            <a:extLst>
                              <a:ext uri="{A12FA001-AC4F-418D-AE19-62706E023703}">
                                <ahyp:hlinkClr xmlns:ahyp="http://schemas.microsoft.com/office/drawing/2018/hyperlinkcolor" val="tx"/>
                              </a:ext>
                            </a:extLst>
                          </a:hlinkClick>
                        </a:rPr>
                        <a:t>19</a:t>
                      </a:r>
                      <a:r>
                        <a:rPr lang="en-US" sz="850" baseline="30000">
                          <a:solidFill>
                            <a:schemeClr val="accent6">
                              <a:lumMod val="50000"/>
                            </a:schemeClr>
                          </a:solidFill>
                          <a:effectLst/>
                        </a:rPr>
                        <a:t>,</a:t>
                      </a:r>
                      <a:r>
                        <a:rPr lang="en-US" sz="850" baseline="30000">
                          <a:solidFill>
                            <a:schemeClr val="accent6">
                              <a:lumMod val="50000"/>
                            </a:schemeClr>
                          </a:solidFill>
                          <a:effectLst/>
                          <a:hlinkClick r:id="rId5" tooltip="Bumgarner, J. M. et al. Smartwatch algorithm for automated detection of atrial fibrillation. J. Am. Coll. Cardiol. 71, 2381–2388 (2018).">
                            <a:extLst>
                              <a:ext uri="{A12FA001-AC4F-418D-AE19-62706E023703}">
                                <ahyp:hlinkClr xmlns:ahyp="http://schemas.microsoft.com/office/drawing/2018/hyperlinkcolor" val="tx"/>
                              </a:ext>
                            </a:extLst>
                          </a:hlinkClick>
                        </a:rPr>
                        <a:t>53</a:t>
                      </a:r>
                      <a:r>
                        <a:rPr lang="en-US" sz="850">
                          <a:solidFill>
                            <a:schemeClr val="accent6">
                              <a:lumMod val="50000"/>
                            </a:schemeClr>
                          </a:solidFill>
                          <a:effectLst/>
                        </a:rPr>
                        <a:t>; regulatory approval or clearance status can be found on each regulatory agency’s website or in press releases; no randomized clinical trials are available showing that ECG smartwatches improve outcomes; some trials, such as HEARTLINE</a:t>
                      </a:r>
                      <a:r>
                        <a:rPr lang="en-US" sz="850" baseline="30000">
                          <a:solidFill>
                            <a:schemeClr val="accent6">
                              <a:lumMod val="50000"/>
                            </a:schemeClr>
                          </a:solidFill>
                          <a:effectLst/>
                          <a:hlinkClick r:id="rId6" tooltip="US National Library of Medicine. ClinicalTrials.gov &#10;                  https://clinicaltrials.gov/ct2/show/NCT04276441&#10;                  &#10;                 (2020).">
                            <a:extLst>
                              <a:ext uri="{A12FA001-AC4F-418D-AE19-62706E023703}">
                                <ahyp:hlinkClr xmlns:ahyp="http://schemas.microsoft.com/office/drawing/2018/hyperlinkcolor" val="tx"/>
                              </a:ext>
                            </a:extLst>
                          </a:hlinkClick>
                        </a:rPr>
                        <a:t>54</a:t>
                      </a:r>
                      <a:r>
                        <a:rPr lang="en-US" sz="850">
                          <a:solidFill>
                            <a:schemeClr val="accent6">
                              <a:lumMod val="50000"/>
                            </a:schemeClr>
                          </a:solidFill>
                          <a:effectLst/>
                        </a:rPr>
                        <a:t>, are currently ongoing</a:t>
                      </a:r>
                    </a:p>
                  </a:txBody>
                  <a:tcPr marL="57150" marR="0" marT="57150" marB="57150">
                    <a:lnL w="1905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8499506"/>
                  </a:ext>
                </a:extLst>
              </a:tr>
              <a:tr h="529480">
                <a:tc>
                  <a:txBody>
                    <a:bodyPr/>
                    <a:lstStyle/>
                    <a:p>
                      <a:pPr algn="l" fontAlgn="ctr" latinLnBrk="0"/>
                      <a:r>
                        <a:rPr lang="en-US" sz="2800">
                          <a:solidFill>
                            <a:schemeClr val="accent1"/>
                          </a:solidFill>
                          <a:effectLst/>
                        </a:rPr>
                        <a:t>B</a:t>
                      </a:r>
                    </a:p>
                  </a:txBody>
                  <a:tcPr marL="57150" marR="57150" marT="57150" marB="5715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ctr" latinLnBrk="0"/>
                      <a:r>
                        <a:rPr lang="en-US" sz="850">
                          <a:solidFill>
                            <a:schemeClr val="accent6">
                              <a:lumMod val="50000"/>
                            </a:schemeClr>
                          </a:solidFill>
                          <a:effectLst/>
                        </a:rPr>
                        <a:t>Benefit to patients</a:t>
                      </a:r>
                    </a:p>
                    <a:p>
                      <a:pPr fontAlgn="ctr" latinLnBrk="0"/>
                      <a:r>
                        <a:rPr lang="en-US" sz="850">
                          <a:solidFill>
                            <a:schemeClr val="accent6">
                              <a:lumMod val="50000"/>
                            </a:schemeClr>
                          </a:solidFill>
                          <a:effectLst/>
                        </a:rPr>
                        <a:t>Benefit to clinical practice</a:t>
                      </a:r>
                    </a:p>
                  </a:txBody>
                  <a:tcPr marL="57150" marR="57150" marT="57150" marB="5715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0010" indent="-80010" fontAlgn="ctr" latinLnBrk="0">
                        <a:buClr>
                          <a:schemeClr val="tx2"/>
                        </a:buClr>
                        <a:buFont typeface="Arial" panose="020B0604020202020204" pitchFamily="34" charset="0"/>
                        <a:buChar char="•"/>
                      </a:pPr>
                      <a:r>
                        <a:rPr lang="en-US" sz="850">
                          <a:solidFill>
                            <a:schemeClr val="accent6">
                              <a:lumMod val="50000"/>
                            </a:schemeClr>
                          </a:solidFill>
                          <a:effectLst/>
                        </a:rPr>
                        <a:t>Does the device help me with the patient’s clinical care or saves them money or inconvenience through remote monitoring?</a:t>
                      </a:r>
                    </a:p>
                    <a:p>
                      <a:pPr marL="80010" indent="-80010" fontAlgn="ctr" latinLnBrk="0">
                        <a:buClr>
                          <a:schemeClr val="tx2"/>
                        </a:buClr>
                        <a:buFont typeface="Arial" panose="020B0604020202020204" pitchFamily="34" charset="0"/>
                        <a:buChar char="•"/>
                      </a:pPr>
                      <a:r>
                        <a:rPr lang="en-US" sz="850">
                          <a:solidFill>
                            <a:schemeClr val="accent6">
                              <a:lumMod val="50000"/>
                            </a:schemeClr>
                          </a:solidFill>
                          <a:effectLst/>
                        </a:rPr>
                        <a:t>Does the device assist me with patient care by facilitating remote patient management and improving my clinical workflow and cost-effectiveness?</a:t>
                      </a:r>
                    </a:p>
                  </a:txBody>
                  <a:tcPr marL="182880" marR="57150" marT="57150" marB="57150">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ctr" latinLnBrk="0"/>
                      <a:r>
                        <a:rPr lang="en-US" sz="850">
                          <a:solidFill>
                            <a:schemeClr val="accent6">
                              <a:lumMod val="50000"/>
                            </a:schemeClr>
                          </a:solidFill>
                          <a:effectLst/>
                        </a:rPr>
                        <a:t>ECG-based devices can help me manage patients with established AF remotely, thereby improving convenience and reducing costs; I can use the device to assess AF burden in my patients; I might be able to use the device to manage anticoagulation if future trials show benefit; seeing stable patients with AF remotely while reviewing their recorded ECGs allows me to fit new patient consults within my schedule</a:t>
                      </a:r>
                    </a:p>
                  </a:txBody>
                  <a:tcPr marL="57150" marR="0" marT="57150" marB="57150">
                    <a:lnL w="1905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1122286"/>
                  </a:ext>
                </a:extLst>
              </a:tr>
              <a:tr h="1159561">
                <a:tc>
                  <a:txBody>
                    <a:bodyPr/>
                    <a:lstStyle/>
                    <a:p>
                      <a:pPr algn="l" fontAlgn="ctr" latinLnBrk="0"/>
                      <a:r>
                        <a:rPr lang="en-US" sz="2800">
                          <a:solidFill>
                            <a:schemeClr val="accent1"/>
                          </a:solidFill>
                          <a:effectLst/>
                        </a:rPr>
                        <a:t>C</a:t>
                      </a:r>
                    </a:p>
                  </a:txBody>
                  <a:tcPr marL="57150" marR="57150" marT="57150" marB="5715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ctr" latinLnBrk="0"/>
                      <a:r>
                        <a:rPr lang="en-US" sz="850">
                          <a:solidFill>
                            <a:schemeClr val="accent6">
                              <a:lumMod val="50000"/>
                            </a:schemeClr>
                          </a:solidFill>
                          <a:effectLst/>
                        </a:rPr>
                        <a:t>Clinical workflow integration</a:t>
                      </a:r>
                    </a:p>
                  </a:txBody>
                  <a:tcPr marL="57150" marR="57150" marT="57150" marB="5715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0010" indent="-80010" fontAlgn="ctr" latinLnBrk="0">
                        <a:buClr>
                          <a:schemeClr val="tx2"/>
                        </a:buClr>
                        <a:buFont typeface="Arial" panose="020B0604020202020204" pitchFamily="34" charset="0"/>
                        <a:buChar char="•"/>
                      </a:pPr>
                      <a:r>
                        <a:rPr lang="en-US" sz="850">
                          <a:solidFill>
                            <a:schemeClr val="accent6">
                              <a:lumMod val="50000"/>
                            </a:schemeClr>
                          </a:solidFill>
                          <a:effectLst/>
                        </a:rPr>
                        <a:t>What are the logistics of integrating the device in my clinic, such as consent or electronic health record integration?</a:t>
                      </a:r>
                    </a:p>
                    <a:p>
                      <a:pPr marL="80010" indent="-80010" fontAlgn="ctr" latinLnBrk="0">
                        <a:buClr>
                          <a:schemeClr val="tx2"/>
                        </a:buClr>
                        <a:buFont typeface="Arial" panose="020B0604020202020204" pitchFamily="34" charset="0"/>
                        <a:buChar char="•"/>
                      </a:pPr>
                      <a:r>
                        <a:rPr lang="en-US" sz="850">
                          <a:solidFill>
                            <a:schemeClr val="accent6">
                              <a:lumMod val="50000"/>
                            </a:schemeClr>
                          </a:solidFill>
                          <a:effectLst/>
                        </a:rPr>
                        <a:t>Who will teach patients how to use the device and link their data with the clinic?</a:t>
                      </a:r>
                    </a:p>
                    <a:p>
                      <a:pPr marL="80010" indent="-80010" fontAlgn="ctr" latinLnBrk="0">
                        <a:buClr>
                          <a:schemeClr val="tx2"/>
                        </a:buClr>
                        <a:buFont typeface="Arial" panose="020B0604020202020204" pitchFamily="34" charset="0"/>
                        <a:buChar char="•"/>
                      </a:pPr>
                      <a:r>
                        <a:rPr lang="en-US" sz="850">
                          <a:solidFill>
                            <a:schemeClr val="accent6">
                              <a:lumMod val="50000"/>
                            </a:schemeClr>
                          </a:solidFill>
                          <a:effectLst/>
                        </a:rPr>
                        <a:t>Who will teach the other health-care staff (such as nurses or assistants) how these devices work?</a:t>
                      </a:r>
                    </a:p>
                    <a:p>
                      <a:pPr marL="80010" indent="-80010" fontAlgn="ctr" latinLnBrk="0">
                        <a:buClr>
                          <a:schemeClr val="tx2"/>
                        </a:buClr>
                        <a:buFont typeface="Arial" panose="020B0604020202020204" pitchFamily="34" charset="0"/>
                        <a:buChar char="•"/>
                      </a:pPr>
                      <a:r>
                        <a:rPr lang="en-US" sz="850">
                          <a:solidFill>
                            <a:schemeClr val="accent6">
                              <a:lumMod val="50000"/>
                            </a:schemeClr>
                          </a:solidFill>
                          <a:effectLst/>
                        </a:rPr>
                        <a:t>What are my patients’ expectations for the frequency of reviewing wearable data?</a:t>
                      </a:r>
                    </a:p>
                    <a:p>
                      <a:pPr marL="80010" indent="-80010" fontAlgn="ctr" latinLnBrk="0">
                        <a:buClr>
                          <a:schemeClr val="tx2"/>
                        </a:buClr>
                        <a:buFont typeface="Arial" panose="020B0604020202020204" pitchFamily="34" charset="0"/>
                        <a:buChar char="•"/>
                      </a:pPr>
                      <a:r>
                        <a:rPr lang="en-US" sz="850">
                          <a:solidFill>
                            <a:schemeClr val="accent6">
                              <a:lumMod val="50000"/>
                            </a:schemeClr>
                          </a:solidFill>
                          <a:effectLst/>
                        </a:rPr>
                        <a:t>How will my patients be informed of abnormal findings and who will inform them?</a:t>
                      </a:r>
                    </a:p>
                    <a:p>
                      <a:pPr marL="80010" indent="-80010" fontAlgn="ctr" latinLnBrk="0">
                        <a:buClr>
                          <a:schemeClr val="tx2"/>
                        </a:buClr>
                        <a:buFont typeface="Arial" panose="020B0604020202020204" pitchFamily="34" charset="0"/>
                        <a:buChar char="•"/>
                      </a:pPr>
                      <a:r>
                        <a:rPr lang="en-US" sz="850">
                          <a:solidFill>
                            <a:schemeClr val="accent6">
                              <a:lumMod val="50000"/>
                            </a:schemeClr>
                          </a:solidFill>
                          <a:effectLst/>
                        </a:rPr>
                        <a:t>What parameter thresholds will be set to notify me or my patients?</a:t>
                      </a:r>
                    </a:p>
                    <a:p>
                      <a:pPr marL="80010" indent="-80010" fontAlgn="ctr" latinLnBrk="0">
                        <a:buClr>
                          <a:schemeClr val="tx2"/>
                        </a:buClr>
                        <a:buFont typeface="Arial" panose="020B0604020202020204" pitchFamily="34" charset="0"/>
                        <a:buChar char="•"/>
                      </a:pPr>
                      <a:r>
                        <a:rPr lang="en-US" sz="850">
                          <a:solidFill>
                            <a:schemeClr val="accent6">
                              <a:lumMod val="50000"/>
                            </a:schemeClr>
                          </a:solidFill>
                          <a:effectLst/>
                        </a:rPr>
                        <a:t>Can I bill for the device initial setup?</a:t>
                      </a:r>
                    </a:p>
                    <a:p>
                      <a:pPr marL="80010" indent="-80010" fontAlgn="ctr" latinLnBrk="0">
                        <a:buClr>
                          <a:schemeClr val="tx2"/>
                        </a:buClr>
                        <a:buFont typeface="Arial" panose="020B0604020202020204" pitchFamily="34" charset="0"/>
                        <a:buChar char="•"/>
                      </a:pPr>
                      <a:r>
                        <a:rPr lang="en-US" sz="850">
                          <a:solidFill>
                            <a:schemeClr val="accent6">
                              <a:lumMod val="50000"/>
                            </a:schemeClr>
                          </a:solidFill>
                          <a:effectLst/>
                        </a:rPr>
                        <a:t>Can I bill for reviewing the data?</a:t>
                      </a:r>
                    </a:p>
                    <a:p>
                      <a:pPr marL="80010" indent="-80010" fontAlgn="ctr" latinLnBrk="0">
                        <a:buClr>
                          <a:schemeClr val="tx2"/>
                        </a:buClr>
                        <a:buFont typeface="Arial" panose="020B0604020202020204" pitchFamily="34" charset="0"/>
                        <a:buChar char="•"/>
                      </a:pPr>
                      <a:r>
                        <a:rPr lang="en-US" sz="850">
                          <a:solidFill>
                            <a:schemeClr val="accent6">
                              <a:lumMod val="50000"/>
                            </a:schemeClr>
                          </a:solidFill>
                          <a:effectLst/>
                        </a:rPr>
                        <a:t>What data can I bill for and how frequently?</a:t>
                      </a:r>
                    </a:p>
                    <a:p>
                      <a:pPr marL="80010" indent="-80010" fontAlgn="ctr" latinLnBrk="0">
                        <a:buClr>
                          <a:schemeClr val="tx2"/>
                        </a:buClr>
                        <a:buFont typeface="Arial" panose="020B0604020202020204" pitchFamily="34" charset="0"/>
                        <a:buChar char="•"/>
                      </a:pPr>
                      <a:r>
                        <a:rPr lang="en-US" sz="850">
                          <a:solidFill>
                            <a:schemeClr val="accent6">
                              <a:lumMod val="50000"/>
                            </a:schemeClr>
                          </a:solidFill>
                          <a:effectLst/>
                        </a:rPr>
                        <a:t>What are the billing codes?</a:t>
                      </a:r>
                    </a:p>
                  </a:txBody>
                  <a:tcPr marL="182880" marR="57150" marT="57150" marB="57150">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ctr" latinLnBrk="0"/>
                      <a:r>
                        <a:rPr lang="en-US" sz="850">
                          <a:solidFill>
                            <a:schemeClr val="accent6">
                              <a:lumMod val="50000"/>
                            </a:schemeClr>
                          </a:solidFill>
                          <a:effectLst/>
                        </a:rPr>
                        <a:t>Reimbursement for virtual visits and remote monitoring requires patient consent; some smartwatches can share patient ECGs to electronic health records, for example, Apple Watch-derived ECGs can be shared to some electronic health records such as EPIC; if a patient has a smartwatch ECG, my trained assistant or myself will teach them how to acquire and transmit an ECG; I might invest in buying a model smartwatch for demonstration to my staff or medical trainees; if the patient records an ECG for a new episode, they will share the ECG with me through the electronic medical records and will notify my assistant about the episode; otherwise, we will review regularly acquired ECGs during our in-person or virtual visits; future software platforms might allow the clinician to set customizable alarms (for example, alert me if more than five episodes of AF per month or when episodes of rapid ventricular response occur); discuss with my billing department the codes that can be used to bill for remote monitoring set up and data review (for example, in the USA, CPT codes 99453, 99454, 99457 and 99091 can be used)</a:t>
                      </a:r>
                      <a:r>
                        <a:rPr lang="en-US" sz="850" baseline="30000">
                          <a:solidFill>
                            <a:schemeClr val="accent6">
                              <a:lumMod val="50000"/>
                            </a:schemeClr>
                          </a:solidFill>
                          <a:effectLst/>
                          <a:hlinkClick r:id="rId7" tooltip="mTelehealth. CMS guidance for remote patient monitoring (RPM) during COVID-19 (CPT Code 99453). mTelehealth &#10;                  https://mtelehealth.com/cms-guidance-for-remote-patient-monitoring-rpm-during-covid-19-cpt-code-99453/&#10;                  &#10;                 (2020).">
                            <a:extLst>
                              <a:ext uri="{A12FA001-AC4F-418D-AE19-62706E023703}">
                                <ahyp:hlinkClr xmlns:ahyp="http://schemas.microsoft.com/office/drawing/2018/hyperlinkcolor" val="tx"/>
                              </a:ext>
                            </a:extLst>
                          </a:hlinkClick>
                        </a:rPr>
                        <a:t>115</a:t>
                      </a:r>
                      <a:endParaRPr lang="en-US" sz="850" baseline="30000">
                        <a:solidFill>
                          <a:schemeClr val="accent6">
                            <a:lumMod val="50000"/>
                          </a:schemeClr>
                        </a:solidFill>
                        <a:effectLst/>
                      </a:endParaRPr>
                    </a:p>
                  </a:txBody>
                  <a:tcPr marL="57150" marR="0" marT="57150" marB="57150">
                    <a:lnL w="1905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0953055"/>
                  </a:ext>
                </a:extLst>
              </a:tr>
              <a:tr h="619492">
                <a:tc>
                  <a:txBody>
                    <a:bodyPr/>
                    <a:lstStyle/>
                    <a:p>
                      <a:pPr algn="l" fontAlgn="ctr" latinLnBrk="0"/>
                      <a:r>
                        <a:rPr lang="en-US" sz="2800">
                          <a:solidFill>
                            <a:schemeClr val="accent1"/>
                          </a:solidFill>
                          <a:effectLst/>
                        </a:rPr>
                        <a:t>D</a:t>
                      </a:r>
                    </a:p>
                  </a:txBody>
                  <a:tcPr marL="57150" marR="57150" marT="57150" marB="5715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ctr" latinLnBrk="0"/>
                      <a:r>
                        <a:rPr lang="en-US" sz="850">
                          <a:solidFill>
                            <a:schemeClr val="accent6">
                              <a:lumMod val="50000"/>
                            </a:schemeClr>
                          </a:solidFill>
                          <a:effectLst/>
                        </a:rPr>
                        <a:t>Data rights and governance</a:t>
                      </a:r>
                    </a:p>
                    <a:p>
                      <a:pPr fontAlgn="ctr" latinLnBrk="0"/>
                      <a:r>
                        <a:rPr lang="en-US" sz="850">
                          <a:solidFill>
                            <a:schemeClr val="accent6">
                              <a:lumMod val="50000"/>
                            </a:schemeClr>
                          </a:solidFill>
                          <a:effectLst/>
                        </a:rPr>
                        <a:t>Data storage and privacy</a:t>
                      </a:r>
                    </a:p>
                  </a:txBody>
                  <a:tcPr marL="57150" marR="57150" marT="57150" marB="5715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0010" indent="-80010" fontAlgn="ctr" latinLnBrk="0">
                        <a:buClr>
                          <a:schemeClr val="tx2"/>
                        </a:buClr>
                        <a:buFont typeface="Arial" panose="020B0604020202020204" pitchFamily="34" charset="0"/>
                        <a:buChar char="•"/>
                      </a:pPr>
                      <a:r>
                        <a:rPr lang="en-US" sz="850">
                          <a:solidFill>
                            <a:schemeClr val="accent6">
                              <a:lumMod val="50000"/>
                            </a:schemeClr>
                          </a:solidFill>
                          <a:effectLst/>
                        </a:rPr>
                        <a:t>Who owns the rights to the data?</a:t>
                      </a:r>
                    </a:p>
                    <a:p>
                      <a:pPr marL="80010" indent="-80010" fontAlgn="ctr" latinLnBrk="0">
                        <a:buClr>
                          <a:schemeClr val="tx2"/>
                        </a:buClr>
                        <a:buFont typeface="Arial" panose="020B0604020202020204" pitchFamily="34" charset="0"/>
                        <a:buChar char="•"/>
                      </a:pPr>
                      <a:r>
                        <a:rPr lang="en-US" sz="850">
                          <a:solidFill>
                            <a:schemeClr val="accent6">
                              <a:lumMod val="50000"/>
                            </a:schemeClr>
                          </a:solidFill>
                          <a:effectLst/>
                        </a:rPr>
                        <a:t>Can I use these data for research?</a:t>
                      </a:r>
                    </a:p>
                    <a:p>
                      <a:pPr marL="80010" indent="-80010" fontAlgn="ctr" latinLnBrk="0">
                        <a:buClr>
                          <a:schemeClr val="tx2"/>
                        </a:buClr>
                        <a:buFont typeface="Arial" panose="020B0604020202020204" pitchFamily="34" charset="0"/>
                        <a:buChar char="•"/>
                      </a:pPr>
                      <a:r>
                        <a:rPr lang="en-US" sz="850">
                          <a:solidFill>
                            <a:schemeClr val="accent6">
                              <a:lumMod val="50000"/>
                            </a:schemeClr>
                          </a:solidFill>
                          <a:effectLst/>
                        </a:rPr>
                        <a:t>Do I have data user agreements or privacy policies in place?</a:t>
                      </a:r>
                    </a:p>
                    <a:p>
                      <a:pPr marL="80010" indent="-80010" fontAlgn="ctr" latinLnBrk="0">
                        <a:buClr>
                          <a:schemeClr val="tx2"/>
                        </a:buClr>
                        <a:buFont typeface="Arial" panose="020B0604020202020204" pitchFamily="34" charset="0"/>
                        <a:buChar char="•"/>
                      </a:pPr>
                      <a:r>
                        <a:rPr lang="en-US" sz="850">
                          <a:solidFill>
                            <a:schemeClr val="accent6">
                              <a:lumMod val="50000"/>
                            </a:schemeClr>
                          </a:solidFill>
                          <a:effectLst/>
                        </a:rPr>
                        <a:t>Can I send these data to a third party and how does this affect patient care and trust?</a:t>
                      </a:r>
                    </a:p>
                    <a:p>
                      <a:pPr marL="80010" indent="-80010" fontAlgn="ctr" latinLnBrk="0">
                        <a:buClr>
                          <a:schemeClr val="tx2"/>
                        </a:buClr>
                        <a:buFont typeface="Arial" panose="020B0604020202020204" pitchFamily="34" charset="0"/>
                        <a:buChar char="•"/>
                      </a:pPr>
                      <a:r>
                        <a:rPr lang="en-US" sz="850">
                          <a:solidFill>
                            <a:schemeClr val="accent6">
                              <a:lumMod val="50000"/>
                            </a:schemeClr>
                          </a:solidFill>
                          <a:effectLst/>
                        </a:rPr>
                        <a:t>Where are these data being stored and are they HIPAA secured?</a:t>
                      </a:r>
                    </a:p>
                  </a:txBody>
                  <a:tcPr marL="182880" marR="57150" marT="57150" marB="57150">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fontAlgn="ctr" latinLnBrk="0"/>
                      <a:r>
                        <a:rPr lang="en-US" sz="850">
                          <a:solidFill>
                            <a:schemeClr val="accent6">
                              <a:lumMod val="50000"/>
                            </a:schemeClr>
                          </a:solidFill>
                          <a:effectLst/>
                        </a:rPr>
                        <a:t>The patient must consent to the rights for using their data in research or sharing the data with third parties; the wearable ECG devices will be only accessible through HIPAA-compliant electronic medical records; the patient should be aware that cybersecurity breaches are a possibility, especially if non-secure platforms are used</a:t>
                      </a:r>
                    </a:p>
                  </a:txBody>
                  <a:tcPr marL="57150" marR="0" marT="57150" marB="57150">
                    <a:lnL w="1905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5146045"/>
                  </a:ext>
                </a:extLst>
              </a:tr>
            </a:tbl>
          </a:graphicData>
        </a:graphic>
      </p:graphicFrame>
    </p:spTree>
    <p:custDataLst>
      <p:tags r:id="rId1"/>
    </p:custDataLst>
    <p:extLst>
      <p:ext uri="{BB962C8B-B14F-4D97-AF65-F5344CB8AC3E}">
        <p14:creationId xmlns:p14="http://schemas.microsoft.com/office/powerpoint/2010/main" val="6141302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5E8B3-FC54-A7A9-06F7-B67547970E2F}"/>
              </a:ext>
            </a:extLst>
          </p:cNvPr>
          <p:cNvSpPr>
            <a:spLocks noGrp="1"/>
          </p:cNvSpPr>
          <p:nvPr>
            <p:ph type="title"/>
          </p:nvPr>
        </p:nvSpPr>
        <p:spPr/>
        <p:txBody>
          <a:bodyPr lIns="0" tIns="45720" rIns="91440" bIns="45720" anchor="t">
            <a:noAutofit/>
          </a:bodyPr>
          <a:lstStyle/>
          <a:p>
            <a:pPr algn="ctr"/>
            <a:r>
              <a:rPr lang="en-US">
                <a:cs typeface="Calibri Light"/>
              </a:rPr>
              <a:t>Developing Best Practices</a:t>
            </a:r>
            <a:endParaRPr lang="en-US"/>
          </a:p>
        </p:txBody>
      </p:sp>
      <p:sp>
        <p:nvSpPr>
          <p:cNvPr id="9" name="Text Placeholder 8">
            <a:extLst>
              <a:ext uri="{FF2B5EF4-FFF2-40B4-BE49-F238E27FC236}">
                <a16:creationId xmlns:a16="http://schemas.microsoft.com/office/drawing/2014/main" id="{DC3D8425-55D4-F0EB-3DE2-D66305479D65}"/>
              </a:ext>
            </a:extLst>
          </p:cNvPr>
          <p:cNvSpPr>
            <a:spLocks noGrp="1"/>
          </p:cNvSpPr>
          <p:nvPr>
            <p:ph type="body" idx="16"/>
          </p:nvPr>
        </p:nvSpPr>
        <p:spPr>
          <a:xfrm>
            <a:off x="1371600" y="6400800"/>
            <a:ext cx="10424160" cy="365760"/>
          </a:xfrm>
        </p:spPr>
        <p:txBody>
          <a:bodyPr/>
          <a:lstStyle/>
          <a:p>
            <a:pPr marL="0" indent="0">
              <a:buNone/>
            </a:pPr>
            <a:r>
              <a:rPr lang="en-US" err="1"/>
              <a:t>Mohamoud</a:t>
            </a:r>
            <a:r>
              <a:rPr lang="en-US"/>
              <a:t> A, Jensen J, Buda KG. Consumer-grade wearable cardiac monitors: What they do well, and what needs work. Cleveland Clinic Journal of Medicine. 2024;91(1):23-29. </a:t>
            </a:r>
            <a:r>
              <a:rPr lang="en-US" err="1"/>
              <a:t>doi:10.3949</a:t>
            </a:r>
            <a:r>
              <a:rPr lang="en-US"/>
              <a:t>/</a:t>
            </a:r>
            <a:r>
              <a:rPr lang="en-US" err="1"/>
              <a:t>ccjm.91a.23030</a:t>
            </a:r>
            <a:endParaRPr lang="en-US"/>
          </a:p>
        </p:txBody>
      </p:sp>
      <p:sp>
        <p:nvSpPr>
          <p:cNvPr id="10" name="TextBox 9">
            <a:extLst>
              <a:ext uri="{FF2B5EF4-FFF2-40B4-BE49-F238E27FC236}">
                <a16:creationId xmlns:a16="http://schemas.microsoft.com/office/drawing/2014/main" id="{DDD080D7-DF10-973C-C58D-E7DAD4369C57}"/>
              </a:ext>
            </a:extLst>
          </p:cNvPr>
          <p:cNvSpPr txBox="1"/>
          <p:nvPr/>
        </p:nvSpPr>
        <p:spPr>
          <a:xfrm>
            <a:off x="4522931" y="0"/>
            <a:ext cx="3142961" cy="369332"/>
          </a:xfrm>
          <a:prstGeom prst="rect">
            <a:avLst/>
          </a:prstGeom>
          <a:noFill/>
        </p:spPr>
        <p:txBody>
          <a:bodyPr wrap="square" lIns="0" tIns="182880" rtlCol="0">
            <a:spAutoFit/>
          </a:bodyPr>
          <a:lstStyle/>
          <a:p>
            <a:pPr algn="ctr"/>
            <a:r>
              <a:rPr lang="en-US" sz="900" spc="100">
                <a:solidFill>
                  <a:schemeClr val="accent6"/>
                </a:solidFill>
              </a:rPr>
              <a:t>CONSUMER WEARABLE DEVICES</a:t>
            </a:r>
          </a:p>
        </p:txBody>
      </p:sp>
      <p:sp>
        <p:nvSpPr>
          <p:cNvPr id="36" name="Rounded Rectangle 35">
            <a:extLst>
              <a:ext uri="{FF2B5EF4-FFF2-40B4-BE49-F238E27FC236}">
                <a16:creationId xmlns:a16="http://schemas.microsoft.com/office/drawing/2014/main" id="{67A0CA18-11B2-23A8-3378-A04E9C0427A1}"/>
              </a:ext>
            </a:extLst>
          </p:cNvPr>
          <p:cNvSpPr/>
          <p:nvPr/>
        </p:nvSpPr>
        <p:spPr>
          <a:xfrm>
            <a:off x="1941258" y="4665907"/>
            <a:ext cx="2015137" cy="822960"/>
          </a:xfrm>
          <a:prstGeom prst="roundRect">
            <a:avLst>
              <a:gd name="adj" fmla="val 5000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91440" bIns="91440" rtlCol="0" anchor="ctr"/>
          <a:lstStyle/>
          <a:p>
            <a:pPr algn="ctr"/>
            <a:r>
              <a:rPr lang="en-US" sz="1600">
                <a:solidFill>
                  <a:schemeClr val="bg1"/>
                </a:solidFill>
              </a:rPr>
              <a:t>Atrial fibrillation unlikely</a:t>
            </a:r>
          </a:p>
        </p:txBody>
      </p:sp>
      <p:sp>
        <p:nvSpPr>
          <p:cNvPr id="37" name="Rounded Rectangle 36">
            <a:extLst>
              <a:ext uri="{FF2B5EF4-FFF2-40B4-BE49-F238E27FC236}">
                <a16:creationId xmlns:a16="http://schemas.microsoft.com/office/drawing/2014/main" id="{D927BFBA-7462-40D6-C147-5F36F5DAE3CC}"/>
              </a:ext>
            </a:extLst>
          </p:cNvPr>
          <p:cNvSpPr/>
          <p:nvPr/>
        </p:nvSpPr>
        <p:spPr>
          <a:xfrm>
            <a:off x="8235604" y="4665907"/>
            <a:ext cx="2015137" cy="822960"/>
          </a:xfrm>
          <a:prstGeom prst="roundRect">
            <a:avLst>
              <a:gd name="adj" fmla="val 5000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91440" bIns="91440" rtlCol="0" anchor="ctr"/>
          <a:lstStyle/>
          <a:p>
            <a:pPr algn="ctr"/>
            <a:r>
              <a:rPr lang="en-US" sz="1600">
                <a:solidFill>
                  <a:schemeClr val="bg1"/>
                </a:solidFill>
              </a:rPr>
              <a:t>Atrial fibrillation ruled in</a:t>
            </a:r>
          </a:p>
        </p:txBody>
      </p:sp>
      <p:grpSp>
        <p:nvGrpSpPr>
          <p:cNvPr id="83" name="Group 82">
            <a:extLst>
              <a:ext uri="{FF2B5EF4-FFF2-40B4-BE49-F238E27FC236}">
                <a16:creationId xmlns:a16="http://schemas.microsoft.com/office/drawing/2014/main" id="{328ABBAC-EED6-C704-8CDA-249C582B5157}"/>
              </a:ext>
            </a:extLst>
          </p:cNvPr>
          <p:cNvGrpSpPr/>
          <p:nvPr/>
        </p:nvGrpSpPr>
        <p:grpSpPr>
          <a:xfrm>
            <a:off x="2948827" y="1567655"/>
            <a:ext cx="6294346" cy="3543532"/>
            <a:chOff x="2948827" y="1567655"/>
            <a:chExt cx="6294346" cy="3543532"/>
          </a:xfrm>
        </p:grpSpPr>
        <p:cxnSp>
          <p:nvCxnSpPr>
            <p:cNvPr id="24" name="Elbow Connector 23">
              <a:extLst>
                <a:ext uri="{FF2B5EF4-FFF2-40B4-BE49-F238E27FC236}">
                  <a16:creationId xmlns:a16="http://schemas.microsoft.com/office/drawing/2014/main" id="{AEAC44C1-0341-2AA0-383A-F93EA14BF744}"/>
                </a:ext>
              </a:extLst>
            </p:cNvPr>
            <p:cNvCxnSpPr>
              <a:cxnSpLocks/>
              <a:stCxn id="15" idx="1"/>
              <a:endCxn id="36" idx="0"/>
            </p:cNvCxnSpPr>
            <p:nvPr/>
          </p:nvCxnSpPr>
          <p:spPr>
            <a:xfrm rot="10800000" flipV="1">
              <a:off x="2948827" y="1567655"/>
              <a:ext cx="2139604" cy="3098252"/>
            </a:xfrm>
            <a:prstGeom prst="bentConnector2">
              <a:avLst/>
            </a:prstGeom>
            <a:ln w="127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279CB4AE-AB70-AAD0-0D04-3EC420C84E43}"/>
                </a:ext>
              </a:extLst>
            </p:cNvPr>
            <p:cNvCxnSpPr>
              <a:cxnSpLocks/>
              <a:stCxn id="15" idx="3"/>
              <a:endCxn id="22" idx="0"/>
            </p:cNvCxnSpPr>
            <p:nvPr/>
          </p:nvCxnSpPr>
          <p:spPr>
            <a:xfrm>
              <a:off x="7103568" y="1567655"/>
              <a:ext cx="2139605" cy="839934"/>
            </a:xfrm>
            <a:prstGeom prst="bentConnector2">
              <a:avLst/>
            </a:prstGeom>
            <a:ln w="127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7DE4142D-6EA9-C0C2-9585-DD0898AA9297}"/>
                </a:ext>
              </a:extLst>
            </p:cNvPr>
            <p:cNvCxnSpPr>
              <a:stCxn id="22" idx="2"/>
            </p:cNvCxnSpPr>
            <p:nvPr/>
          </p:nvCxnSpPr>
          <p:spPr>
            <a:xfrm>
              <a:off x="9243173" y="3230549"/>
              <a:ext cx="0" cy="1435358"/>
            </a:xfrm>
            <a:prstGeom prst="straightConnector1">
              <a:avLst/>
            </a:prstGeom>
            <a:ln w="127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D9887C98-3CB8-084B-3A64-047567004FEB}"/>
                </a:ext>
              </a:extLst>
            </p:cNvPr>
            <p:cNvCxnSpPr>
              <a:cxnSpLocks/>
              <a:stCxn id="20" idx="2"/>
              <a:endCxn id="21" idx="0"/>
            </p:cNvCxnSpPr>
            <p:nvPr/>
          </p:nvCxnSpPr>
          <p:spPr>
            <a:xfrm>
              <a:off x="6096000" y="3227655"/>
              <a:ext cx="0" cy="600185"/>
            </a:xfrm>
            <a:prstGeom prst="straightConnector1">
              <a:avLst/>
            </a:prstGeom>
            <a:ln w="127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69B25876-7BF6-48D1-B6ED-CA21C7C4A376}"/>
                </a:ext>
              </a:extLst>
            </p:cNvPr>
            <p:cNvCxnSpPr>
              <a:cxnSpLocks/>
              <a:stCxn id="22" idx="1"/>
              <a:endCxn id="20" idx="3"/>
            </p:cNvCxnSpPr>
            <p:nvPr/>
          </p:nvCxnSpPr>
          <p:spPr>
            <a:xfrm flipH="1" flipV="1">
              <a:off x="7103568" y="2816175"/>
              <a:ext cx="1132036" cy="2894"/>
            </a:xfrm>
            <a:prstGeom prst="straightConnector1">
              <a:avLst/>
            </a:prstGeom>
            <a:ln w="127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95C94CB8-F978-7B2B-F213-4BB039D41E4C}"/>
                </a:ext>
              </a:extLst>
            </p:cNvPr>
            <p:cNvCxnSpPr>
              <a:cxnSpLocks/>
              <a:stCxn id="21" idx="2"/>
            </p:cNvCxnSpPr>
            <p:nvPr/>
          </p:nvCxnSpPr>
          <p:spPr>
            <a:xfrm>
              <a:off x="6096000" y="4650800"/>
              <a:ext cx="0" cy="307987"/>
            </a:xfrm>
            <a:prstGeom prst="straightConnector1">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5F5F0DA8-B1B2-D79C-C2CF-D3B39F36E3C8}"/>
                </a:ext>
              </a:extLst>
            </p:cNvPr>
            <p:cNvGrpSpPr/>
            <p:nvPr/>
          </p:nvGrpSpPr>
          <p:grpSpPr>
            <a:xfrm>
              <a:off x="5943599" y="4958787"/>
              <a:ext cx="304801" cy="152400"/>
              <a:chOff x="5943599" y="5034987"/>
              <a:chExt cx="304801" cy="152400"/>
            </a:xfrm>
          </p:grpSpPr>
          <p:cxnSp>
            <p:nvCxnSpPr>
              <p:cNvPr id="55" name="Straight Arrow Connector 54">
                <a:extLst>
                  <a:ext uri="{FF2B5EF4-FFF2-40B4-BE49-F238E27FC236}">
                    <a16:creationId xmlns:a16="http://schemas.microsoft.com/office/drawing/2014/main" id="{B46219C0-2A32-12DB-6E89-58C7A5552919}"/>
                  </a:ext>
                </a:extLst>
              </p:cNvPr>
              <p:cNvCxnSpPr>
                <a:cxnSpLocks/>
              </p:cNvCxnSpPr>
              <p:nvPr/>
            </p:nvCxnSpPr>
            <p:spPr>
              <a:xfrm>
                <a:off x="6096000" y="5034987"/>
                <a:ext cx="152400" cy="152400"/>
              </a:xfrm>
              <a:prstGeom prst="straightConnector1">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6A0A7137-98A0-9FA2-10A5-BC6AFA848FB8}"/>
                  </a:ext>
                </a:extLst>
              </p:cNvPr>
              <p:cNvCxnSpPr>
                <a:cxnSpLocks/>
              </p:cNvCxnSpPr>
              <p:nvPr/>
            </p:nvCxnSpPr>
            <p:spPr>
              <a:xfrm flipH="1">
                <a:off x="5943599" y="5034987"/>
                <a:ext cx="152400" cy="152400"/>
              </a:xfrm>
              <a:prstGeom prst="straightConnector1">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cxnSp>
          <p:nvCxnSpPr>
            <p:cNvPr id="59" name="Straight Arrow Connector 58">
              <a:extLst>
                <a:ext uri="{FF2B5EF4-FFF2-40B4-BE49-F238E27FC236}">
                  <a16:creationId xmlns:a16="http://schemas.microsoft.com/office/drawing/2014/main" id="{086F49B6-1C00-4278-B516-C71C42527768}"/>
                </a:ext>
              </a:extLst>
            </p:cNvPr>
            <p:cNvCxnSpPr>
              <a:cxnSpLocks/>
            </p:cNvCxnSpPr>
            <p:nvPr/>
          </p:nvCxnSpPr>
          <p:spPr>
            <a:xfrm>
              <a:off x="6248400" y="5111187"/>
              <a:ext cx="1987204" cy="0"/>
            </a:xfrm>
            <a:prstGeom prst="straightConnector1">
              <a:avLst/>
            </a:prstGeom>
            <a:ln w="127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2696C198-70FA-8B79-CAD9-F92C72AEFD57}"/>
                </a:ext>
              </a:extLst>
            </p:cNvPr>
            <p:cNvCxnSpPr>
              <a:cxnSpLocks/>
            </p:cNvCxnSpPr>
            <p:nvPr/>
          </p:nvCxnSpPr>
          <p:spPr>
            <a:xfrm flipH="1">
              <a:off x="3956395" y="5111187"/>
              <a:ext cx="1987204" cy="0"/>
            </a:xfrm>
            <a:prstGeom prst="straightConnector1">
              <a:avLst/>
            </a:prstGeom>
            <a:ln w="127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0" name="Elbow Connector 69">
              <a:extLst>
                <a:ext uri="{FF2B5EF4-FFF2-40B4-BE49-F238E27FC236}">
                  <a16:creationId xmlns:a16="http://schemas.microsoft.com/office/drawing/2014/main" id="{C30F378F-00A4-30D3-5C55-D77946CA438C}"/>
                </a:ext>
              </a:extLst>
            </p:cNvPr>
            <p:cNvCxnSpPr>
              <a:cxnSpLocks/>
            </p:cNvCxnSpPr>
            <p:nvPr/>
          </p:nvCxnSpPr>
          <p:spPr>
            <a:xfrm flipH="1">
              <a:off x="4448351" y="2825187"/>
              <a:ext cx="640080" cy="2286000"/>
            </a:xfrm>
            <a:prstGeom prst="bentConnector2">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sp>
        <p:nvSpPr>
          <p:cNvPr id="75" name="TextBox 74">
            <a:extLst>
              <a:ext uri="{FF2B5EF4-FFF2-40B4-BE49-F238E27FC236}">
                <a16:creationId xmlns:a16="http://schemas.microsoft.com/office/drawing/2014/main" id="{3EB1B40B-EE58-1A9F-E39F-5D75584EBAA1}"/>
              </a:ext>
            </a:extLst>
          </p:cNvPr>
          <p:cNvSpPr txBox="1"/>
          <p:nvPr/>
        </p:nvSpPr>
        <p:spPr>
          <a:xfrm>
            <a:off x="7729959" y="1568743"/>
            <a:ext cx="886822" cy="307777"/>
          </a:xfrm>
          <a:prstGeom prst="rect">
            <a:avLst/>
          </a:prstGeom>
          <a:noFill/>
        </p:spPr>
        <p:txBody>
          <a:bodyPr wrap="square" rtlCol="0">
            <a:spAutoFit/>
          </a:bodyPr>
          <a:lstStyle/>
          <a:p>
            <a:pPr algn="ctr"/>
            <a:r>
              <a:rPr lang="en-US" sz="1400">
                <a:solidFill>
                  <a:schemeClr val="accent6">
                    <a:lumMod val="50000"/>
                  </a:schemeClr>
                </a:solidFill>
                <a:latin typeface="+mj-lt"/>
              </a:rPr>
              <a:t>Yes</a:t>
            </a:r>
          </a:p>
        </p:txBody>
      </p:sp>
      <p:sp>
        <p:nvSpPr>
          <p:cNvPr id="76" name="TextBox 75">
            <a:extLst>
              <a:ext uri="{FF2B5EF4-FFF2-40B4-BE49-F238E27FC236}">
                <a16:creationId xmlns:a16="http://schemas.microsoft.com/office/drawing/2014/main" id="{6FC5BBB0-304D-933B-06C1-ED6D24978B21}"/>
              </a:ext>
            </a:extLst>
          </p:cNvPr>
          <p:cNvSpPr txBox="1"/>
          <p:nvPr/>
        </p:nvSpPr>
        <p:spPr>
          <a:xfrm>
            <a:off x="9176794" y="3712280"/>
            <a:ext cx="886822" cy="307777"/>
          </a:xfrm>
          <a:prstGeom prst="rect">
            <a:avLst/>
          </a:prstGeom>
          <a:noFill/>
        </p:spPr>
        <p:txBody>
          <a:bodyPr wrap="square" rtlCol="0">
            <a:spAutoFit/>
          </a:bodyPr>
          <a:lstStyle/>
          <a:p>
            <a:pPr algn="ctr"/>
            <a:r>
              <a:rPr lang="en-US" sz="1400">
                <a:solidFill>
                  <a:schemeClr val="accent6">
                    <a:lumMod val="50000"/>
                  </a:schemeClr>
                </a:solidFill>
                <a:latin typeface="+mj-lt"/>
              </a:rPr>
              <a:t>Positive</a:t>
            </a:r>
          </a:p>
        </p:txBody>
      </p:sp>
      <p:sp>
        <p:nvSpPr>
          <p:cNvPr id="77" name="TextBox 76">
            <a:extLst>
              <a:ext uri="{FF2B5EF4-FFF2-40B4-BE49-F238E27FC236}">
                <a16:creationId xmlns:a16="http://schemas.microsoft.com/office/drawing/2014/main" id="{48D0AC18-F90D-627D-C4C6-90E169F19F94}"/>
              </a:ext>
            </a:extLst>
          </p:cNvPr>
          <p:cNvSpPr txBox="1"/>
          <p:nvPr/>
        </p:nvSpPr>
        <p:spPr>
          <a:xfrm>
            <a:off x="6798591" y="5110597"/>
            <a:ext cx="886822" cy="307777"/>
          </a:xfrm>
          <a:prstGeom prst="rect">
            <a:avLst/>
          </a:prstGeom>
          <a:noFill/>
        </p:spPr>
        <p:txBody>
          <a:bodyPr wrap="square" rtlCol="0">
            <a:spAutoFit/>
          </a:bodyPr>
          <a:lstStyle/>
          <a:p>
            <a:pPr algn="ctr"/>
            <a:r>
              <a:rPr lang="en-US" sz="1400">
                <a:solidFill>
                  <a:schemeClr val="accent6">
                    <a:lumMod val="50000"/>
                  </a:schemeClr>
                </a:solidFill>
                <a:latin typeface="+mj-lt"/>
              </a:rPr>
              <a:t>Positive</a:t>
            </a:r>
          </a:p>
        </p:txBody>
      </p:sp>
      <p:sp>
        <p:nvSpPr>
          <p:cNvPr id="78" name="TextBox 77">
            <a:extLst>
              <a:ext uri="{FF2B5EF4-FFF2-40B4-BE49-F238E27FC236}">
                <a16:creationId xmlns:a16="http://schemas.microsoft.com/office/drawing/2014/main" id="{2F01186F-452E-41B4-92A2-88052D6C229D}"/>
              </a:ext>
            </a:extLst>
          </p:cNvPr>
          <p:cNvSpPr txBox="1"/>
          <p:nvPr/>
        </p:nvSpPr>
        <p:spPr>
          <a:xfrm>
            <a:off x="7250004" y="2818810"/>
            <a:ext cx="886822" cy="307777"/>
          </a:xfrm>
          <a:prstGeom prst="rect">
            <a:avLst/>
          </a:prstGeom>
          <a:noFill/>
        </p:spPr>
        <p:txBody>
          <a:bodyPr wrap="square" rtlCol="0">
            <a:spAutoFit/>
          </a:bodyPr>
          <a:lstStyle/>
          <a:p>
            <a:pPr algn="ctr"/>
            <a:r>
              <a:rPr lang="en-US" sz="1400">
                <a:solidFill>
                  <a:schemeClr val="accent6">
                    <a:lumMod val="50000"/>
                  </a:schemeClr>
                </a:solidFill>
                <a:latin typeface="+mj-lt"/>
              </a:rPr>
              <a:t>Negative</a:t>
            </a:r>
          </a:p>
        </p:txBody>
      </p:sp>
      <p:sp>
        <p:nvSpPr>
          <p:cNvPr id="79" name="TextBox 78">
            <a:extLst>
              <a:ext uri="{FF2B5EF4-FFF2-40B4-BE49-F238E27FC236}">
                <a16:creationId xmlns:a16="http://schemas.microsoft.com/office/drawing/2014/main" id="{77F215A2-EBA7-1975-E182-0F8EF77ED55F}"/>
              </a:ext>
            </a:extLst>
          </p:cNvPr>
          <p:cNvSpPr txBox="1"/>
          <p:nvPr/>
        </p:nvSpPr>
        <p:spPr>
          <a:xfrm>
            <a:off x="5897763" y="3344320"/>
            <a:ext cx="886822" cy="307777"/>
          </a:xfrm>
          <a:prstGeom prst="rect">
            <a:avLst/>
          </a:prstGeom>
          <a:noFill/>
        </p:spPr>
        <p:txBody>
          <a:bodyPr wrap="square" rtlCol="0">
            <a:spAutoFit/>
          </a:bodyPr>
          <a:lstStyle/>
          <a:p>
            <a:pPr algn="ctr"/>
            <a:r>
              <a:rPr lang="en-US" sz="1400">
                <a:solidFill>
                  <a:schemeClr val="accent6">
                    <a:lumMod val="50000"/>
                  </a:schemeClr>
                </a:solidFill>
                <a:latin typeface="+mj-lt"/>
              </a:rPr>
              <a:t>High</a:t>
            </a:r>
          </a:p>
        </p:txBody>
      </p:sp>
      <p:sp>
        <p:nvSpPr>
          <p:cNvPr id="80" name="TextBox 79">
            <a:extLst>
              <a:ext uri="{FF2B5EF4-FFF2-40B4-BE49-F238E27FC236}">
                <a16:creationId xmlns:a16="http://schemas.microsoft.com/office/drawing/2014/main" id="{3D651DE1-7694-69C6-3494-C0D034D5FFE9}"/>
              </a:ext>
            </a:extLst>
          </p:cNvPr>
          <p:cNvSpPr txBox="1"/>
          <p:nvPr/>
        </p:nvSpPr>
        <p:spPr>
          <a:xfrm>
            <a:off x="3768911" y="3723855"/>
            <a:ext cx="886822" cy="307777"/>
          </a:xfrm>
          <a:prstGeom prst="rect">
            <a:avLst/>
          </a:prstGeom>
          <a:noFill/>
        </p:spPr>
        <p:txBody>
          <a:bodyPr wrap="square" rtlCol="0">
            <a:spAutoFit/>
          </a:bodyPr>
          <a:lstStyle/>
          <a:p>
            <a:pPr algn="ctr"/>
            <a:r>
              <a:rPr lang="en-US" sz="1400">
                <a:solidFill>
                  <a:schemeClr val="accent6">
                    <a:lumMod val="50000"/>
                  </a:schemeClr>
                </a:solidFill>
                <a:latin typeface="+mj-lt"/>
              </a:rPr>
              <a:t>Low</a:t>
            </a:r>
          </a:p>
        </p:txBody>
      </p:sp>
      <p:sp>
        <p:nvSpPr>
          <p:cNvPr id="81" name="TextBox 80">
            <a:extLst>
              <a:ext uri="{FF2B5EF4-FFF2-40B4-BE49-F238E27FC236}">
                <a16:creationId xmlns:a16="http://schemas.microsoft.com/office/drawing/2014/main" id="{07D20AAC-0D1A-48D4-450D-6456EF217FEF}"/>
              </a:ext>
            </a:extLst>
          </p:cNvPr>
          <p:cNvSpPr txBox="1"/>
          <p:nvPr/>
        </p:nvSpPr>
        <p:spPr>
          <a:xfrm>
            <a:off x="3563073" y="1568743"/>
            <a:ext cx="886822" cy="307777"/>
          </a:xfrm>
          <a:prstGeom prst="rect">
            <a:avLst/>
          </a:prstGeom>
          <a:noFill/>
        </p:spPr>
        <p:txBody>
          <a:bodyPr wrap="square" rtlCol="0">
            <a:spAutoFit/>
          </a:bodyPr>
          <a:lstStyle/>
          <a:p>
            <a:pPr algn="ctr"/>
            <a:r>
              <a:rPr lang="en-US" sz="1400">
                <a:solidFill>
                  <a:schemeClr val="accent6">
                    <a:lumMod val="50000"/>
                  </a:schemeClr>
                </a:solidFill>
                <a:latin typeface="+mj-lt"/>
              </a:rPr>
              <a:t>No</a:t>
            </a:r>
          </a:p>
        </p:txBody>
      </p:sp>
      <p:sp>
        <p:nvSpPr>
          <p:cNvPr id="82" name="TextBox 81">
            <a:extLst>
              <a:ext uri="{FF2B5EF4-FFF2-40B4-BE49-F238E27FC236}">
                <a16:creationId xmlns:a16="http://schemas.microsoft.com/office/drawing/2014/main" id="{8B8E3BED-D80F-8D3C-331C-439DEDE11464}"/>
              </a:ext>
            </a:extLst>
          </p:cNvPr>
          <p:cNvSpPr txBox="1"/>
          <p:nvPr/>
        </p:nvSpPr>
        <p:spPr>
          <a:xfrm>
            <a:off x="4761446" y="5110597"/>
            <a:ext cx="886822" cy="307777"/>
          </a:xfrm>
          <a:prstGeom prst="rect">
            <a:avLst/>
          </a:prstGeom>
          <a:noFill/>
        </p:spPr>
        <p:txBody>
          <a:bodyPr wrap="square" rtlCol="0">
            <a:spAutoFit/>
          </a:bodyPr>
          <a:lstStyle/>
          <a:p>
            <a:pPr algn="ctr"/>
            <a:r>
              <a:rPr lang="en-US" sz="1400">
                <a:solidFill>
                  <a:schemeClr val="accent6">
                    <a:lumMod val="50000"/>
                  </a:schemeClr>
                </a:solidFill>
                <a:latin typeface="+mj-lt"/>
              </a:rPr>
              <a:t>Negative</a:t>
            </a:r>
          </a:p>
        </p:txBody>
      </p:sp>
      <p:sp>
        <p:nvSpPr>
          <p:cNvPr id="15" name="Rounded Rectangle 14">
            <a:extLst>
              <a:ext uri="{FF2B5EF4-FFF2-40B4-BE49-F238E27FC236}">
                <a16:creationId xmlns:a16="http://schemas.microsoft.com/office/drawing/2014/main" id="{3CDE4C5A-8B43-26ED-D262-C3C3AD1483A1}"/>
              </a:ext>
            </a:extLst>
          </p:cNvPr>
          <p:cNvSpPr/>
          <p:nvPr/>
        </p:nvSpPr>
        <p:spPr>
          <a:xfrm>
            <a:off x="5088431" y="1156175"/>
            <a:ext cx="2015137" cy="822960"/>
          </a:xfrm>
          <a:prstGeom prst="roundRect">
            <a:avLst>
              <a:gd name="adj" fmla="val 400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tIns="91440" bIns="91440" rtlCol="0" anchor="ctr"/>
          <a:lstStyle/>
          <a:p>
            <a:pPr algn="ctr"/>
            <a:r>
              <a:rPr lang="en-US" sz="1600">
                <a:solidFill>
                  <a:schemeClr val="bg1"/>
                </a:solidFill>
              </a:rPr>
              <a:t>Atrial fibrillation detected?</a:t>
            </a:r>
          </a:p>
        </p:txBody>
      </p:sp>
      <p:sp>
        <p:nvSpPr>
          <p:cNvPr id="20" name="Rounded Rectangle 19">
            <a:extLst>
              <a:ext uri="{FF2B5EF4-FFF2-40B4-BE49-F238E27FC236}">
                <a16:creationId xmlns:a16="http://schemas.microsoft.com/office/drawing/2014/main" id="{D4BE2603-27AF-412A-E342-7BB7C43D873F}"/>
              </a:ext>
            </a:extLst>
          </p:cNvPr>
          <p:cNvSpPr/>
          <p:nvPr/>
        </p:nvSpPr>
        <p:spPr>
          <a:xfrm>
            <a:off x="5088431" y="2404695"/>
            <a:ext cx="2015137" cy="822960"/>
          </a:xfrm>
          <a:prstGeom prst="roundRect">
            <a:avLst>
              <a:gd name="adj" fmla="val 400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tIns="91440" bIns="91440" rtlCol="0" anchor="ctr"/>
          <a:lstStyle/>
          <a:p>
            <a:pPr algn="ctr"/>
            <a:r>
              <a:rPr lang="en-US" sz="1600">
                <a:solidFill>
                  <a:schemeClr val="bg1"/>
                </a:solidFill>
              </a:rPr>
              <a:t>Pretest probability </a:t>
            </a:r>
            <a:br>
              <a:rPr lang="en-US" sz="1600">
                <a:solidFill>
                  <a:schemeClr val="bg1"/>
                </a:solidFill>
              </a:rPr>
            </a:br>
            <a:r>
              <a:rPr lang="en-US" sz="1600">
                <a:solidFill>
                  <a:schemeClr val="bg1"/>
                </a:solidFill>
              </a:rPr>
              <a:t>of atrial fibrillation</a:t>
            </a:r>
          </a:p>
        </p:txBody>
      </p:sp>
      <p:sp>
        <p:nvSpPr>
          <p:cNvPr id="21" name="Rounded Rectangle 20">
            <a:extLst>
              <a:ext uri="{FF2B5EF4-FFF2-40B4-BE49-F238E27FC236}">
                <a16:creationId xmlns:a16="http://schemas.microsoft.com/office/drawing/2014/main" id="{23FF372F-B4E2-7933-179C-3945011771DF}"/>
              </a:ext>
            </a:extLst>
          </p:cNvPr>
          <p:cNvSpPr/>
          <p:nvPr/>
        </p:nvSpPr>
        <p:spPr>
          <a:xfrm>
            <a:off x="5088431" y="3827840"/>
            <a:ext cx="2015137" cy="822960"/>
          </a:xfrm>
          <a:prstGeom prst="roundRect">
            <a:avLst>
              <a:gd name="adj" fmla="val 400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tIns="91440" bIns="91440" rtlCol="0" anchor="ctr"/>
          <a:lstStyle/>
          <a:p>
            <a:pPr algn="ctr"/>
            <a:r>
              <a:rPr lang="en-US" sz="1600">
                <a:solidFill>
                  <a:schemeClr val="bg1"/>
                </a:solidFill>
              </a:rPr>
              <a:t>Increase monitoring durations</a:t>
            </a:r>
          </a:p>
        </p:txBody>
      </p:sp>
      <p:sp>
        <p:nvSpPr>
          <p:cNvPr id="22" name="Rounded Rectangle 21">
            <a:extLst>
              <a:ext uri="{FF2B5EF4-FFF2-40B4-BE49-F238E27FC236}">
                <a16:creationId xmlns:a16="http://schemas.microsoft.com/office/drawing/2014/main" id="{C4E9812C-A5B2-D5D3-3CA3-1D02B57CDA9E}"/>
              </a:ext>
            </a:extLst>
          </p:cNvPr>
          <p:cNvSpPr/>
          <p:nvPr/>
        </p:nvSpPr>
        <p:spPr>
          <a:xfrm>
            <a:off x="8235604" y="2407589"/>
            <a:ext cx="2015137" cy="822960"/>
          </a:xfrm>
          <a:prstGeom prst="roundRect">
            <a:avLst>
              <a:gd name="adj" fmla="val 400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tIns="91440" bIns="91440" rtlCol="0" anchor="ctr"/>
          <a:lstStyle/>
          <a:p>
            <a:pPr algn="ctr"/>
            <a:r>
              <a:rPr lang="en-US" sz="1600">
                <a:solidFill>
                  <a:schemeClr val="bg1"/>
                </a:solidFill>
              </a:rPr>
              <a:t>Medical-grade cardiac monitoring</a:t>
            </a:r>
          </a:p>
        </p:txBody>
      </p:sp>
    </p:spTree>
    <p:custDataLst>
      <p:tags r:id="rId1"/>
    </p:custDataLst>
    <p:extLst>
      <p:ext uri="{BB962C8B-B14F-4D97-AF65-F5344CB8AC3E}">
        <p14:creationId xmlns:p14="http://schemas.microsoft.com/office/powerpoint/2010/main" val="2504192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ED5846-6DD8-A88D-8A61-C031803486DF}"/>
            </a:ext>
          </a:extLst>
        </p:cNvPr>
        <p:cNvGrpSpPr/>
        <p:nvPr/>
      </p:nvGrpSpPr>
      <p:grpSpPr>
        <a:xfrm>
          <a:off x="0" y="0"/>
          <a:ext cx="0" cy="0"/>
          <a:chOff x="0" y="0"/>
          <a:chExt cx="0" cy="0"/>
        </a:xfrm>
      </p:grpSpPr>
      <p:sp>
        <p:nvSpPr>
          <p:cNvPr id="47" name="Trapezoid 46">
            <a:extLst>
              <a:ext uri="{FF2B5EF4-FFF2-40B4-BE49-F238E27FC236}">
                <a16:creationId xmlns:a16="http://schemas.microsoft.com/office/drawing/2014/main" id="{7FC0476C-8860-16C7-6035-39DF46242FFF}"/>
              </a:ext>
            </a:extLst>
          </p:cNvPr>
          <p:cNvSpPr/>
          <p:nvPr/>
        </p:nvSpPr>
        <p:spPr>
          <a:xfrm rot="12222017">
            <a:off x="7710554" y="2192207"/>
            <a:ext cx="1484714" cy="2195623"/>
          </a:xfrm>
          <a:prstGeom prst="trapezoid">
            <a:avLst>
              <a:gd name="adj" fmla="val 44962"/>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BEF33F54-EC11-483B-3257-4AD3F9C3D7E3}"/>
              </a:ext>
            </a:extLst>
          </p:cNvPr>
          <p:cNvCxnSpPr>
            <a:cxnSpLocks/>
          </p:cNvCxnSpPr>
          <p:nvPr/>
        </p:nvCxnSpPr>
        <p:spPr>
          <a:xfrm>
            <a:off x="1006996" y="4331516"/>
            <a:ext cx="6898220" cy="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752E837-B1FB-7588-541B-19BF894B1718}"/>
              </a:ext>
            </a:extLst>
          </p:cNvPr>
          <p:cNvCxnSpPr>
            <a:cxnSpLocks/>
          </p:cNvCxnSpPr>
          <p:nvPr/>
        </p:nvCxnSpPr>
        <p:spPr>
          <a:xfrm>
            <a:off x="7996656" y="4421279"/>
            <a:ext cx="0" cy="1102609"/>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6B32B2A-208A-2A10-816E-3BEE70A1A412}"/>
              </a:ext>
            </a:extLst>
          </p:cNvPr>
          <p:cNvSpPr txBox="1"/>
          <p:nvPr/>
        </p:nvSpPr>
        <p:spPr>
          <a:xfrm>
            <a:off x="9240335" y="5257883"/>
            <a:ext cx="2499785" cy="307777"/>
          </a:xfrm>
          <a:prstGeom prst="rect">
            <a:avLst/>
          </a:prstGeom>
          <a:noFill/>
        </p:spPr>
        <p:txBody>
          <a:bodyPr wrap="square" rtlCol="0">
            <a:spAutoFit/>
          </a:bodyPr>
          <a:lstStyle/>
          <a:p>
            <a:r>
              <a:rPr lang="en-US" sz="1400" spc="100">
                <a:solidFill>
                  <a:srgbClr val="274168"/>
                </a:solidFill>
                <a:latin typeface="Franklin Gothic Medium" panose="020B0603020102020204"/>
              </a:rPr>
              <a:t>SYMPTOM FREQUENCY</a:t>
            </a:r>
          </a:p>
        </p:txBody>
      </p:sp>
      <p:sp>
        <p:nvSpPr>
          <p:cNvPr id="26" name="TextBox 25">
            <a:extLst>
              <a:ext uri="{FF2B5EF4-FFF2-40B4-BE49-F238E27FC236}">
                <a16:creationId xmlns:a16="http://schemas.microsoft.com/office/drawing/2014/main" id="{AA825B4A-2D8D-FFC7-28FA-E0AD878449C2}"/>
              </a:ext>
            </a:extLst>
          </p:cNvPr>
          <p:cNvSpPr txBox="1"/>
          <p:nvPr/>
        </p:nvSpPr>
        <p:spPr>
          <a:xfrm>
            <a:off x="9240335" y="5579509"/>
            <a:ext cx="2743770" cy="307777"/>
          </a:xfrm>
          <a:prstGeom prst="rect">
            <a:avLst/>
          </a:prstGeom>
          <a:noFill/>
        </p:spPr>
        <p:txBody>
          <a:bodyPr wrap="square" rtlCol="0">
            <a:spAutoFit/>
          </a:bodyPr>
          <a:lstStyle/>
          <a:p>
            <a:r>
              <a:rPr lang="en-US" sz="1400" spc="100">
                <a:solidFill>
                  <a:srgbClr val="274168"/>
                </a:solidFill>
                <a:latin typeface="Franklin Gothic Medium" panose="020B0603020102020204"/>
              </a:rPr>
              <a:t>MONITORING DURATION</a:t>
            </a:r>
          </a:p>
        </p:txBody>
      </p:sp>
      <p:grpSp>
        <p:nvGrpSpPr>
          <p:cNvPr id="27" name="Group 26">
            <a:extLst>
              <a:ext uri="{FF2B5EF4-FFF2-40B4-BE49-F238E27FC236}">
                <a16:creationId xmlns:a16="http://schemas.microsoft.com/office/drawing/2014/main" id="{7216BA4E-917C-1DE8-5674-8066932AB5F4}"/>
              </a:ext>
            </a:extLst>
          </p:cNvPr>
          <p:cNvGrpSpPr/>
          <p:nvPr/>
        </p:nvGrpSpPr>
        <p:grpSpPr>
          <a:xfrm>
            <a:off x="1209041" y="5486139"/>
            <a:ext cx="8013416" cy="246497"/>
            <a:chOff x="1317923" y="5486139"/>
            <a:chExt cx="5242619" cy="246497"/>
          </a:xfrm>
        </p:grpSpPr>
        <p:cxnSp>
          <p:nvCxnSpPr>
            <p:cNvPr id="28" name="Straight Arrow Connector 27">
              <a:extLst>
                <a:ext uri="{FF2B5EF4-FFF2-40B4-BE49-F238E27FC236}">
                  <a16:creationId xmlns:a16="http://schemas.microsoft.com/office/drawing/2014/main" id="{7817B96F-43DC-2242-C3F6-21FF799AB6F2}"/>
                </a:ext>
              </a:extLst>
            </p:cNvPr>
            <p:cNvCxnSpPr>
              <a:cxnSpLocks/>
            </p:cNvCxnSpPr>
            <p:nvPr/>
          </p:nvCxnSpPr>
          <p:spPr>
            <a:xfrm flipH="1">
              <a:off x="1325374" y="5486139"/>
              <a:ext cx="5227717" cy="0"/>
            </a:xfrm>
            <a:prstGeom prst="straightConnector1">
              <a:avLst/>
            </a:prstGeom>
            <a:noFill/>
            <a:ln w="101600" cap="flat" cmpd="sng" algn="ctr">
              <a:gradFill flip="none" rotWithShape="1">
                <a:gsLst>
                  <a:gs pos="0">
                    <a:srgbClr val="FFFFFF"/>
                  </a:gs>
                  <a:gs pos="71000">
                    <a:srgbClr val="3738C0">
                      <a:lumMod val="100000"/>
                    </a:srgbClr>
                  </a:gs>
                </a:gsLst>
                <a:lin ang="0" scaled="0"/>
                <a:tileRect/>
              </a:gradFill>
              <a:prstDash val="solid"/>
              <a:miter lim="800000"/>
              <a:tailEnd type="triangle" w="med" len="sm"/>
            </a:ln>
            <a:effectLst/>
          </p:spPr>
        </p:cxnSp>
        <p:cxnSp>
          <p:nvCxnSpPr>
            <p:cNvPr id="30" name="Straight Arrow Connector 29">
              <a:extLst>
                <a:ext uri="{FF2B5EF4-FFF2-40B4-BE49-F238E27FC236}">
                  <a16:creationId xmlns:a16="http://schemas.microsoft.com/office/drawing/2014/main" id="{6CB9528E-A4FF-234C-A26A-00826641139C}"/>
                </a:ext>
              </a:extLst>
            </p:cNvPr>
            <p:cNvCxnSpPr>
              <a:cxnSpLocks/>
            </p:cNvCxnSpPr>
            <p:nvPr/>
          </p:nvCxnSpPr>
          <p:spPr>
            <a:xfrm>
              <a:off x="1317923" y="5718306"/>
              <a:ext cx="5242619" cy="14330"/>
            </a:xfrm>
            <a:prstGeom prst="straightConnector1">
              <a:avLst/>
            </a:prstGeom>
            <a:noFill/>
            <a:ln w="101600" cap="flat" cmpd="sng" algn="ctr">
              <a:gradFill flip="none" rotWithShape="1">
                <a:gsLst>
                  <a:gs pos="0">
                    <a:srgbClr val="FFFFFF"/>
                  </a:gs>
                  <a:gs pos="71000">
                    <a:srgbClr val="274168"/>
                  </a:gs>
                </a:gsLst>
                <a:lin ang="0" scaled="0"/>
                <a:tileRect/>
              </a:gradFill>
              <a:prstDash val="solid"/>
              <a:miter lim="800000"/>
              <a:tailEnd type="triangle" w="med" len="sm"/>
            </a:ln>
            <a:effectLst/>
          </p:spPr>
        </p:cxnSp>
      </p:grpSp>
      <p:cxnSp>
        <p:nvCxnSpPr>
          <p:cNvPr id="33" name="Straight Arrow Connector 32">
            <a:extLst>
              <a:ext uri="{FF2B5EF4-FFF2-40B4-BE49-F238E27FC236}">
                <a16:creationId xmlns:a16="http://schemas.microsoft.com/office/drawing/2014/main" id="{1FC841D2-017D-0F89-F70C-5793D52BAC00}"/>
              </a:ext>
            </a:extLst>
          </p:cNvPr>
          <p:cNvCxnSpPr>
            <a:cxnSpLocks/>
          </p:cNvCxnSpPr>
          <p:nvPr/>
        </p:nvCxnSpPr>
        <p:spPr>
          <a:xfrm flipV="1">
            <a:off x="999203" y="1238596"/>
            <a:ext cx="0" cy="4479710"/>
          </a:xfrm>
          <a:prstGeom prst="straightConnector1">
            <a:avLst/>
          </a:prstGeom>
          <a:noFill/>
          <a:ln w="101600" cap="flat" cmpd="sng" algn="ctr">
            <a:gradFill flip="none" rotWithShape="1">
              <a:gsLst>
                <a:gs pos="0">
                  <a:srgbClr val="FFFFFF"/>
                </a:gs>
                <a:gs pos="74000">
                  <a:srgbClr val="F3BACB">
                    <a:lumMod val="50000"/>
                  </a:srgbClr>
                </a:gs>
              </a:gsLst>
              <a:lin ang="5400000" scaled="0"/>
              <a:tileRect/>
            </a:gradFill>
            <a:prstDash val="solid"/>
            <a:miter lim="800000"/>
            <a:tailEnd type="triangle" w="med" len="sm"/>
          </a:ln>
          <a:effectLst/>
        </p:spPr>
      </p:cxnSp>
      <p:sp>
        <p:nvSpPr>
          <p:cNvPr id="46" name="Oval 45">
            <a:extLst>
              <a:ext uri="{FF2B5EF4-FFF2-40B4-BE49-F238E27FC236}">
                <a16:creationId xmlns:a16="http://schemas.microsoft.com/office/drawing/2014/main" id="{28912BA9-2B34-2E8F-E853-4CFED00C1D06}"/>
              </a:ext>
            </a:extLst>
          </p:cNvPr>
          <p:cNvSpPr/>
          <p:nvPr/>
        </p:nvSpPr>
        <p:spPr>
          <a:xfrm>
            <a:off x="8222797" y="1169764"/>
            <a:ext cx="1609531" cy="1609531"/>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4FF8C60-8624-4BBA-62E9-DC3C321D6809}"/>
              </a:ext>
            </a:extLst>
          </p:cNvPr>
          <p:cNvSpPr>
            <a:spLocks noGrp="1"/>
          </p:cNvSpPr>
          <p:nvPr>
            <p:ph type="title"/>
          </p:nvPr>
        </p:nvSpPr>
        <p:spPr/>
        <p:txBody>
          <a:bodyPr/>
          <a:lstStyle/>
          <a:p>
            <a:r>
              <a:rPr lang="en-US"/>
              <a:t>Conclusions</a:t>
            </a:r>
          </a:p>
        </p:txBody>
      </p:sp>
      <p:sp>
        <p:nvSpPr>
          <p:cNvPr id="2" name="TextBox 1">
            <a:extLst>
              <a:ext uri="{FF2B5EF4-FFF2-40B4-BE49-F238E27FC236}">
                <a16:creationId xmlns:a16="http://schemas.microsoft.com/office/drawing/2014/main" id="{489C58F5-7237-E8E2-23E1-E3BE576DB11D}"/>
              </a:ext>
            </a:extLst>
          </p:cNvPr>
          <p:cNvSpPr txBox="1"/>
          <p:nvPr/>
        </p:nvSpPr>
        <p:spPr>
          <a:xfrm>
            <a:off x="4522931" y="0"/>
            <a:ext cx="3142961" cy="369332"/>
          </a:xfrm>
          <a:prstGeom prst="rect">
            <a:avLst/>
          </a:prstGeom>
          <a:noFill/>
        </p:spPr>
        <p:txBody>
          <a:bodyPr wrap="square" lIns="0" tIns="182880" rtlCol="0">
            <a:spAutoFit/>
          </a:bodyPr>
          <a:lstStyle/>
          <a:p>
            <a:pPr algn="ctr"/>
            <a:r>
              <a:rPr lang="en-US" sz="900" spc="100">
                <a:solidFill>
                  <a:schemeClr val="accent6"/>
                </a:solidFill>
              </a:rPr>
              <a:t>CONSUMER WEARABLE DEVICES</a:t>
            </a:r>
          </a:p>
        </p:txBody>
      </p:sp>
      <p:sp>
        <p:nvSpPr>
          <p:cNvPr id="7" name="TextBox 6">
            <a:extLst>
              <a:ext uri="{FF2B5EF4-FFF2-40B4-BE49-F238E27FC236}">
                <a16:creationId xmlns:a16="http://schemas.microsoft.com/office/drawing/2014/main" id="{E16B68C6-9F4D-71E9-AC20-7B7A5B64B1F1}"/>
              </a:ext>
            </a:extLst>
          </p:cNvPr>
          <p:cNvSpPr txBox="1"/>
          <p:nvPr/>
        </p:nvSpPr>
        <p:spPr>
          <a:xfrm>
            <a:off x="7923791" y="4185360"/>
            <a:ext cx="1335164" cy="477054"/>
          </a:xfrm>
          <a:prstGeom prst="rect">
            <a:avLst/>
          </a:prstGeom>
          <a:noFill/>
        </p:spPr>
        <p:txBody>
          <a:bodyPr wrap="square" lIns="91440" tIns="45720" rIns="91440" bIns="45720" rtlCol="0" anchor="t">
            <a:spAutoFit/>
          </a:bodyPr>
          <a:lstStyle/>
          <a:p>
            <a:pPr algn="ctr"/>
            <a:r>
              <a:rPr lang="en-US" sz="1400">
                <a:solidFill>
                  <a:schemeClr val="accent1"/>
                </a:solidFill>
                <a:latin typeface="+mj-lt"/>
              </a:rPr>
              <a:t>Wearables</a:t>
            </a:r>
          </a:p>
          <a:p>
            <a:pPr algn="ctr"/>
            <a:endParaRPr lang="en-US" sz="1100">
              <a:solidFill>
                <a:schemeClr val="accent6">
                  <a:lumMod val="50000"/>
                </a:schemeClr>
              </a:solidFill>
            </a:endParaRPr>
          </a:p>
        </p:txBody>
      </p:sp>
      <p:sp>
        <p:nvSpPr>
          <p:cNvPr id="13" name="Oval 12">
            <a:extLst>
              <a:ext uri="{FF2B5EF4-FFF2-40B4-BE49-F238E27FC236}">
                <a16:creationId xmlns:a16="http://schemas.microsoft.com/office/drawing/2014/main" id="{6B572934-7469-0E00-D12C-12682150B074}"/>
              </a:ext>
            </a:extLst>
          </p:cNvPr>
          <p:cNvSpPr>
            <a:spLocks noChangeAspect="1"/>
          </p:cNvSpPr>
          <p:nvPr/>
        </p:nvSpPr>
        <p:spPr>
          <a:xfrm>
            <a:off x="7914364" y="4238399"/>
            <a:ext cx="182880" cy="18288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1D15BEF-D2B9-0CEB-4C7A-1E5F36AB535E}"/>
              </a:ext>
            </a:extLst>
          </p:cNvPr>
          <p:cNvPicPr>
            <a:picLocks noChangeAspect="1"/>
          </p:cNvPicPr>
          <p:nvPr/>
        </p:nvPicPr>
        <p:blipFill>
          <a:blip r:embed="rId4"/>
          <a:stretch>
            <a:fillRect/>
          </a:stretch>
        </p:blipFill>
        <p:spPr>
          <a:xfrm>
            <a:off x="8662391" y="1343700"/>
            <a:ext cx="675445" cy="1235099"/>
          </a:xfrm>
          <a:prstGeom prst="rect">
            <a:avLst/>
          </a:prstGeom>
        </p:spPr>
      </p:pic>
      <p:sp>
        <p:nvSpPr>
          <p:cNvPr id="21" name="Content Placeholder 2">
            <a:extLst>
              <a:ext uri="{FF2B5EF4-FFF2-40B4-BE49-F238E27FC236}">
                <a16:creationId xmlns:a16="http://schemas.microsoft.com/office/drawing/2014/main" id="{A0E33BD8-0167-1410-5BAB-EB5D7CB1FAE9}"/>
              </a:ext>
            </a:extLst>
          </p:cNvPr>
          <p:cNvSpPr txBox="1">
            <a:spLocks/>
          </p:cNvSpPr>
          <p:nvPr/>
        </p:nvSpPr>
        <p:spPr>
          <a:xfrm>
            <a:off x="1533218" y="1243053"/>
            <a:ext cx="6467951" cy="308699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1"/>
                </a:solidFill>
                <a:latin typeface="+mn-lt"/>
                <a:ea typeface="+mn-ea"/>
                <a:cs typeface="+mn-cs"/>
              </a:defRPr>
            </a:lvl1pPr>
            <a:lvl2pPr marL="628650" indent="-171450" algn="l" defTabSz="914400" rtl="0" eaLnBrk="1" latinLnBrk="0" hangingPunct="1">
              <a:lnSpc>
                <a:spcPct val="90000"/>
              </a:lnSpc>
              <a:spcBef>
                <a:spcPts val="500"/>
              </a:spcBef>
              <a:buClr>
                <a:schemeClr val="accent1"/>
              </a:buClr>
              <a:buSzPct val="80000"/>
              <a:buFont typeface="Arial" panose="020B0604020202020204" pitchFamily="34" charset="0"/>
              <a:buChar char="•"/>
              <a:tabLst/>
              <a:defRPr sz="1800" kern="1200">
                <a:solidFill>
                  <a:schemeClr val="accent6"/>
                </a:solidFill>
                <a:latin typeface="+mn-lt"/>
                <a:ea typeface="+mn-ea"/>
                <a:cs typeface="+mn-cs"/>
              </a:defRPr>
            </a:lvl2pPr>
            <a:lvl3pPr marL="1087438" indent="-173038" algn="l" defTabSz="914400" rtl="0" eaLnBrk="1" latinLnBrk="0" hangingPunct="1">
              <a:lnSpc>
                <a:spcPct val="90000"/>
              </a:lnSpc>
              <a:spcBef>
                <a:spcPts val="500"/>
              </a:spcBef>
              <a:buFont typeface="System Font Regular"/>
              <a:buChar char="-"/>
              <a:tabLst/>
              <a:defRPr sz="1800" kern="1200">
                <a:solidFill>
                  <a:schemeClr val="accent6"/>
                </a:solidFill>
                <a:latin typeface="+mn-lt"/>
                <a:ea typeface="+mn-ea"/>
                <a:cs typeface="+mn-cs"/>
              </a:defRPr>
            </a:lvl3pPr>
            <a:lvl4pPr marL="1546225" indent="-174625" algn="l" defTabSz="914400" rtl="0" eaLnBrk="1" latinLnBrk="0" hangingPunct="1">
              <a:lnSpc>
                <a:spcPct val="90000"/>
              </a:lnSpc>
              <a:spcBef>
                <a:spcPts val="500"/>
              </a:spcBef>
              <a:buSzPct val="80000"/>
              <a:buFont typeface="Courier New" panose="02070309020205020404" pitchFamily="49" charset="0"/>
              <a:buChar char="o"/>
              <a:tabLst/>
              <a:defRPr sz="1600" kern="1200">
                <a:solidFill>
                  <a:schemeClr val="accent6"/>
                </a:solidFill>
                <a:latin typeface="+mn-lt"/>
                <a:ea typeface="+mn-ea"/>
                <a:cs typeface="+mn-cs"/>
              </a:defRPr>
            </a:lvl4pPr>
            <a:lvl5pPr marL="1952625" indent="-123825" algn="l" defTabSz="914400" rtl="0" eaLnBrk="1" latinLnBrk="0" hangingPunct="1">
              <a:lnSpc>
                <a:spcPct val="90000"/>
              </a:lnSpc>
              <a:spcBef>
                <a:spcPts val="500"/>
              </a:spcBef>
              <a:buSzPct val="75000"/>
              <a:buFont typeface="System Font Regular"/>
              <a:buChar char="»"/>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10000"/>
              </a:lnSpc>
              <a:buClr>
                <a:srgbClr val="3738C0"/>
              </a:buClr>
              <a:defRPr/>
            </a:pPr>
            <a:r>
              <a:rPr lang="en-US" sz="1600">
                <a:solidFill>
                  <a:schemeClr val="accent6">
                    <a:lumMod val="50000"/>
                  </a:schemeClr>
                </a:solidFill>
              </a:rPr>
              <a:t>Smart watches have proven to be invaluable for diagnosing AF </a:t>
            </a:r>
          </a:p>
          <a:p>
            <a:pPr lvl="1">
              <a:lnSpc>
                <a:spcPct val="110000"/>
              </a:lnSpc>
              <a:buClr>
                <a:srgbClr val="3738C0"/>
              </a:buClr>
              <a:defRPr/>
            </a:pPr>
            <a:r>
              <a:rPr lang="en-US" sz="1600">
                <a:solidFill>
                  <a:schemeClr val="accent6">
                    <a:lumMod val="50000"/>
                  </a:schemeClr>
                </a:solidFill>
              </a:rPr>
              <a:t>Proactively incorporate a smart watch strategy in your clinic to:</a:t>
            </a:r>
          </a:p>
          <a:p>
            <a:pPr lvl="2">
              <a:lnSpc>
                <a:spcPct val="110000"/>
              </a:lnSpc>
              <a:buClr>
                <a:srgbClr val="3738C0"/>
              </a:buClr>
              <a:defRPr/>
            </a:pPr>
            <a:r>
              <a:rPr lang="en-US" sz="1600">
                <a:solidFill>
                  <a:schemeClr val="accent6">
                    <a:lumMod val="50000"/>
                  </a:schemeClr>
                </a:solidFill>
              </a:rPr>
              <a:t>Help reduce staff burden</a:t>
            </a:r>
          </a:p>
          <a:p>
            <a:pPr lvl="2">
              <a:lnSpc>
                <a:spcPct val="110000"/>
              </a:lnSpc>
              <a:buClr>
                <a:srgbClr val="3738C0"/>
              </a:buClr>
              <a:defRPr/>
            </a:pPr>
            <a:r>
              <a:rPr lang="en-US" sz="1600">
                <a:solidFill>
                  <a:schemeClr val="accent6">
                    <a:lumMod val="50000"/>
                  </a:schemeClr>
                </a:solidFill>
              </a:rPr>
              <a:t>Identify patients who would benefit by a prescribable monitor</a:t>
            </a:r>
          </a:p>
          <a:p>
            <a:pPr lvl="1">
              <a:lnSpc>
                <a:spcPct val="110000"/>
              </a:lnSpc>
              <a:buClr>
                <a:srgbClr val="3738C0"/>
              </a:buClr>
              <a:defRPr/>
            </a:pPr>
            <a:r>
              <a:rPr lang="en-US" sz="1600">
                <a:solidFill>
                  <a:schemeClr val="accent6">
                    <a:lumMod val="50000"/>
                  </a:schemeClr>
                </a:solidFill>
              </a:rPr>
              <a:t>Many clinical trials are ongoing to help understand application and utility</a:t>
            </a:r>
          </a:p>
          <a:p>
            <a:pPr lvl="1">
              <a:lnSpc>
                <a:spcPct val="110000"/>
              </a:lnSpc>
              <a:buClr>
                <a:srgbClr val="3738C0"/>
              </a:buClr>
              <a:defRPr/>
            </a:pPr>
            <a:r>
              <a:rPr lang="en-US" sz="1600">
                <a:solidFill>
                  <a:schemeClr val="accent6">
                    <a:lumMod val="50000"/>
                  </a:schemeClr>
                </a:solidFill>
              </a:rPr>
              <a:t>Multi-sensor consumer-based AI technologies are only going to increase</a:t>
            </a:r>
          </a:p>
        </p:txBody>
      </p:sp>
      <p:sp>
        <p:nvSpPr>
          <p:cNvPr id="22" name="Content Placeholder 3">
            <a:extLst>
              <a:ext uri="{FF2B5EF4-FFF2-40B4-BE49-F238E27FC236}">
                <a16:creationId xmlns:a16="http://schemas.microsoft.com/office/drawing/2014/main" id="{87105532-EF94-8061-ACCC-26A7B942477F}"/>
              </a:ext>
            </a:extLst>
          </p:cNvPr>
          <p:cNvSpPr txBox="1">
            <a:spLocks/>
          </p:cNvSpPr>
          <p:nvPr/>
        </p:nvSpPr>
        <p:spPr>
          <a:xfrm>
            <a:off x="12987563" y="1238596"/>
            <a:ext cx="5181600" cy="435133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1"/>
                </a:solidFill>
                <a:latin typeface="+mn-lt"/>
                <a:ea typeface="+mn-ea"/>
                <a:cs typeface="+mn-cs"/>
              </a:defRPr>
            </a:lvl1pPr>
            <a:lvl2pPr marL="628650" indent="-171450" algn="l" defTabSz="914400" rtl="0" eaLnBrk="1" latinLnBrk="0" hangingPunct="1">
              <a:lnSpc>
                <a:spcPct val="90000"/>
              </a:lnSpc>
              <a:spcBef>
                <a:spcPts val="500"/>
              </a:spcBef>
              <a:buClr>
                <a:schemeClr val="accent1"/>
              </a:buClr>
              <a:buSzPct val="80000"/>
              <a:buFont typeface="Arial" panose="020B0604020202020204" pitchFamily="34" charset="0"/>
              <a:buChar char="•"/>
              <a:tabLst/>
              <a:defRPr sz="1800" kern="1200">
                <a:solidFill>
                  <a:schemeClr val="accent6"/>
                </a:solidFill>
                <a:latin typeface="+mn-lt"/>
                <a:ea typeface="+mn-ea"/>
                <a:cs typeface="+mn-cs"/>
              </a:defRPr>
            </a:lvl2pPr>
            <a:lvl3pPr marL="1087438" indent="-173038" algn="l" defTabSz="914400" rtl="0" eaLnBrk="1" latinLnBrk="0" hangingPunct="1">
              <a:lnSpc>
                <a:spcPct val="90000"/>
              </a:lnSpc>
              <a:spcBef>
                <a:spcPts val="500"/>
              </a:spcBef>
              <a:buFont typeface="System Font Regular"/>
              <a:buChar char="-"/>
              <a:tabLst/>
              <a:defRPr sz="1800" kern="1200">
                <a:solidFill>
                  <a:schemeClr val="accent6"/>
                </a:solidFill>
                <a:latin typeface="+mn-lt"/>
                <a:ea typeface="+mn-ea"/>
                <a:cs typeface="+mn-cs"/>
              </a:defRPr>
            </a:lvl3pPr>
            <a:lvl4pPr marL="1546225" indent="-174625" algn="l" defTabSz="914400" rtl="0" eaLnBrk="1" latinLnBrk="0" hangingPunct="1">
              <a:lnSpc>
                <a:spcPct val="90000"/>
              </a:lnSpc>
              <a:spcBef>
                <a:spcPts val="500"/>
              </a:spcBef>
              <a:buSzPct val="80000"/>
              <a:buFont typeface="Courier New" panose="02070309020205020404" pitchFamily="49" charset="0"/>
              <a:buChar char="o"/>
              <a:tabLst/>
              <a:defRPr sz="1600" kern="1200">
                <a:solidFill>
                  <a:schemeClr val="accent6"/>
                </a:solidFill>
                <a:latin typeface="+mn-lt"/>
                <a:ea typeface="+mn-ea"/>
                <a:cs typeface="+mn-cs"/>
              </a:defRPr>
            </a:lvl4pPr>
            <a:lvl5pPr marL="1952625" indent="-123825" algn="l" defTabSz="914400" rtl="0" eaLnBrk="1" latinLnBrk="0" hangingPunct="1">
              <a:lnSpc>
                <a:spcPct val="90000"/>
              </a:lnSpc>
              <a:spcBef>
                <a:spcPts val="500"/>
              </a:spcBef>
              <a:buSzPct val="75000"/>
              <a:buFont typeface="System Font Regular"/>
              <a:buChar char="»"/>
              <a:tabLst/>
              <a:defRPr sz="14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cs typeface="Calibri"/>
            </a:endParaRPr>
          </a:p>
        </p:txBody>
      </p:sp>
      <p:sp>
        <p:nvSpPr>
          <p:cNvPr id="6" name="TextBox 5">
            <a:extLst>
              <a:ext uri="{FF2B5EF4-FFF2-40B4-BE49-F238E27FC236}">
                <a16:creationId xmlns:a16="http://schemas.microsoft.com/office/drawing/2014/main" id="{90E802C5-651C-33E2-6F96-F3648C8BAAE1}"/>
              </a:ext>
            </a:extLst>
          </p:cNvPr>
          <p:cNvSpPr txBox="1"/>
          <p:nvPr/>
        </p:nvSpPr>
        <p:spPr>
          <a:xfrm rot="16200000">
            <a:off x="-77171" y="2120687"/>
            <a:ext cx="1703407" cy="307777"/>
          </a:xfrm>
          <a:prstGeom prst="rect">
            <a:avLst/>
          </a:prstGeom>
          <a:noFill/>
        </p:spPr>
        <p:txBody>
          <a:bodyPr wrap="square" lIns="91440" tIns="45720" rIns="91440" bIns="45720" rtlCol="0" anchor="t">
            <a:spAutoFit/>
          </a:bodyPr>
          <a:lstStyle/>
          <a:p>
            <a:pPr algn="r"/>
            <a:r>
              <a:rPr lang="en-US" sz="1400" spc="100">
                <a:latin typeface="+mj-lt"/>
              </a:rPr>
              <a:t>DATA URGENCY</a:t>
            </a:r>
          </a:p>
        </p:txBody>
      </p:sp>
      <p:sp>
        <p:nvSpPr>
          <p:cNvPr id="5" name="Text Placeholder 16">
            <a:extLst>
              <a:ext uri="{FF2B5EF4-FFF2-40B4-BE49-F238E27FC236}">
                <a16:creationId xmlns:a16="http://schemas.microsoft.com/office/drawing/2014/main" id="{ECA85C3F-DA6B-3D50-FD49-B9CB8CBEF135}"/>
              </a:ext>
            </a:extLst>
          </p:cNvPr>
          <p:cNvSpPr txBox="1">
            <a:spLocks/>
          </p:cNvSpPr>
          <p:nvPr/>
        </p:nvSpPr>
        <p:spPr>
          <a:xfrm>
            <a:off x="927534" y="6143265"/>
            <a:ext cx="9969774" cy="144271"/>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kern="1200" spc="0" baseline="0">
                <a:solidFill>
                  <a:schemeClr val="accent6"/>
                </a:solidFill>
                <a:latin typeface="+mn-lt"/>
                <a:ea typeface="+mn-ea"/>
                <a:cs typeface="Calibri"/>
              </a:defRPr>
            </a:lvl1pPr>
            <a:lvl2pPr marL="509412" indent="0" algn="l" defTabSz="914400" rtl="0" eaLnBrk="1" latinLnBrk="0" hangingPunct="1">
              <a:lnSpc>
                <a:spcPct val="90000"/>
              </a:lnSpc>
              <a:spcBef>
                <a:spcPts val="500"/>
              </a:spcBef>
              <a:buClr>
                <a:schemeClr val="accent1"/>
              </a:buClr>
              <a:buSzPct val="80000"/>
              <a:buFont typeface="Arial" panose="020B0604020202020204" pitchFamily="34" charset="0"/>
              <a:buNone/>
              <a:tabLst/>
              <a:defRPr sz="2000" kern="1200">
                <a:solidFill>
                  <a:schemeClr val="tx1">
                    <a:tint val="75000"/>
                  </a:schemeClr>
                </a:solidFill>
                <a:latin typeface="+mn-lt"/>
                <a:ea typeface="+mn-ea"/>
                <a:cs typeface="+mn-cs"/>
              </a:defRPr>
            </a:lvl2pPr>
            <a:lvl3pPr marL="1018824" indent="0" algn="l" defTabSz="914400" rtl="0" eaLnBrk="1" latinLnBrk="0" hangingPunct="1">
              <a:lnSpc>
                <a:spcPct val="90000"/>
              </a:lnSpc>
              <a:spcBef>
                <a:spcPts val="500"/>
              </a:spcBef>
              <a:buFont typeface="System Font Regular"/>
              <a:buNone/>
              <a:tabLst/>
              <a:defRPr sz="1800" kern="1200">
                <a:solidFill>
                  <a:schemeClr val="tx1">
                    <a:tint val="75000"/>
                  </a:schemeClr>
                </a:solidFill>
                <a:latin typeface="+mn-lt"/>
                <a:ea typeface="+mn-ea"/>
                <a:cs typeface="+mn-cs"/>
              </a:defRPr>
            </a:lvl3pPr>
            <a:lvl4pPr marL="1528237" indent="0" algn="l" defTabSz="914400" rtl="0" eaLnBrk="1" latinLnBrk="0" hangingPunct="1">
              <a:lnSpc>
                <a:spcPct val="90000"/>
              </a:lnSpc>
              <a:spcBef>
                <a:spcPts val="500"/>
              </a:spcBef>
              <a:buSzPct val="80000"/>
              <a:buFont typeface="Courier New" panose="02070309020205020404" pitchFamily="49" charset="0"/>
              <a:buNone/>
              <a:tabLst/>
              <a:defRPr sz="1600" kern="1200">
                <a:solidFill>
                  <a:schemeClr val="tx1">
                    <a:tint val="75000"/>
                  </a:schemeClr>
                </a:solidFill>
                <a:latin typeface="+mn-lt"/>
                <a:ea typeface="+mn-ea"/>
                <a:cs typeface="+mn-cs"/>
              </a:defRPr>
            </a:lvl4pPr>
            <a:lvl5pPr marL="2037649" indent="0" algn="l" defTabSz="914400" rtl="0" eaLnBrk="1" latinLnBrk="0" hangingPunct="1">
              <a:lnSpc>
                <a:spcPct val="90000"/>
              </a:lnSpc>
              <a:spcBef>
                <a:spcPts val="500"/>
              </a:spcBef>
              <a:buSzPct val="75000"/>
              <a:buFont typeface="System Font Regular"/>
              <a:buNone/>
              <a:tabLst/>
              <a:defRPr sz="1600" kern="1200">
                <a:solidFill>
                  <a:schemeClr val="tx1">
                    <a:tint val="75000"/>
                  </a:schemeClr>
                </a:solidFill>
                <a:latin typeface="+mn-lt"/>
                <a:ea typeface="+mn-ea"/>
                <a:cs typeface="+mn-cs"/>
              </a:defRPr>
            </a:lvl5pPr>
            <a:lvl6pPr marL="254706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09220">
              <a:buNone/>
            </a:pPr>
            <a:r>
              <a:rPr lang="en-US" sz="1000" b="1">
                <a:solidFill>
                  <a:schemeClr val="accent5"/>
                </a:solidFill>
                <a:latin typeface="Franklin Gothic Book"/>
                <a:cs typeface="Times New Roman"/>
              </a:rPr>
              <a:t>Disclaimer: </a:t>
            </a:r>
            <a:r>
              <a:rPr lang="en-US" sz="1000">
                <a:solidFill>
                  <a:schemeClr val="accent5"/>
                </a:solidFill>
                <a:latin typeface="Franklin Gothic Book"/>
                <a:cs typeface="Times New Roman"/>
              </a:rPr>
              <a:t>Ambulatory monitoring devices are intended for use in routine, non-acute settings and are not designed for high-risk patients or those requiring continuous, intensive care.</a:t>
            </a:r>
          </a:p>
        </p:txBody>
      </p:sp>
    </p:spTree>
    <p:custDataLst>
      <p:tags r:id="rId1"/>
    </p:custDataLst>
    <p:extLst>
      <p:ext uri="{BB962C8B-B14F-4D97-AF65-F5344CB8AC3E}">
        <p14:creationId xmlns:p14="http://schemas.microsoft.com/office/powerpoint/2010/main" val="23220947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57ECB-B11D-12DE-4B1F-303F226D958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2AB3768-4D78-7767-06E8-8147BDA08778}"/>
              </a:ext>
            </a:extLst>
          </p:cNvPr>
          <p:cNvSpPr/>
          <p:nvPr/>
        </p:nvSpPr>
        <p:spPr>
          <a:xfrm>
            <a:off x="999203" y="1278052"/>
            <a:ext cx="10583032" cy="166419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5630EAEE-AEDC-8037-712C-8A9B94AB1743}"/>
              </a:ext>
            </a:extLst>
          </p:cNvPr>
          <p:cNvCxnSpPr>
            <a:cxnSpLocks/>
            <a:endCxn id="23" idx="2"/>
          </p:cNvCxnSpPr>
          <p:nvPr/>
        </p:nvCxnSpPr>
        <p:spPr>
          <a:xfrm>
            <a:off x="1006996" y="2242365"/>
            <a:ext cx="1513534" cy="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C7A2F80-ACA6-6CA5-588A-05EC743250B3}"/>
              </a:ext>
            </a:extLst>
          </p:cNvPr>
          <p:cNvCxnSpPr>
            <a:cxnSpLocks/>
            <a:stCxn id="23" idx="4"/>
          </p:cNvCxnSpPr>
          <p:nvPr/>
        </p:nvCxnSpPr>
        <p:spPr>
          <a:xfrm>
            <a:off x="2611970" y="2333805"/>
            <a:ext cx="0" cy="3098165"/>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22E489E-9389-552B-6917-B95352D4C2F3}"/>
              </a:ext>
            </a:extLst>
          </p:cNvPr>
          <p:cNvSpPr txBox="1"/>
          <p:nvPr/>
        </p:nvSpPr>
        <p:spPr>
          <a:xfrm>
            <a:off x="1356248" y="1431284"/>
            <a:ext cx="2575460" cy="692497"/>
          </a:xfrm>
          <a:prstGeom prst="rect">
            <a:avLst/>
          </a:prstGeom>
          <a:noFill/>
        </p:spPr>
        <p:txBody>
          <a:bodyPr wrap="square" lIns="91440" tIns="45720" rIns="91440" bIns="45720" rtlCol="0" anchor="t">
            <a:spAutoFit/>
          </a:bodyPr>
          <a:lstStyle/>
          <a:p>
            <a:pPr algn="ctr"/>
            <a:r>
              <a:rPr lang="en-US" sz="1400">
                <a:solidFill>
                  <a:schemeClr val="accent6">
                    <a:lumMod val="60000"/>
                    <a:lumOff val="40000"/>
                  </a:schemeClr>
                </a:solidFill>
                <a:latin typeface="+mj-lt"/>
              </a:rPr>
              <a:t>Mobile Cardiac</a:t>
            </a:r>
            <a:br>
              <a:rPr lang="en-US" sz="1400">
                <a:latin typeface="+mj-lt"/>
              </a:rPr>
            </a:br>
            <a:r>
              <a:rPr lang="en-US" sz="1400">
                <a:solidFill>
                  <a:schemeClr val="accent6">
                    <a:lumMod val="60000"/>
                    <a:lumOff val="40000"/>
                  </a:schemeClr>
                </a:solidFill>
                <a:latin typeface="+mj-lt"/>
              </a:rPr>
              <a:t>Telemetry</a:t>
            </a:r>
          </a:p>
          <a:p>
            <a:pPr algn="ctr"/>
            <a:endParaRPr lang="en-US" sz="1100">
              <a:solidFill>
                <a:schemeClr val="accent6">
                  <a:lumMod val="60000"/>
                  <a:lumOff val="40000"/>
                </a:schemeClr>
              </a:solidFill>
            </a:endParaRPr>
          </a:p>
        </p:txBody>
      </p:sp>
      <p:sp>
        <p:nvSpPr>
          <p:cNvPr id="23" name="Oval 22">
            <a:extLst>
              <a:ext uri="{FF2B5EF4-FFF2-40B4-BE49-F238E27FC236}">
                <a16:creationId xmlns:a16="http://schemas.microsoft.com/office/drawing/2014/main" id="{9A8617E4-1E24-E30F-B7FA-6C0190B3B550}"/>
              </a:ext>
            </a:extLst>
          </p:cNvPr>
          <p:cNvSpPr>
            <a:spLocks noChangeAspect="1"/>
          </p:cNvSpPr>
          <p:nvPr/>
        </p:nvSpPr>
        <p:spPr>
          <a:xfrm>
            <a:off x="2520530" y="2150925"/>
            <a:ext cx="182880" cy="18288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016F7FA-E263-0789-7FC3-EEF418355C54}"/>
              </a:ext>
            </a:extLst>
          </p:cNvPr>
          <p:cNvSpPr txBox="1"/>
          <p:nvPr/>
        </p:nvSpPr>
        <p:spPr>
          <a:xfrm>
            <a:off x="9413935" y="1820343"/>
            <a:ext cx="2499785" cy="584775"/>
          </a:xfrm>
          <a:prstGeom prst="rect">
            <a:avLst/>
          </a:prstGeom>
          <a:noFill/>
        </p:spPr>
        <p:txBody>
          <a:bodyPr wrap="square" lIns="91440" tIns="45720" rIns="91440" bIns="45720" rtlCol="0" anchor="t">
            <a:spAutoFit/>
          </a:bodyPr>
          <a:lstStyle/>
          <a:p>
            <a:pPr algn="ctr"/>
            <a:r>
              <a:rPr lang="en-US" sz="1600" spc="100">
                <a:solidFill>
                  <a:schemeClr val="accent6"/>
                </a:solidFill>
              </a:rPr>
              <a:t>DURING WEAR</a:t>
            </a:r>
            <a:br>
              <a:rPr lang="en-US" sz="1600" spc="100"/>
            </a:br>
            <a:r>
              <a:rPr lang="en-US" sz="1600" spc="100">
                <a:solidFill>
                  <a:schemeClr val="accent6"/>
                </a:solidFill>
              </a:rPr>
              <a:t>MONITORING</a:t>
            </a:r>
            <a:endParaRPr lang="en-US">
              <a:solidFill>
                <a:schemeClr val="accent6"/>
              </a:solidFill>
            </a:endParaRPr>
          </a:p>
        </p:txBody>
      </p:sp>
      <p:sp>
        <p:nvSpPr>
          <p:cNvPr id="8" name="TextBox 7">
            <a:extLst>
              <a:ext uri="{FF2B5EF4-FFF2-40B4-BE49-F238E27FC236}">
                <a16:creationId xmlns:a16="http://schemas.microsoft.com/office/drawing/2014/main" id="{42CAAECF-8B8A-DE99-ED1A-2A66731A97EF}"/>
              </a:ext>
            </a:extLst>
          </p:cNvPr>
          <p:cNvSpPr txBox="1"/>
          <p:nvPr/>
        </p:nvSpPr>
        <p:spPr>
          <a:xfrm>
            <a:off x="9330835" y="3850253"/>
            <a:ext cx="2499785" cy="584775"/>
          </a:xfrm>
          <a:prstGeom prst="rect">
            <a:avLst/>
          </a:prstGeom>
          <a:noFill/>
        </p:spPr>
        <p:txBody>
          <a:bodyPr wrap="square" lIns="91440" tIns="45720" rIns="91440" bIns="45720" rtlCol="0" anchor="t">
            <a:spAutoFit/>
          </a:bodyPr>
          <a:lstStyle/>
          <a:p>
            <a:pPr algn="ctr"/>
            <a:r>
              <a:rPr lang="en-US" sz="1600" spc="100">
                <a:solidFill>
                  <a:schemeClr val="accent6"/>
                </a:solidFill>
              </a:rPr>
              <a:t>RETROSPECTIVE</a:t>
            </a:r>
            <a:br>
              <a:rPr lang="en-US" sz="1600" spc="100"/>
            </a:br>
            <a:r>
              <a:rPr lang="en-US" sz="1600" spc="100">
                <a:solidFill>
                  <a:schemeClr val="accent6"/>
                </a:solidFill>
              </a:rPr>
              <a:t>MONITORING</a:t>
            </a:r>
            <a:endParaRPr lang="en-US">
              <a:solidFill>
                <a:schemeClr val="accent6"/>
              </a:solidFill>
            </a:endParaRPr>
          </a:p>
        </p:txBody>
      </p:sp>
      <p:sp>
        <p:nvSpPr>
          <p:cNvPr id="17" name="TextBox 16">
            <a:extLst>
              <a:ext uri="{FF2B5EF4-FFF2-40B4-BE49-F238E27FC236}">
                <a16:creationId xmlns:a16="http://schemas.microsoft.com/office/drawing/2014/main" id="{5C921D0D-0253-673A-73EA-FA4BA37CC253}"/>
              </a:ext>
            </a:extLst>
          </p:cNvPr>
          <p:cNvSpPr txBox="1"/>
          <p:nvPr/>
        </p:nvSpPr>
        <p:spPr>
          <a:xfrm>
            <a:off x="3202084" y="3821377"/>
            <a:ext cx="1594783" cy="477054"/>
          </a:xfrm>
          <a:prstGeom prst="rect">
            <a:avLst/>
          </a:prstGeom>
          <a:noFill/>
        </p:spPr>
        <p:txBody>
          <a:bodyPr wrap="square" lIns="91440" tIns="45720" rIns="91440" bIns="45720" rtlCol="0" anchor="t">
            <a:spAutoFit/>
          </a:bodyPr>
          <a:lstStyle/>
          <a:p>
            <a:pPr algn="ctr"/>
            <a:r>
              <a:rPr lang="en-US" sz="1400">
                <a:solidFill>
                  <a:schemeClr val="accent6">
                    <a:lumMod val="60000"/>
                    <a:lumOff val="40000"/>
                  </a:schemeClr>
                </a:solidFill>
                <a:latin typeface="+mj-lt"/>
              </a:rPr>
              <a:t>Event Recorder</a:t>
            </a:r>
          </a:p>
          <a:p>
            <a:pPr algn="ctr"/>
            <a:endParaRPr lang="en-US" sz="1100">
              <a:solidFill>
                <a:schemeClr val="accent6">
                  <a:lumMod val="60000"/>
                  <a:lumOff val="40000"/>
                </a:schemeClr>
              </a:solidFill>
            </a:endParaRPr>
          </a:p>
        </p:txBody>
      </p:sp>
      <p:cxnSp>
        <p:nvCxnSpPr>
          <p:cNvPr id="30" name="Straight Connector 29">
            <a:extLst>
              <a:ext uri="{FF2B5EF4-FFF2-40B4-BE49-F238E27FC236}">
                <a16:creationId xmlns:a16="http://schemas.microsoft.com/office/drawing/2014/main" id="{7692F843-D161-0E97-F60A-161992129155}"/>
              </a:ext>
            </a:extLst>
          </p:cNvPr>
          <p:cNvCxnSpPr>
            <a:cxnSpLocks/>
            <a:endCxn id="18" idx="2"/>
          </p:cNvCxnSpPr>
          <p:nvPr/>
        </p:nvCxnSpPr>
        <p:spPr>
          <a:xfrm>
            <a:off x="1055765" y="4185882"/>
            <a:ext cx="2853504" cy="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C325870-3F9B-8509-A686-14B04949545F}"/>
              </a:ext>
            </a:extLst>
          </p:cNvPr>
          <p:cNvCxnSpPr>
            <a:cxnSpLocks/>
            <a:endCxn id="54" idx="2"/>
          </p:cNvCxnSpPr>
          <p:nvPr/>
        </p:nvCxnSpPr>
        <p:spPr>
          <a:xfrm>
            <a:off x="1006996" y="4765736"/>
            <a:ext cx="1035605" cy="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A75387D-F58D-2E17-9EC4-A1003B74BF92}"/>
              </a:ext>
            </a:extLst>
          </p:cNvPr>
          <p:cNvCxnSpPr>
            <a:cxnSpLocks/>
            <a:stCxn id="54" idx="4"/>
          </p:cNvCxnSpPr>
          <p:nvPr/>
        </p:nvCxnSpPr>
        <p:spPr>
          <a:xfrm flipH="1">
            <a:off x="2133272" y="4857176"/>
            <a:ext cx="769" cy="670015"/>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DF72AA8-33E5-7FDD-3B20-1BFECFE63EFA}"/>
              </a:ext>
            </a:extLst>
          </p:cNvPr>
          <p:cNvCxnSpPr>
            <a:cxnSpLocks/>
            <a:stCxn id="18" idx="4"/>
          </p:cNvCxnSpPr>
          <p:nvPr/>
        </p:nvCxnSpPr>
        <p:spPr>
          <a:xfrm>
            <a:off x="4000709" y="4277322"/>
            <a:ext cx="3893" cy="127815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CA374728-E7FA-8285-F24C-44E2C97DF2D1}"/>
              </a:ext>
            </a:extLst>
          </p:cNvPr>
          <p:cNvSpPr txBox="1"/>
          <p:nvPr/>
        </p:nvSpPr>
        <p:spPr>
          <a:xfrm>
            <a:off x="9240335" y="5257883"/>
            <a:ext cx="2499785" cy="307777"/>
          </a:xfrm>
          <a:prstGeom prst="rect">
            <a:avLst/>
          </a:prstGeom>
          <a:noFill/>
        </p:spPr>
        <p:txBody>
          <a:bodyPr wrap="square" rtlCol="0">
            <a:spAutoFit/>
          </a:bodyPr>
          <a:lstStyle/>
          <a:p>
            <a:r>
              <a:rPr lang="en-US" sz="1400" spc="100">
                <a:latin typeface="+mj-lt"/>
              </a:rPr>
              <a:t>SYMPTOM FREQUENCY</a:t>
            </a:r>
          </a:p>
        </p:txBody>
      </p:sp>
      <p:sp>
        <p:nvSpPr>
          <p:cNvPr id="73" name="TextBox 72">
            <a:extLst>
              <a:ext uri="{FF2B5EF4-FFF2-40B4-BE49-F238E27FC236}">
                <a16:creationId xmlns:a16="http://schemas.microsoft.com/office/drawing/2014/main" id="{2E4A149B-1DCD-65C6-471B-03ACDE37A79E}"/>
              </a:ext>
            </a:extLst>
          </p:cNvPr>
          <p:cNvSpPr txBox="1"/>
          <p:nvPr/>
        </p:nvSpPr>
        <p:spPr>
          <a:xfrm>
            <a:off x="9240335" y="5579509"/>
            <a:ext cx="2743770" cy="307777"/>
          </a:xfrm>
          <a:prstGeom prst="rect">
            <a:avLst/>
          </a:prstGeom>
          <a:noFill/>
        </p:spPr>
        <p:txBody>
          <a:bodyPr wrap="square" rtlCol="0">
            <a:spAutoFit/>
          </a:bodyPr>
          <a:lstStyle/>
          <a:p>
            <a:r>
              <a:rPr lang="en-US" sz="1400" spc="100">
                <a:latin typeface="+mj-lt"/>
              </a:rPr>
              <a:t>MONITORING DURATION</a:t>
            </a:r>
          </a:p>
        </p:txBody>
      </p:sp>
      <p:sp>
        <p:nvSpPr>
          <p:cNvPr id="18" name="Oval 17">
            <a:extLst>
              <a:ext uri="{FF2B5EF4-FFF2-40B4-BE49-F238E27FC236}">
                <a16:creationId xmlns:a16="http://schemas.microsoft.com/office/drawing/2014/main" id="{152D54AE-432F-D6EA-522A-461DAF9CC7FE}"/>
              </a:ext>
            </a:extLst>
          </p:cNvPr>
          <p:cNvSpPr>
            <a:spLocks noChangeAspect="1"/>
          </p:cNvSpPr>
          <p:nvPr/>
        </p:nvSpPr>
        <p:spPr>
          <a:xfrm>
            <a:off x="3909269" y="4094442"/>
            <a:ext cx="182880" cy="18288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FA8A614B-A0B3-D2C1-C0D4-4FF3CD682D03}"/>
              </a:ext>
            </a:extLst>
          </p:cNvPr>
          <p:cNvSpPr txBox="1"/>
          <p:nvPr/>
        </p:nvSpPr>
        <p:spPr>
          <a:xfrm>
            <a:off x="2174805" y="4605931"/>
            <a:ext cx="1316234" cy="477054"/>
          </a:xfrm>
          <a:prstGeom prst="rect">
            <a:avLst/>
          </a:prstGeom>
          <a:solidFill>
            <a:schemeClr val="bg1"/>
          </a:solidFill>
        </p:spPr>
        <p:txBody>
          <a:bodyPr wrap="square" lIns="91440" tIns="45720" rIns="91440" bIns="45720" rtlCol="0" anchor="t">
            <a:spAutoFit/>
          </a:bodyPr>
          <a:lstStyle/>
          <a:p>
            <a:pPr algn="ctr"/>
            <a:r>
              <a:rPr lang="en-US" sz="1400">
                <a:solidFill>
                  <a:schemeClr val="accent6">
                    <a:lumMod val="60000"/>
                    <a:lumOff val="40000"/>
                  </a:schemeClr>
                </a:solidFill>
                <a:latin typeface="+mj-lt"/>
              </a:rPr>
              <a:t>Holter Monitor</a:t>
            </a:r>
          </a:p>
          <a:p>
            <a:pPr algn="ctr"/>
            <a:endParaRPr lang="en-US" sz="1100">
              <a:solidFill>
                <a:schemeClr val="accent6">
                  <a:lumMod val="60000"/>
                  <a:lumOff val="40000"/>
                </a:schemeClr>
              </a:solidFill>
            </a:endParaRPr>
          </a:p>
        </p:txBody>
      </p:sp>
      <p:sp>
        <p:nvSpPr>
          <p:cNvPr id="54" name="Oval 53">
            <a:extLst>
              <a:ext uri="{FF2B5EF4-FFF2-40B4-BE49-F238E27FC236}">
                <a16:creationId xmlns:a16="http://schemas.microsoft.com/office/drawing/2014/main" id="{DA1F2698-82E6-8BDB-1087-9621D404A6AE}"/>
              </a:ext>
            </a:extLst>
          </p:cNvPr>
          <p:cNvSpPr>
            <a:spLocks noChangeAspect="1"/>
          </p:cNvSpPr>
          <p:nvPr/>
        </p:nvSpPr>
        <p:spPr>
          <a:xfrm>
            <a:off x="2042601" y="4674296"/>
            <a:ext cx="182880" cy="18288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1F7370C-5ED0-13E3-696B-A6FA28A6F4FD}"/>
              </a:ext>
            </a:extLst>
          </p:cNvPr>
          <p:cNvSpPr txBox="1"/>
          <p:nvPr/>
        </p:nvSpPr>
        <p:spPr>
          <a:xfrm>
            <a:off x="5175270" y="3032568"/>
            <a:ext cx="2230898" cy="692497"/>
          </a:xfrm>
          <a:prstGeom prst="rect">
            <a:avLst/>
          </a:prstGeom>
          <a:noFill/>
        </p:spPr>
        <p:txBody>
          <a:bodyPr wrap="square" lIns="91440" tIns="45720" rIns="91440" bIns="45720" rtlCol="0" anchor="t">
            <a:spAutoFit/>
          </a:bodyPr>
          <a:lstStyle/>
          <a:p>
            <a:pPr algn="ctr"/>
            <a:r>
              <a:rPr lang="en-US" sz="1400">
                <a:solidFill>
                  <a:schemeClr val="accent6">
                    <a:lumMod val="60000"/>
                    <a:lumOff val="40000"/>
                  </a:schemeClr>
                </a:solidFill>
                <a:latin typeface="+mj-lt"/>
              </a:rPr>
              <a:t>Long-Term Continuous</a:t>
            </a:r>
            <a:br>
              <a:rPr lang="en-US" sz="1400">
                <a:latin typeface="+mj-lt"/>
              </a:rPr>
            </a:br>
            <a:r>
              <a:rPr lang="en-US" sz="1400">
                <a:solidFill>
                  <a:schemeClr val="accent6">
                    <a:lumMod val="60000"/>
                    <a:lumOff val="40000"/>
                  </a:schemeClr>
                </a:solidFill>
                <a:latin typeface="+mj-lt"/>
              </a:rPr>
              <a:t>Monitor</a:t>
            </a:r>
          </a:p>
          <a:p>
            <a:pPr algn="ctr"/>
            <a:endParaRPr lang="en-US" sz="1100">
              <a:solidFill>
                <a:schemeClr val="accent6">
                  <a:lumMod val="60000"/>
                  <a:lumOff val="40000"/>
                </a:schemeClr>
              </a:solidFill>
            </a:endParaRPr>
          </a:p>
        </p:txBody>
      </p:sp>
      <p:cxnSp>
        <p:nvCxnSpPr>
          <p:cNvPr id="16" name="Straight Connector 15">
            <a:extLst>
              <a:ext uri="{FF2B5EF4-FFF2-40B4-BE49-F238E27FC236}">
                <a16:creationId xmlns:a16="http://schemas.microsoft.com/office/drawing/2014/main" id="{92CF915A-5451-8A59-DAE3-EBD389545DC5}"/>
              </a:ext>
            </a:extLst>
          </p:cNvPr>
          <p:cNvCxnSpPr>
            <a:cxnSpLocks/>
            <a:endCxn id="21" idx="2"/>
          </p:cNvCxnSpPr>
          <p:nvPr/>
        </p:nvCxnSpPr>
        <p:spPr>
          <a:xfrm>
            <a:off x="1006996" y="3189475"/>
            <a:ext cx="4185594" cy="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EE4C0D8-556F-FE1F-1F98-55A01B914204}"/>
              </a:ext>
            </a:extLst>
          </p:cNvPr>
          <p:cNvCxnSpPr>
            <a:cxnSpLocks/>
            <a:stCxn id="21" idx="4"/>
          </p:cNvCxnSpPr>
          <p:nvPr/>
        </p:nvCxnSpPr>
        <p:spPr>
          <a:xfrm>
            <a:off x="5284030" y="3280915"/>
            <a:ext cx="9753" cy="2204637"/>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22034798-752B-0027-A61B-661EE10104E0}"/>
              </a:ext>
            </a:extLst>
          </p:cNvPr>
          <p:cNvSpPr>
            <a:spLocks noChangeAspect="1"/>
          </p:cNvSpPr>
          <p:nvPr/>
        </p:nvSpPr>
        <p:spPr>
          <a:xfrm>
            <a:off x="5192590" y="3098035"/>
            <a:ext cx="182880" cy="18288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8550818F-E6F0-1CCA-1C2E-AD2307676E3F}"/>
              </a:ext>
            </a:extLst>
          </p:cNvPr>
          <p:cNvSpPr>
            <a:spLocks noGrp="1"/>
          </p:cNvSpPr>
          <p:nvPr>
            <p:ph type="title"/>
          </p:nvPr>
        </p:nvSpPr>
        <p:spPr/>
        <p:txBody>
          <a:bodyPr/>
          <a:lstStyle/>
          <a:p>
            <a:r>
              <a:rPr lang="en-US"/>
              <a:t>Conclusions</a:t>
            </a:r>
          </a:p>
        </p:txBody>
      </p:sp>
      <p:sp>
        <p:nvSpPr>
          <p:cNvPr id="12" name="TextBox 11">
            <a:extLst>
              <a:ext uri="{FF2B5EF4-FFF2-40B4-BE49-F238E27FC236}">
                <a16:creationId xmlns:a16="http://schemas.microsoft.com/office/drawing/2014/main" id="{FB067569-4317-18B5-B392-969BFC42B984}"/>
              </a:ext>
            </a:extLst>
          </p:cNvPr>
          <p:cNvSpPr txBox="1"/>
          <p:nvPr/>
        </p:nvSpPr>
        <p:spPr>
          <a:xfrm>
            <a:off x="4522931" y="0"/>
            <a:ext cx="3142961" cy="369332"/>
          </a:xfrm>
          <a:prstGeom prst="rect">
            <a:avLst/>
          </a:prstGeom>
          <a:noFill/>
        </p:spPr>
        <p:txBody>
          <a:bodyPr wrap="square" lIns="0" tIns="182880" rtlCol="0">
            <a:spAutoFit/>
          </a:bodyPr>
          <a:lstStyle/>
          <a:p>
            <a:pPr algn="ctr"/>
            <a:r>
              <a:rPr lang="en-US" sz="900" spc="100">
                <a:solidFill>
                  <a:schemeClr val="accent6"/>
                </a:solidFill>
              </a:rPr>
              <a:t>CONSUMER WEARABLE DEVICES</a:t>
            </a:r>
          </a:p>
        </p:txBody>
      </p:sp>
      <p:cxnSp>
        <p:nvCxnSpPr>
          <p:cNvPr id="25" name="Straight Connector 24">
            <a:extLst>
              <a:ext uri="{FF2B5EF4-FFF2-40B4-BE49-F238E27FC236}">
                <a16:creationId xmlns:a16="http://schemas.microsoft.com/office/drawing/2014/main" id="{9481B788-FF20-A9F3-5B77-1B0A66DFF1C7}"/>
              </a:ext>
            </a:extLst>
          </p:cNvPr>
          <p:cNvCxnSpPr>
            <a:cxnSpLocks/>
            <a:endCxn id="28" idx="2"/>
          </p:cNvCxnSpPr>
          <p:nvPr/>
        </p:nvCxnSpPr>
        <p:spPr>
          <a:xfrm>
            <a:off x="1006996" y="2788612"/>
            <a:ext cx="6898220" cy="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315C0ED-6665-745A-1A19-792EF8ADEF7C}"/>
              </a:ext>
            </a:extLst>
          </p:cNvPr>
          <p:cNvCxnSpPr>
            <a:cxnSpLocks/>
            <a:stCxn id="28" idx="4"/>
          </p:cNvCxnSpPr>
          <p:nvPr/>
        </p:nvCxnSpPr>
        <p:spPr>
          <a:xfrm>
            <a:off x="7996656" y="2880052"/>
            <a:ext cx="0" cy="2643836"/>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E2509DBC-1B11-3971-6C26-79A2E46C08D3}"/>
              </a:ext>
            </a:extLst>
          </p:cNvPr>
          <p:cNvSpPr>
            <a:spLocks noChangeAspect="1"/>
          </p:cNvSpPr>
          <p:nvPr/>
        </p:nvSpPr>
        <p:spPr>
          <a:xfrm>
            <a:off x="7905216" y="2697172"/>
            <a:ext cx="182880" cy="18288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C5288385-D191-4B63-3B70-4BFB1190A19A}"/>
              </a:ext>
            </a:extLst>
          </p:cNvPr>
          <p:cNvGrpSpPr/>
          <p:nvPr/>
        </p:nvGrpSpPr>
        <p:grpSpPr>
          <a:xfrm>
            <a:off x="1209041" y="5486139"/>
            <a:ext cx="8013416" cy="246497"/>
            <a:chOff x="1317923" y="5486139"/>
            <a:chExt cx="5242619" cy="246497"/>
          </a:xfrm>
        </p:grpSpPr>
        <p:cxnSp>
          <p:nvCxnSpPr>
            <p:cNvPr id="36" name="Straight Arrow Connector 35">
              <a:extLst>
                <a:ext uri="{FF2B5EF4-FFF2-40B4-BE49-F238E27FC236}">
                  <a16:creationId xmlns:a16="http://schemas.microsoft.com/office/drawing/2014/main" id="{1A914F8D-7A4A-14DB-92C2-E1E0B07C65C1}"/>
                </a:ext>
              </a:extLst>
            </p:cNvPr>
            <p:cNvCxnSpPr>
              <a:cxnSpLocks/>
            </p:cNvCxnSpPr>
            <p:nvPr/>
          </p:nvCxnSpPr>
          <p:spPr>
            <a:xfrm flipH="1">
              <a:off x="1325374" y="5486139"/>
              <a:ext cx="5227717" cy="0"/>
            </a:xfrm>
            <a:prstGeom prst="straightConnector1">
              <a:avLst/>
            </a:prstGeom>
            <a:ln w="101600">
              <a:gradFill flip="none" rotWithShape="1">
                <a:gsLst>
                  <a:gs pos="0">
                    <a:schemeClr val="bg1"/>
                  </a:gs>
                  <a:gs pos="71000">
                    <a:schemeClr val="accent1">
                      <a:lumMod val="100000"/>
                    </a:schemeClr>
                  </a:gs>
                </a:gsLst>
                <a:lin ang="0" scaled="0"/>
                <a:tileRect/>
              </a:gradFill>
              <a:tailEnd type="triangle" w="med" len="sm"/>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DD1F9CC-4F5C-E06E-A72F-A67A0799F0B5}"/>
                </a:ext>
              </a:extLst>
            </p:cNvPr>
            <p:cNvCxnSpPr>
              <a:cxnSpLocks/>
            </p:cNvCxnSpPr>
            <p:nvPr/>
          </p:nvCxnSpPr>
          <p:spPr>
            <a:xfrm>
              <a:off x="1317923" y="5718306"/>
              <a:ext cx="5242619" cy="14330"/>
            </a:xfrm>
            <a:prstGeom prst="straightConnector1">
              <a:avLst/>
            </a:prstGeom>
            <a:ln w="101600">
              <a:gradFill flip="none" rotWithShape="1">
                <a:gsLst>
                  <a:gs pos="0">
                    <a:schemeClr val="bg1"/>
                  </a:gs>
                  <a:gs pos="71000">
                    <a:schemeClr val="tx1"/>
                  </a:gs>
                </a:gsLst>
                <a:lin ang="0" scaled="0"/>
                <a:tileRect/>
              </a:gradFill>
              <a:tailEnd type="triangle" w="med" len="sm"/>
            </a:ln>
          </p:spPr>
          <p:style>
            <a:lnRef idx="1">
              <a:schemeClr val="accent1"/>
            </a:lnRef>
            <a:fillRef idx="0">
              <a:schemeClr val="accent1"/>
            </a:fillRef>
            <a:effectRef idx="0">
              <a:schemeClr val="accent1"/>
            </a:effectRef>
            <a:fontRef idx="minor">
              <a:schemeClr val="tx1"/>
            </a:fontRef>
          </p:style>
        </p:cxnSp>
      </p:grpSp>
      <p:cxnSp>
        <p:nvCxnSpPr>
          <p:cNvPr id="2" name="Straight Arrow Connector 1">
            <a:extLst>
              <a:ext uri="{FF2B5EF4-FFF2-40B4-BE49-F238E27FC236}">
                <a16:creationId xmlns:a16="http://schemas.microsoft.com/office/drawing/2014/main" id="{FF09A4DD-449E-3D67-D5E7-B41A44FB3D23}"/>
              </a:ext>
            </a:extLst>
          </p:cNvPr>
          <p:cNvCxnSpPr>
            <a:cxnSpLocks/>
          </p:cNvCxnSpPr>
          <p:nvPr/>
        </p:nvCxnSpPr>
        <p:spPr>
          <a:xfrm flipV="1">
            <a:off x="999203" y="1238596"/>
            <a:ext cx="0" cy="4479710"/>
          </a:xfrm>
          <a:prstGeom prst="straightConnector1">
            <a:avLst/>
          </a:prstGeom>
          <a:ln w="101600">
            <a:gradFill flip="none" rotWithShape="1">
              <a:gsLst>
                <a:gs pos="0">
                  <a:schemeClr val="bg1"/>
                </a:gs>
                <a:gs pos="74000">
                  <a:schemeClr val="accent4">
                    <a:lumMod val="50000"/>
                  </a:schemeClr>
                </a:gs>
              </a:gsLst>
              <a:lin ang="5400000" scaled="0"/>
              <a:tileRect/>
            </a:gradFill>
            <a:tailEnd type="triangle" w="med" len="sm"/>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93DB5CF-2CCD-4650-8F45-868031F7659F}"/>
              </a:ext>
            </a:extLst>
          </p:cNvPr>
          <p:cNvSpPr txBox="1"/>
          <p:nvPr/>
        </p:nvSpPr>
        <p:spPr>
          <a:xfrm>
            <a:off x="7923791" y="4185360"/>
            <a:ext cx="1335164" cy="477054"/>
          </a:xfrm>
          <a:prstGeom prst="rect">
            <a:avLst/>
          </a:prstGeom>
          <a:noFill/>
        </p:spPr>
        <p:txBody>
          <a:bodyPr wrap="square" lIns="91440" tIns="45720" rIns="91440" bIns="45720" rtlCol="0" anchor="t">
            <a:spAutoFit/>
          </a:bodyPr>
          <a:lstStyle/>
          <a:p>
            <a:pPr algn="ctr"/>
            <a:r>
              <a:rPr lang="en-US" sz="1400">
                <a:solidFill>
                  <a:schemeClr val="accent1"/>
                </a:solidFill>
                <a:latin typeface="+mj-lt"/>
              </a:rPr>
              <a:t>Wearables</a:t>
            </a:r>
          </a:p>
          <a:p>
            <a:pPr algn="ctr"/>
            <a:endParaRPr lang="en-US" sz="1100">
              <a:solidFill>
                <a:schemeClr val="accent6">
                  <a:lumMod val="50000"/>
                </a:schemeClr>
              </a:solidFill>
            </a:endParaRPr>
          </a:p>
        </p:txBody>
      </p:sp>
      <p:sp>
        <p:nvSpPr>
          <p:cNvPr id="58" name="Oval 57">
            <a:extLst>
              <a:ext uri="{FF2B5EF4-FFF2-40B4-BE49-F238E27FC236}">
                <a16:creationId xmlns:a16="http://schemas.microsoft.com/office/drawing/2014/main" id="{357FE4B0-4267-E645-8FEF-75D2DA842119}"/>
              </a:ext>
            </a:extLst>
          </p:cNvPr>
          <p:cNvSpPr>
            <a:spLocks noChangeAspect="1"/>
          </p:cNvSpPr>
          <p:nvPr/>
        </p:nvSpPr>
        <p:spPr>
          <a:xfrm>
            <a:off x="7914364" y="4238399"/>
            <a:ext cx="182880" cy="18288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14AAF66-AC88-EE38-E27C-9CDD0E3616D2}"/>
              </a:ext>
            </a:extLst>
          </p:cNvPr>
          <p:cNvSpPr txBox="1"/>
          <p:nvPr/>
        </p:nvSpPr>
        <p:spPr>
          <a:xfrm>
            <a:off x="7161391" y="1993222"/>
            <a:ext cx="1691406" cy="692497"/>
          </a:xfrm>
          <a:prstGeom prst="rect">
            <a:avLst/>
          </a:prstGeom>
          <a:noFill/>
        </p:spPr>
        <p:txBody>
          <a:bodyPr wrap="square" lIns="91440" tIns="45720" rIns="91440" bIns="45720" rtlCol="0" anchor="t">
            <a:spAutoFit/>
          </a:bodyPr>
          <a:lstStyle/>
          <a:p>
            <a:pPr algn="ctr"/>
            <a:r>
              <a:rPr lang="en-US" sz="1400">
                <a:solidFill>
                  <a:schemeClr val="accent6">
                    <a:lumMod val="60000"/>
                    <a:lumOff val="40000"/>
                  </a:schemeClr>
                </a:solidFill>
                <a:latin typeface="+mj-lt"/>
              </a:rPr>
              <a:t>Implantable Loop Recorder</a:t>
            </a:r>
          </a:p>
          <a:p>
            <a:pPr algn="ctr"/>
            <a:endParaRPr lang="en-US" sz="1100">
              <a:solidFill>
                <a:schemeClr val="accent6">
                  <a:lumMod val="60000"/>
                  <a:lumOff val="40000"/>
                </a:schemeClr>
              </a:solidFill>
            </a:endParaRPr>
          </a:p>
        </p:txBody>
      </p:sp>
      <p:sp>
        <p:nvSpPr>
          <p:cNvPr id="6" name="TextBox 5">
            <a:extLst>
              <a:ext uri="{FF2B5EF4-FFF2-40B4-BE49-F238E27FC236}">
                <a16:creationId xmlns:a16="http://schemas.microsoft.com/office/drawing/2014/main" id="{56BF28E9-6E18-4963-7148-22D4D356D1B7}"/>
              </a:ext>
            </a:extLst>
          </p:cNvPr>
          <p:cNvSpPr txBox="1"/>
          <p:nvPr/>
        </p:nvSpPr>
        <p:spPr>
          <a:xfrm rot="16200000">
            <a:off x="-77171" y="2120687"/>
            <a:ext cx="1703407" cy="307777"/>
          </a:xfrm>
          <a:prstGeom prst="rect">
            <a:avLst/>
          </a:prstGeom>
          <a:noFill/>
        </p:spPr>
        <p:txBody>
          <a:bodyPr wrap="square" lIns="91440" tIns="45720" rIns="91440" bIns="45720" rtlCol="0" anchor="t">
            <a:spAutoFit/>
          </a:bodyPr>
          <a:lstStyle/>
          <a:p>
            <a:pPr algn="r"/>
            <a:r>
              <a:rPr lang="en-US" sz="1400" spc="100">
                <a:latin typeface="+mj-lt"/>
              </a:rPr>
              <a:t>DATA URGENCY</a:t>
            </a:r>
          </a:p>
        </p:txBody>
      </p:sp>
      <p:sp>
        <p:nvSpPr>
          <p:cNvPr id="9" name="Text Placeholder 16">
            <a:extLst>
              <a:ext uri="{FF2B5EF4-FFF2-40B4-BE49-F238E27FC236}">
                <a16:creationId xmlns:a16="http://schemas.microsoft.com/office/drawing/2014/main" id="{0E7380B1-627D-F7F3-B6FF-04F45822CF52}"/>
              </a:ext>
            </a:extLst>
          </p:cNvPr>
          <p:cNvSpPr txBox="1">
            <a:spLocks/>
          </p:cNvSpPr>
          <p:nvPr/>
        </p:nvSpPr>
        <p:spPr>
          <a:xfrm>
            <a:off x="927534" y="6143265"/>
            <a:ext cx="9969774" cy="144271"/>
          </a:xfrm>
          <a:prstGeom prst="rect">
            <a:avLst/>
          </a:prstGeom>
        </p:spPr>
        <p:txBody>
          <a:bodyPr lIns="0" tIns="0" rIns="0" bIns="0" anchor="b">
            <a:noAutofit/>
          </a:bodyPr>
          <a:lstStyle>
            <a:lvl1pPr marL="109728" marR="0" indent="-114300" algn="l" defTabSz="1018824" rtl="0" eaLnBrk="1" fontAlgn="auto" latinLnBrk="0" hangingPunct="1">
              <a:lnSpc>
                <a:spcPct val="100000"/>
              </a:lnSpc>
              <a:spcBef>
                <a:spcPts val="400"/>
              </a:spcBef>
              <a:spcAft>
                <a:spcPts val="0"/>
              </a:spcAft>
              <a:buClrTx/>
              <a:buSzTx/>
              <a:buFont typeface="+mj-lt"/>
              <a:buAutoNum type="arabicPeriod"/>
              <a:tabLst>
                <a:tab pos="109538" algn="l"/>
              </a:tabLst>
              <a:defRPr sz="700" b="0" kern="1200" spc="0" baseline="0">
                <a:solidFill>
                  <a:schemeClr val="accent6"/>
                </a:solidFill>
                <a:latin typeface="+mn-lt"/>
                <a:ea typeface="+mn-ea"/>
                <a:cs typeface="Calibri"/>
              </a:defRPr>
            </a:lvl1pPr>
            <a:lvl2pPr marL="509412" indent="0" algn="l" defTabSz="914400" rtl="0" eaLnBrk="1" latinLnBrk="0" hangingPunct="1">
              <a:lnSpc>
                <a:spcPct val="90000"/>
              </a:lnSpc>
              <a:spcBef>
                <a:spcPts val="500"/>
              </a:spcBef>
              <a:buClr>
                <a:schemeClr val="accent1"/>
              </a:buClr>
              <a:buSzPct val="80000"/>
              <a:buFont typeface="Arial" panose="020B0604020202020204" pitchFamily="34" charset="0"/>
              <a:buNone/>
              <a:tabLst/>
              <a:defRPr sz="2000" kern="1200">
                <a:solidFill>
                  <a:schemeClr val="tx1">
                    <a:tint val="75000"/>
                  </a:schemeClr>
                </a:solidFill>
                <a:latin typeface="+mn-lt"/>
                <a:ea typeface="+mn-ea"/>
                <a:cs typeface="+mn-cs"/>
              </a:defRPr>
            </a:lvl2pPr>
            <a:lvl3pPr marL="1018824" indent="0" algn="l" defTabSz="914400" rtl="0" eaLnBrk="1" latinLnBrk="0" hangingPunct="1">
              <a:lnSpc>
                <a:spcPct val="90000"/>
              </a:lnSpc>
              <a:spcBef>
                <a:spcPts val="500"/>
              </a:spcBef>
              <a:buFont typeface="System Font Regular"/>
              <a:buNone/>
              <a:tabLst/>
              <a:defRPr sz="1800" kern="1200">
                <a:solidFill>
                  <a:schemeClr val="tx1">
                    <a:tint val="75000"/>
                  </a:schemeClr>
                </a:solidFill>
                <a:latin typeface="+mn-lt"/>
                <a:ea typeface="+mn-ea"/>
                <a:cs typeface="+mn-cs"/>
              </a:defRPr>
            </a:lvl3pPr>
            <a:lvl4pPr marL="1528237" indent="0" algn="l" defTabSz="914400" rtl="0" eaLnBrk="1" latinLnBrk="0" hangingPunct="1">
              <a:lnSpc>
                <a:spcPct val="90000"/>
              </a:lnSpc>
              <a:spcBef>
                <a:spcPts val="500"/>
              </a:spcBef>
              <a:buSzPct val="80000"/>
              <a:buFont typeface="Courier New" panose="02070309020205020404" pitchFamily="49" charset="0"/>
              <a:buNone/>
              <a:tabLst/>
              <a:defRPr sz="1600" kern="1200">
                <a:solidFill>
                  <a:schemeClr val="tx1">
                    <a:tint val="75000"/>
                  </a:schemeClr>
                </a:solidFill>
                <a:latin typeface="+mn-lt"/>
                <a:ea typeface="+mn-ea"/>
                <a:cs typeface="+mn-cs"/>
              </a:defRPr>
            </a:lvl4pPr>
            <a:lvl5pPr marL="2037649" indent="0" algn="l" defTabSz="914400" rtl="0" eaLnBrk="1" latinLnBrk="0" hangingPunct="1">
              <a:lnSpc>
                <a:spcPct val="90000"/>
              </a:lnSpc>
              <a:spcBef>
                <a:spcPts val="500"/>
              </a:spcBef>
              <a:buSzPct val="75000"/>
              <a:buFont typeface="System Font Regular"/>
              <a:buNone/>
              <a:tabLst/>
              <a:defRPr sz="1600" kern="1200">
                <a:solidFill>
                  <a:schemeClr val="tx1">
                    <a:tint val="75000"/>
                  </a:schemeClr>
                </a:solidFill>
                <a:latin typeface="+mn-lt"/>
                <a:ea typeface="+mn-ea"/>
                <a:cs typeface="+mn-cs"/>
              </a:defRPr>
            </a:lvl5pPr>
            <a:lvl6pPr marL="254706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09220">
              <a:buNone/>
            </a:pPr>
            <a:r>
              <a:rPr lang="en-US" sz="1000" b="1">
                <a:solidFill>
                  <a:schemeClr val="accent5"/>
                </a:solidFill>
                <a:latin typeface="Franklin Gothic Book"/>
                <a:cs typeface="Times New Roman"/>
              </a:rPr>
              <a:t>Disclaimer: </a:t>
            </a:r>
            <a:r>
              <a:rPr lang="en-US" sz="1000">
                <a:solidFill>
                  <a:schemeClr val="accent5"/>
                </a:solidFill>
                <a:latin typeface="Franklin Gothic Book"/>
                <a:cs typeface="Times New Roman"/>
              </a:rPr>
              <a:t>Ambulatory monitoring devices are intended for use in routine, non-acute settings and are not designed for high-risk patients or those requiring continuous, intensive care.</a:t>
            </a:r>
          </a:p>
        </p:txBody>
      </p:sp>
    </p:spTree>
    <p:custDataLst>
      <p:tags r:id="rId1"/>
    </p:custDataLst>
    <p:extLst>
      <p:ext uri="{BB962C8B-B14F-4D97-AF65-F5344CB8AC3E}">
        <p14:creationId xmlns:p14="http://schemas.microsoft.com/office/powerpoint/2010/main" val="32788274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707491-FA5E-E4B9-D8FA-579DC3ED0DAC}"/>
              </a:ext>
            </a:extLst>
          </p:cNvPr>
          <p:cNvSpPr>
            <a:spLocks noGrp="1"/>
          </p:cNvSpPr>
          <p:nvPr>
            <p:ph type="ctrTitle"/>
          </p:nvPr>
        </p:nvSpPr>
        <p:spPr>
          <a:xfrm>
            <a:off x="608013" y="1866900"/>
            <a:ext cx="10972801" cy="3124200"/>
          </a:xfrm>
        </p:spPr>
        <p:txBody>
          <a:bodyPr/>
          <a:lstStyle/>
          <a:p>
            <a:pPr algn="l"/>
            <a:r>
              <a:rPr lang="en-US" sz="8800">
                <a:solidFill>
                  <a:schemeClr val="tx1"/>
                </a:solidFill>
              </a:rPr>
              <a:t>Questions?</a:t>
            </a:r>
          </a:p>
        </p:txBody>
      </p:sp>
      <p:pic>
        <p:nvPicPr>
          <p:cNvPr id="6" name="Picture 5">
            <a:extLst>
              <a:ext uri="{FF2B5EF4-FFF2-40B4-BE49-F238E27FC236}">
                <a16:creationId xmlns:a16="http://schemas.microsoft.com/office/drawing/2014/main" id="{C0D657BB-EA75-E60B-16C7-023157DE0554}"/>
              </a:ext>
            </a:extLst>
          </p:cNvPr>
          <p:cNvPicPr>
            <a:picLocks noChangeAspect="1"/>
          </p:cNvPicPr>
          <p:nvPr/>
        </p:nvPicPr>
        <p:blipFill>
          <a:blip r:embed="rId4"/>
          <a:stretch>
            <a:fillRect/>
          </a:stretch>
        </p:blipFill>
        <p:spPr>
          <a:xfrm>
            <a:off x="7690997" y="1914819"/>
            <a:ext cx="2881149" cy="3028361"/>
          </a:xfrm>
          <a:prstGeom prst="rect">
            <a:avLst/>
          </a:prstGeom>
        </p:spPr>
      </p:pic>
      <p:sp>
        <p:nvSpPr>
          <p:cNvPr id="2" name="TextBox 1">
            <a:extLst>
              <a:ext uri="{FF2B5EF4-FFF2-40B4-BE49-F238E27FC236}">
                <a16:creationId xmlns:a16="http://schemas.microsoft.com/office/drawing/2014/main" id="{DECBFAF8-6BDF-5156-A0BF-B8C4D46B956C}"/>
              </a:ext>
            </a:extLst>
          </p:cNvPr>
          <p:cNvSpPr txBox="1"/>
          <p:nvPr/>
        </p:nvSpPr>
        <p:spPr>
          <a:xfrm>
            <a:off x="11162580" y="6642556"/>
            <a:ext cx="1029419" cy="215444"/>
          </a:xfrm>
          <a:prstGeom prst="rect">
            <a:avLst/>
          </a:prstGeom>
          <a:noFill/>
        </p:spPr>
        <p:txBody>
          <a:bodyPr wrap="square" rtlCol="0">
            <a:spAutoFit/>
          </a:bodyPr>
          <a:lstStyle/>
          <a:p>
            <a:pPr algn="r"/>
            <a:r>
              <a:rPr lang="en-US" sz="800"/>
              <a:t>CEM0008.01</a:t>
            </a:r>
          </a:p>
        </p:txBody>
      </p:sp>
    </p:spTree>
    <p:custDataLst>
      <p:tags r:id="rId1"/>
    </p:custDataLst>
    <p:extLst>
      <p:ext uri="{BB962C8B-B14F-4D97-AF65-F5344CB8AC3E}">
        <p14:creationId xmlns:p14="http://schemas.microsoft.com/office/powerpoint/2010/main" val="2321819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6B3CDAF-B133-FBA1-B8B5-0B3C3B30F8D7}"/>
            </a:ext>
          </a:extLst>
        </p:cNvPr>
        <p:cNvGrpSpPr/>
        <p:nvPr/>
      </p:nvGrpSpPr>
      <p:grpSpPr>
        <a:xfrm>
          <a:off x="0" y="0"/>
          <a:ext cx="0" cy="0"/>
          <a:chOff x="0" y="0"/>
          <a:chExt cx="0" cy="0"/>
        </a:xfrm>
      </p:grpSpPr>
      <p:sp>
        <p:nvSpPr>
          <p:cNvPr id="31" name="Text Placeholder 30">
            <a:extLst>
              <a:ext uri="{FF2B5EF4-FFF2-40B4-BE49-F238E27FC236}">
                <a16:creationId xmlns:a16="http://schemas.microsoft.com/office/drawing/2014/main" id="{7A2AEFBB-FE09-F27A-D5B8-FD8398135F0E}"/>
              </a:ext>
            </a:extLst>
          </p:cNvPr>
          <p:cNvSpPr>
            <a:spLocks noGrp="1"/>
          </p:cNvSpPr>
          <p:nvPr>
            <p:ph type="body" idx="14"/>
          </p:nvPr>
        </p:nvSpPr>
        <p:spPr>
          <a:xfrm>
            <a:off x="1072599" y="1890733"/>
            <a:ext cx="3969849" cy="458330"/>
          </a:xfrm>
        </p:spPr>
        <p:txBody>
          <a:bodyPr lIns="0" tIns="0" rIns="0" bIns="0" anchor="t">
            <a:noAutofit/>
          </a:bodyPr>
          <a:lstStyle/>
          <a:p>
            <a:pPr marL="0" marR="0" lvl="0" indent="0" defTabSz="914400" rtl="0" eaLnBrk="1" fontAlgn="auto" latinLnBrk="0" hangingPunct="1">
              <a:lnSpc>
                <a:spcPct val="90000"/>
              </a:lnSpc>
              <a:spcBef>
                <a:spcPts val="1200"/>
              </a:spcBef>
              <a:spcAft>
                <a:spcPts val="0"/>
              </a:spcAft>
              <a:buClrTx/>
              <a:buSzTx/>
              <a:buFontTx/>
              <a:buNone/>
              <a:tabLst/>
              <a:defRPr/>
            </a:pPr>
            <a:r>
              <a:rPr kumimoji="0" lang="en-US" sz="2000" i="0" u="none" strike="noStrike" kern="1200" cap="none" spc="0" normalizeH="0" baseline="0" noProof="0">
                <a:ln>
                  <a:noFill/>
                </a:ln>
                <a:solidFill>
                  <a:schemeClr val="accent1"/>
                </a:solidFill>
                <a:effectLst/>
                <a:uLnTx/>
                <a:uFillTx/>
                <a:ea typeface="+mn-ea"/>
                <a:cs typeface="+mn-cs"/>
              </a:rPr>
              <a:t>Several </a:t>
            </a:r>
            <a:r>
              <a:rPr lang="en-US" sz="2000">
                <a:solidFill>
                  <a:schemeClr val="accent1"/>
                </a:solidFill>
                <a:cs typeface="+mn-cs"/>
              </a:rPr>
              <a:t>organization</a:t>
            </a:r>
            <a:r>
              <a:rPr kumimoji="0" lang="en-US" sz="2000" i="0" u="none" strike="noStrike" kern="1200" cap="none" spc="0" normalizeH="0" baseline="0" noProof="0">
                <a:ln>
                  <a:noFill/>
                </a:ln>
                <a:solidFill>
                  <a:schemeClr val="accent1"/>
                </a:solidFill>
                <a:effectLst/>
                <a:uLnTx/>
                <a:uFillTx/>
                <a:ea typeface="+mn-ea"/>
                <a:cs typeface="+mn-cs"/>
              </a:rPr>
              <a:t> guidelines have recommended the use of ACM</a:t>
            </a:r>
          </a:p>
        </p:txBody>
      </p:sp>
      <p:sp>
        <p:nvSpPr>
          <p:cNvPr id="3" name="Text Placeholder 2">
            <a:extLst>
              <a:ext uri="{FF2B5EF4-FFF2-40B4-BE49-F238E27FC236}">
                <a16:creationId xmlns:a16="http://schemas.microsoft.com/office/drawing/2014/main" id="{9DB0515A-F8AE-A550-01AE-036236758DF9}"/>
              </a:ext>
            </a:extLst>
          </p:cNvPr>
          <p:cNvSpPr>
            <a:spLocks noGrp="1"/>
          </p:cNvSpPr>
          <p:nvPr>
            <p:ph type="body" sz="quarter" idx="35"/>
          </p:nvPr>
        </p:nvSpPr>
        <p:spPr/>
        <p:txBody>
          <a:bodyPr/>
          <a:lstStyle/>
          <a:p>
            <a:r>
              <a:rPr lang="en-US"/>
              <a:t>Ambulatory Cardiac Monitoring (ACM) Guidelines</a:t>
            </a:r>
          </a:p>
        </p:txBody>
      </p:sp>
      <p:pic>
        <p:nvPicPr>
          <p:cNvPr id="45" name="Picture 44" descr="A blue and white logo&#10;&#10;Description automatically generated">
            <a:extLst>
              <a:ext uri="{FF2B5EF4-FFF2-40B4-BE49-F238E27FC236}">
                <a16:creationId xmlns:a16="http://schemas.microsoft.com/office/drawing/2014/main" id="{E8C8CC15-82FB-1CEE-2C84-22DB201430DE}"/>
              </a:ext>
            </a:extLst>
          </p:cNvPr>
          <p:cNvPicPr>
            <a:picLocks noChangeAspect="1"/>
          </p:cNvPicPr>
          <p:nvPr/>
        </p:nvPicPr>
        <p:blipFill>
          <a:blip r:embed="rId4"/>
          <a:stretch>
            <a:fillRect/>
          </a:stretch>
        </p:blipFill>
        <p:spPr>
          <a:xfrm>
            <a:off x="6991954" y="3383203"/>
            <a:ext cx="2528993" cy="1464159"/>
          </a:xfrm>
          <a:prstGeom prst="rect">
            <a:avLst/>
          </a:prstGeom>
        </p:spPr>
      </p:pic>
      <p:pic>
        <p:nvPicPr>
          <p:cNvPr id="47" name="Picture 46" descr="Patient Therapeutic Areas - PlatformQ Health">
            <a:extLst>
              <a:ext uri="{FF2B5EF4-FFF2-40B4-BE49-F238E27FC236}">
                <a16:creationId xmlns:a16="http://schemas.microsoft.com/office/drawing/2014/main" id="{320BA71C-ED00-CBD2-4FBC-15589DEB76B8}"/>
              </a:ext>
            </a:extLst>
          </p:cNvPr>
          <p:cNvPicPr>
            <a:picLocks noChangeAspect="1"/>
          </p:cNvPicPr>
          <p:nvPr/>
        </p:nvPicPr>
        <p:blipFill>
          <a:blip r:embed="rId5"/>
          <a:stretch>
            <a:fillRect/>
          </a:stretch>
        </p:blipFill>
        <p:spPr>
          <a:xfrm>
            <a:off x="8621870" y="1988486"/>
            <a:ext cx="3354982" cy="1283467"/>
          </a:xfrm>
          <a:prstGeom prst="rect">
            <a:avLst/>
          </a:prstGeom>
        </p:spPr>
      </p:pic>
      <p:pic>
        <p:nvPicPr>
          <p:cNvPr id="48" name="Picture 47" descr="American heart association logo png full hd png">
            <a:extLst>
              <a:ext uri="{FF2B5EF4-FFF2-40B4-BE49-F238E27FC236}">
                <a16:creationId xmlns:a16="http://schemas.microsoft.com/office/drawing/2014/main" id="{41B07B0A-5224-F969-5E7C-C8895A198D99}"/>
              </a:ext>
            </a:extLst>
          </p:cNvPr>
          <p:cNvPicPr>
            <a:picLocks noChangeAspect="1"/>
          </p:cNvPicPr>
          <p:nvPr/>
        </p:nvPicPr>
        <p:blipFill>
          <a:blip r:embed="rId6"/>
          <a:stretch>
            <a:fillRect/>
          </a:stretch>
        </p:blipFill>
        <p:spPr>
          <a:xfrm>
            <a:off x="6906970" y="536879"/>
            <a:ext cx="2238123" cy="1340357"/>
          </a:xfrm>
          <a:prstGeom prst="rect">
            <a:avLst/>
          </a:prstGeom>
        </p:spPr>
      </p:pic>
      <p:sp>
        <p:nvSpPr>
          <p:cNvPr id="4" name="Text Placeholder 49">
            <a:extLst>
              <a:ext uri="{FF2B5EF4-FFF2-40B4-BE49-F238E27FC236}">
                <a16:creationId xmlns:a16="http://schemas.microsoft.com/office/drawing/2014/main" id="{1B9D3C40-AB43-9963-F480-75B6275A1FFD}"/>
              </a:ext>
            </a:extLst>
          </p:cNvPr>
          <p:cNvSpPr txBox="1">
            <a:spLocks/>
          </p:cNvSpPr>
          <p:nvPr/>
        </p:nvSpPr>
        <p:spPr>
          <a:xfrm>
            <a:off x="1154073" y="2756785"/>
            <a:ext cx="3888375" cy="2151957"/>
          </a:xfrm>
          <a:prstGeom prst="rect">
            <a:avLst/>
          </a:prstGeom>
        </p:spPr>
        <p:txBody>
          <a:bodyPr lIns="0" tIns="0" rIns="0" bIns="0" anchor="t">
            <a:noAutofit/>
          </a:bodyPr>
          <a:lstStyle>
            <a:lvl1pPr marL="0" marR="0" indent="0" algn="ctr" defTabSz="1018824" rtl="0" eaLnBrk="1" fontAlgn="auto" latinLnBrk="0" hangingPunct="1">
              <a:lnSpc>
                <a:spcPct val="110000"/>
              </a:lnSpc>
              <a:spcBef>
                <a:spcPts val="1000"/>
              </a:spcBef>
              <a:spcAft>
                <a:spcPts val="0"/>
              </a:spcAft>
              <a:buClrTx/>
              <a:buSzTx/>
              <a:buFont typeface="Arial" pitchFamily="34" charset="0"/>
              <a:buNone/>
              <a:tabLst/>
              <a:defRPr sz="1400" b="0" kern="1200" spc="0" baseline="0">
                <a:solidFill>
                  <a:schemeClr val="tx2"/>
                </a:solidFill>
                <a:latin typeface="+mn-lt"/>
                <a:ea typeface="+mn-ea"/>
                <a:cs typeface="Calibri"/>
              </a:defRPr>
            </a:lvl1pPr>
            <a:lvl2pPr marL="509412" indent="0" algn="l" defTabSz="914400" rtl="0" eaLnBrk="1" latinLnBrk="0" hangingPunct="1">
              <a:lnSpc>
                <a:spcPct val="90000"/>
              </a:lnSpc>
              <a:spcBef>
                <a:spcPts val="500"/>
              </a:spcBef>
              <a:buClr>
                <a:schemeClr val="accent1"/>
              </a:buClr>
              <a:buSzPct val="80000"/>
              <a:buFont typeface="Arial" panose="020B0604020202020204" pitchFamily="34" charset="0"/>
              <a:buNone/>
              <a:tabLst/>
              <a:defRPr sz="2000" kern="1200">
                <a:solidFill>
                  <a:schemeClr val="tx1">
                    <a:tint val="75000"/>
                  </a:schemeClr>
                </a:solidFill>
                <a:latin typeface="+mn-lt"/>
                <a:ea typeface="+mn-ea"/>
                <a:cs typeface="+mn-cs"/>
              </a:defRPr>
            </a:lvl2pPr>
            <a:lvl3pPr marL="1018824" indent="0" algn="l" defTabSz="914400" rtl="0" eaLnBrk="1" latinLnBrk="0" hangingPunct="1">
              <a:lnSpc>
                <a:spcPct val="90000"/>
              </a:lnSpc>
              <a:spcBef>
                <a:spcPts val="500"/>
              </a:spcBef>
              <a:buFont typeface="System Font Regular"/>
              <a:buNone/>
              <a:tabLst/>
              <a:defRPr sz="1800" kern="1200">
                <a:solidFill>
                  <a:schemeClr val="tx1">
                    <a:tint val="75000"/>
                  </a:schemeClr>
                </a:solidFill>
                <a:latin typeface="+mn-lt"/>
                <a:ea typeface="+mn-ea"/>
                <a:cs typeface="+mn-cs"/>
              </a:defRPr>
            </a:lvl3pPr>
            <a:lvl4pPr marL="1528237" indent="0" algn="l" defTabSz="914400" rtl="0" eaLnBrk="1" latinLnBrk="0" hangingPunct="1">
              <a:lnSpc>
                <a:spcPct val="90000"/>
              </a:lnSpc>
              <a:spcBef>
                <a:spcPts val="500"/>
              </a:spcBef>
              <a:buSzPct val="80000"/>
              <a:buFont typeface="Courier New" panose="02070309020205020404" pitchFamily="49" charset="0"/>
              <a:buNone/>
              <a:tabLst/>
              <a:defRPr sz="1600" kern="1200">
                <a:solidFill>
                  <a:schemeClr val="tx1">
                    <a:tint val="75000"/>
                  </a:schemeClr>
                </a:solidFill>
                <a:latin typeface="+mn-lt"/>
                <a:ea typeface="+mn-ea"/>
                <a:cs typeface="+mn-cs"/>
              </a:defRPr>
            </a:lvl4pPr>
            <a:lvl5pPr marL="2037649" indent="0" algn="l" defTabSz="914400" rtl="0" eaLnBrk="1" latinLnBrk="0" hangingPunct="1">
              <a:lnSpc>
                <a:spcPct val="90000"/>
              </a:lnSpc>
              <a:spcBef>
                <a:spcPts val="500"/>
              </a:spcBef>
              <a:buSzPct val="75000"/>
              <a:buFont typeface="System Font Regular"/>
              <a:buNone/>
              <a:tabLst/>
              <a:defRPr sz="1600" kern="1200">
                <a:solidFill>
                  <a:schemeClr val="tx1">
                    <a:tint val="75000"/>
                  </a:schemeClr>
                </a:solidFill>
                <a:latin typeface="+mn-lt"/>
                <a:ea typeface="+mn-ea"/>
                <a:cs typeface="+mn-cs"/>
              </a:defRPr>
            </a:lvl5pPr>
            <a:lvl6pPr marL="2547061"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3056473"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565886"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4075298"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lvl="1" algn="ctr" defTabSz="1018824">
              <a:lnSpc>
                <a:spcPct val="110000"/>
              </a:lnSpc>
              <a:spcBef>
                <a:spcPts val="1600"/>
              </a:spcBef>
              <a:buClrTx/>
              <a:buSzTx/>
              <a:defRPr/>
            </a:pPr>
            <a:endParaRPr lang="en-US" sz="1800">
              <a:solidFill>
                <a:schemeClr val="accent6">
                  <a:lumMod val="50000"/>
                </a:schemeClr>
              </a:solidFill>
              <a:cs typeface="Calibri"/>
            </a:endParaRPr>
          </a:p>
          <a:p>
            <a:pPr marL="0" lvl="1" algn="ctr" defTabSz="1018824">
              <a:lnSpc>
                <a:spcPct val="110000"/>
              </a:lnSpc>
              <a:spcBef>
                <a:spcPts val="1600"/>
              </a:spcBef>
              <a:buClrTx/>
              <a:buSzTx/>
              <a:defRPr/>
            </a:pPr>
            <a:r>
              <a:rPr lang="en-US" sz="1800" i="1">
                <a:solidFill>
                  <a:schemeClr val="accent6">
                    <a:lumMod val="50000"/>
                  </a:schemeClr>
                </a:solidFill>
                <a:highlight>
                  <a:srgbClr val="FFFF00"/>
                </a:highlight>
                <a:cs typeface="Calibri"/>
              </a:rPr>
              <a:t>Speaker please select your more impactful guidelines and add them here</a:t>
            </a:r>
          </a:p>
          <a:p>
            <a:pPr marL="0" lvl="1" algn="ctr" defTabSz="1018824">
              <a:lnSpc>
                <a:spcPct val="110000"/>
              </a:lnSpc>
              <a:spcBef>
                <a:spcPts val="1600"/>
              </a:spcBef>
              <a:defRPr/>
            </a:pPr>
            <a:endParaRPr lang="en-US" sz="1800">
              <a:solidFill>
                <a:srgbClr val="FF0000"/>
              </a:solidFill>
              <a:cs typeface="Calibri"/>
            </a:endParaRPr>
          </a:p>
          <a:p>
            <a:pPr marL="0" lvl="1" algn="ctr" defTabSz="1018824">
              <a:lnSpc>
                <a:spcPct val="110000"/>
              </a:lnSpc>
              <a:spcBef>
                <a:spcPts val="1600"/>
              </a:spcBef>
              <a:defRPr/>
            </a:pPr>
            <a:r>
              <a:rPr lang="en-US" sz="1800">
                <a:solidFill>
                  <a:srgbClr val="FF0000"/>
                </a:solidFill>
                <a:cs typeface="Calibri"/>
              </a:rPr>
              <a:t>Refer to the guidelines bibliography page for more information</a:t>
            </a:r>
            <a:endParaRPr lang="en-US">
              <a:solidFill>
                <a:srgbClr val="FF0000"/>
              </a:solidFill>
            </a:endParaRPr>
          </a:p>
        </p:txBody>
      </p:sp>
      <p:cxnSp>
        <p:nvCxnSpPr>
          <p:cNvPr id="7" name="Straight Connector 6">
            <a:extLst>
              <a:ext uri="{FF2B5EF4-FFF2-40B4-BE49-F238E27FC236}">
                <a16:creationId xmlns:a16="http://schemas.microsoft.com/office/drawing/2014/main" id="{59506993-41A5-2CD4-3C58-7831FE50C0A3}"/>
              </a:ext>
            </a:extLst>
          </p:cNvPr>
          <p:cNvCxnSpPr>
            <a:cxnSpLocks/>
          </p:cNvCxnSpPr>
          <p:nvPr/>
        </p:nvCxnSpPr>
        <p:spPr>
          <a:xfrm flipH="1">
            <a:off x="1157889" y="2595349"/>
            <a:ext cx="3888375" cy="0"/>
          </a:xfrm>
          <a:prstGeom prst="line">
            <a:avLst/>
          </a:prstGeom>
          <a:ln w="12700">
            <a:solidFill>
              <a:schemeClr val="accent6">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028" name="Picture 4" descr="Cardiology Logo - LogoDix">
            <a:extLst>
              <a:ext uri="{FF2B5EF4-FFF2-40B4-BE49-F238E27FC236}">
                <a16:creationId xmlns:a16="http://schemas.microsoft.com/office/drawing/2014/main" id="{1635F7FD-0591-762B-B2FC-C1557DACC7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70470" y="5197991"/>
            <a:ext cx="2528994" cy="151739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258187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F773ABE-071C-827A-4F92-6486F3FA971F}"/>
              </a:ext>
            </a:extLst>
          </p:cNvPr>
          <p:cNvPicPr>
            <a:picLocks noChangeAspect="1"/>
          </p:cNvPicPr>
          <p:nvPr/>
        </p:nvPicPr>
        <p:blipFill>
          <a:blip r:embed="rId4"/>
          <a:srcRect l="473" r="29510" b="29325"/>
          <a:stretch/>
        </p:blipFill>
        <p:spPr>
          <a:xfrm>
            <a:off x="0" y="0"/>
            <a:ext cx="12191999" cy="6858000"/>
          </a:xfrm>
          <a:prstGeom prst="rect">
            <a:avLst/>
          </a:prstGeom>
        </p:spPr>
      </p:pic>
      <p:sp>
        <p:nvSpPr>
          <p:cNvPr id="2" name="Title 1">
            <a:extLst>
              <a:ext uri="{FF2B5EF4-FFF2-40B4-BE49-F238E27FC236}">
                <a16:creationId xmlns:a16="http://schemas.microsoft.com/office/drawing/2014/main" id="{84BD4486-F98A-30B6-8816-21F1435937DC}"/>
              </a:ext>
            </a:extLst>
          </p:cNvPr>
          <p:cNvSpPr>
            <a:spLocks noGrp="1"/>
          </p:cNvSpPr>
          <p:nvPr>
            <p:ph type="ctrTitle"/>
          </p:nvPr>
        </p:nvSpPr>
        <p:spPr>
          <a:xfrm>
            <a:off x="5731497" y="940324"/>
            <a:ext cx="6716583" cy="3124200"/>
          </a:xfrm>
        </p:spPr>
        <p:txBody>
          <a:bodyPr anchor="ctr">
            <a:normAutofit/>
          </a:bodyPr>
          <a:lstStyle/>
          <a:p>
            <a:pPr algn="l"/>
            <a:r>
              <a:rPr lang="en-US" sz="7500">
                <a:solidFill>
                  <a:schemeClr val="bg1"/>
                </a:solidFill>
                <a:cs typeface="Calibri Light"/>
              </a:rPr>
              <a:t>Thank you!</a:t>
            </a:r>
            <a:endParaRPr lang="en-US">
              <a:solidFill>
                <a:schemeClr val="bg1"/>
              </a:solidFill>
              <a:ea typeface="Calibri Light"/>
              <a:cs typeface="Calibri Light"/>
            </a:endParaRPr>
          </a:p>
        </p:txBody>
      </p:sp>
      <p:sp>
        <p:nvSpPr>
          <p:cNvPr id="10" name="Title 1">
            <a:extLst>
              <a:ext uri="{FF2B5EF4-FFF2-40B4-BE49-F238E27FC236}">
                <a16:creationId xmlns:a16="http://schemas.microsoft.com/office/drawing/2014/main" id="{D6364CE9-F77A-F494-8C84-7BD79BF24C20}"/>
              </a:ext>
            </a:extLst>
          </p:cNvPr>
          <p:cNvSpPr txBox="1">
            <a:spLocks/>
          </p:cNvSpPr>
          <p:nvPr/>
        </p:nvSpPr>
        <p:spPr>
          <a:xfrm>
            <a:off x="5425109" y="3512887"/>
            <a:ext cx="4972656" cy="1748671"/>
          </a:xfrm>
          <a:prstGeom prst="rect">
            <a:avLst/>
          </a:prstGeom>
        </p:spPr>
        <p:txBody>
          <a:bodyPr anchor="t">
            <a:normAutofit/>
          </a:bodyPr>
          <a:lstStyle>
            <a:lvl1pPr algn="ctr" defTabSz="914400" rtl="0" eaLnBrk="1" latinLnBrk="0" hangingPunct="1">
              <a:lnSpc>
                <a:spcPct val="90000"/>
              </a:lnSpc>
              <a:spcBef>
                <a:spcPct val="0"/>
              </a:spcBef>
              <a:buNone/>
              <a:defRPr sz="3200" b="0" kern="1200" cap="none" spc="0" baseline="0">
                <a:solidFill>
                  <a:schemeClr val="bg2"/>
                </a:solidFill>
                <a:latin typeface="+mn-lt"/>
                <a:ea typeface="+mj-ea"/>
                <a:cs typeface="+mj-cs"/>
              </a:defRPr>
            </a:lvl1pPr>
          </a:lstStyle>
          <a:p>
            <a:pPr lvl="1">
              <a:lnSpc>
                <a:spcPct val="130000"/>
              </a:lnSpc>
              <a:spcBef>
                <a:spcPts val="500"/>
              </a:spcBef>
              <a:buClr>
                <a:srgbClr val="3738C0"/>
              </a:buClr>
              <a:buSzPct val="80000"/>
              <a:defRPr/>
            </a:pPr>
            <a:r>
              <a:rPr lang="en-US" sz="2400">
                <a:solidFill>
                  <a:schemeClr val="bg1"/>
                </a:solidFill>
                <a:latin typeface="+mj-lt"/>
              </a:rPr>
              <a:t>Contact Info Here</a:t>
            </a:r>
          </a:p>
          <a:p>
            <a:pPr lvl="1">
              <a:lnSpc>
                <a:spcPct val="130000"/>
              </a:lnSpc>
              <a:spcBef>
                <a:spcPts val="500"/>
              </a:spcBef>
              <a:buClr>
                <a:srgbClr val="3738C0"/>
              </a:buClr>
              <a:buSzPct val="80000"/>
              <a:defRPr/>
            </a:pPr>
            <a:r>
              <a:rPr lang="en-US" sz="2400">
                <a:solidFill>
                  <a:schemeClr val="bg1"/>
                </a:solidFill>
              </a:rPr>
              <a:t>(As desired)</a:t>
            </a:r>
          </a:p>
        </p:txBody>
      </p:sp>
      <p:sp>
        <p:nvSpPr>
          <p:cNvPr id="3" name="TextBox 2">
            <a:extLst>
              <a:ext uri="{FF2B5EF4-FFF2-40B4-BE49-F238E27FC236}">
                <a16:creationId xmlns:a16="http://schemas.microsoft.com/office/drawing/2014/main" id="{B0C2B47A-7970-8F95-B80E-476E1C4FEE22}"/>
              </a:ext>
            </a:extLst>
          </p:cNvPr>
          <p:cNvSpPr txBox="1"/>
          <p:nvPr/>
        </p:nvSpPr>
        <p:spPr>
          <a:xfrm>
            <a:off x="11162580" y="6642556"/>
            <a:ext cx="1029419" cy="215444"/>
          </a:xfrm>
          <a:prstGeom prst="rect">
            <a:avLst/>
          </a:prstGeom>
          <a:noFill/>
        </p:spPr>
        <p:txBody>
          <a:bodyPr wrap="square" rtlCol="0">
            <a:spAutoFit/>
          </a:bodyPr>
          <a:lstStyle/>
          <a:p>
            <a:pPr algn="r"/>
            <a:r>
              <a:rPr lang="en-US" sz="800">
                <a:solidFill>
                  <a:schemeClr val="bg1"/>
                </a:solidFill>
              </a:rPr>
              <a:t>CEM0008.01</a:t>
            </a:r>
          </a:p>
        </p:txBody>
      </p:sp>
    </p:spTree>
    <p:custDataLst>
      <p:tags r:id="rId1"/>
    </p:custDataLst>
    <p:extLst>
      <p:ext uri="{BB962C8B-B14F-4D97-AF65-F5344CB8AC3E}">
        <p14:creationId xmlns:p14="http://schemas.microsoft.com/office/powerpoint/2010/main" val="1573601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descr="A doctor talking to a patient&#10;&#10;AI-generated content may be incorrect.">
            <a:extLst>
              <a:ext uri="{FF2B5EF4-FFF2-40B4-BE49-F238E27FC236}">
                <a16:creationId xmlns:a16="http://schemas.microsoft.com/office/drawing/2014/main" id="{5118F4AE-C194-6428-AF7C-B2044F0595AD}"/>
              </a:ext>
            </a:extLst>
          </p:cNvPr>
          <p:cNvPicPr>
            <a:picLocks noGrp="1" noChangeAspect="1"/>
          </p:cNvPicPr>
          <p:nvPr>
            <p:ph idx="1"/>
          </p:nvPr>
        </p:nvPicPr>
        <p:blipFill>
          <a:blip r:embed="rId4"/>
          <a:srcRect b="25000"/>
          <a:stretch/>
        </p:blipFill>
        <p:spPr>
          <a:xfrm>
            <a:off x="6096000" y="0"/>
            <a:ext cx="6096000" cy="6858000"/>
          </a:xfrm>
        </p:spPr>
      </p:pic>
      <p:sp>
        <p:nvSpPr>
          <p:cNvPr id="31" name="Text Placeholder 30">
            <a:extLst>
              <a:ext uri="{FF2B5EF4-FFF2-40B4-BE49-F238E27FC236}">
                <a16:creationId xmlns:a16="http://schemas.microsoft.com/office/drawing/2014/main" id="{C9E938F4-F1ED-34AD-CC4B-0075374C12EE}"/>
              </a:ext>
            </a:extLst>
          </p:cNvPr>
          <p:cNvSpPr>
            <a:spLocks noGrp="1"/>
          </p:cNvSpPr>
          <p:nvPr>
            <p:ph type="body" idx="14"/>
          </p:nvPr>
        </p:nvSpPr>
        <p:spPr>
          <a:xfrm>
            <a:off x="933855" y="3636571"/>
            <a:ext cx="4348401" cy="2139731"/>
          </a:xfrm>
        </p:spPr>
        <p:txBody>
          <a:bodyPr lIns="0" tIns="0" rIns="0" bIns="0" anchor="t">
            <a:no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748189"/>
                </a:solidFill>
                <a:effectLst/>
                <a:uLnTx/>
                <a:uFillTx/>
                <a:latin typeface="Franklin Gothic Book" panose="020B0503020102020204"/>
                <a:ea typeface="+mn-ea"/>
                <a:cs typeface="+mn-cs"/>
              </a:rPr>
              <a:t>“Accurate and timely diagnosis of arrhythmias is crucial to direct therapies that can make an important impact on patient care and healthcare utilization.”</a:t>
            </a:r>
            <a:endParaRPr lang="en-US" sz="1800" b="0" i="0" u="none" strike="noStrike" kern="1200" cap="none" spc="0" normalizeH="0" baseline="0" noProof="0">
              <a:ln>
                <a:noFill/>
              </a:ln>
              <a:solidFill>
                <a:srgbClr val="748189"/>
              </a:solidFill>
              <a:effectLst/>
              <a:uLnTx/>
              <a:uFillTx/>
              <a:latin typeface="Franklin Gothic Book" panose="020B0503020102020204"/>
              <a:cs typeface="+mn-cs"/>
            </a:endParaRPr>
          </a:p>
          <a:p>
            <a:pPr marL="109220"/>
            <a:endParaRPr lang="en-US">
              <a:solidFill>
                <a:schemeClr val="accent6"/>
              </a:solidFill>
              <a:latin typeface="Franklin Gothic Book"/>
            </a:endParaRPr>
          </a:p>
        </p:txBody>
      </p:sp>
      <p:sp>
        <p:nvSpPr>
          <p:cNvPr id="57" name="Text Placeholder 56">
            <a:extLst>
              <a:ext uri="{FF2B5EF4-FFF2-40B4-BE49-F238E27FC236}">
                <a16:creationId xmlns:a16="http://schemas.microsoft.com/office/drawing/2014/main" id="{2C4D483C-E4BF-4C2F-42A7-CC7F4A5072C4}"/>
              </a:ext>
            </a:extLst>
          </p:cNvPr>
          <p:cNvSpPr>
            <a:spLocks noGrp="1"/>
          </p:cNvSpPr>
          <p:nvPr>
            <p:ph type="body" idx="16"/>
          </p:nvPr>
        </p:nvSpPr>
        <p:spPr>
          <a:xfrm>
            <a:off x="971358" y="6400800"/>
            <a:ext cx="4663440" cy="365760"/>
          </a:xfrm>
        </p:spPr>
        <p:txBody>
          <a:bodyPr/>
          <a:lstStyle/>
          <a:p>
            <a:pPr marL="0" indent="0">
              <a:buNone/>
            </a:pPr>
            <a:r>
              <a:rPr lang="en-US"/>
              <a:t>Steinberg JS, Varma N, </a:t>
            </a:r>
            <a:r>
              <a:rPr lang="en-US" err="1"/>
              <a:t>Cygankiewicz</a:t>
            </a:r>
            <a:r>
              <a:rPr lang="en-US"/>
              <a:t> I, et al. 2017 ISHNE-HRS expert consensus statement on ambulatory ECG and external cardiac monitoring/telemetry. Heart Rhythm. 2017;14(7):e55-e96. doi:10.1016/j.hrthm.2017.03.038</a:t>
            </a:r>
          </a:p>
        </p:txBody>
      </p:sp>
      <p:sp>
        <p:nvSpPr>
          <p:cNvPr id="6" name="Text Placeholder 5">
            <a:extLst>
              <a:ext uri="{FF2B5EF4-FFF2-40B4-BE49-F238E27FC236}">
                <a16:creationId xmlns:a16="http://schemas.microsoft.com/office/drawing/2014/main" id="{1DE2EC29-4278-1D17-8616-D417A524FD7E}"/>
              </a:ext>
            </a:extLst>
          </p:cNvPr>
          <p:cNvSpPr>
            <a:spLocks noGrp="1"/>
          </p:cNvSpPr>
          <p:nvPr>
            <p:ph type="body" sz="quarter" idx="35"/>
          </p:nvPr>
        </p:nvSpPr>
        <p:spPr/>
        <p:txBody>
          <a:bodyPr/>
          <a:lstStyle/>
          <a:p>
            <a:r>
              <a:rPr lang="en-US"/>
              <a:t>Ambulatory Cardiac Monitoring (ACM) in Patient Care</a:t>
            </a:r>
          </a:p>
          <a:p>
            <a:endParaRPr lang="en-US"/>
          </a:p>
        </p:txBody>
      </p:sp>
      <p:sp>
        <p:nvSpPr>
          <p:cNvPr id="26" name="TextBox 25">
            <a:extLst>
              <a:ext uri="{FF2B5EF4-FFF2-40B4-BE49-F238E27FC236}">
                <a16:creationId xmlns:a16="http://schemas.microsoft.com/office/drawing/2014/main" id="{947EBC33-F322-7F3A-7309-69ACB2F6F02C}"/>
              </a:ext>
            </a:extLst>
          </p:cNvPr>
          <p:cNvSpPr txBox="1"/>
          <p:nvPr/>
        </p:nvSpPr>
        <p:spPr>
          <a:xfrm>
            <a:off x="3975018" y="4765599"/>
            <a:ext cx="1921139" cy="338554"/>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u="none" strike="noStrike" kern="1200" cap="none" spc="100" normalizeH="0" noProof="0">
                <a:ln>
                  <a:noFill/>
                </a:ln>
                <a:solidFill>
                  <a:schemeClr val="accent6">
                    <a:lumMod val="50000"/>
                  </a:schemeClr>
                </a:solidFill>
                <a:effectLst/>
                <a:uLnTx/>
                <a:uFillTx/>
                <a:latin typeface="+mj-lt"/>
                <a:ea typeface="+mn-ea"/>
                <a:cs typeface="+mn-cs"/>
              </a:rPr>
              <a:t>—ISHNE  —HRS</a:t>
            </a:r>
            <a:endParaRPr lang="en-US" sz="1600" spc="100">
              <a:solidFill>
                <a:schemeClr val="accent6">
                  <a:lumMod val="50000"/>
                </a:schemeClr>
              </a:solidFill>
              <a:latin typeface="+mj-lt"/>
            </a:endParaRPr>
          </a:p>
        </p:txBody>
      </p:sp>
      <p:sp>
        <p:nvSpPr>
          <p:cNvPr id="52" name="TextBox 51">
            <a:extLst>
              <a:ext uri="{FF2B5EF4-FFF2-40B4-BE49-F238E27FC236}">
                <a16:creationId xmlns:a16="http://schemas.microsoft.com/office/drawing/2014/main" id="{4841C3D1-D1C4-B718-5CE8-301F9E6DEF70}"/>
              </a:ext>
            </a:extLst>
          </p:cNvPr>
          <p:cNvSpPr txBox="1"/>
          <p:nvPr/>
        </p:nvSpPr>
        <p:spPr>
          <a:xfrm>
            <a:off x="1449219" y="1800981"/>
            <a:ext cx="3833037" cy="1255728"/>
          </a:xfrm>
          <a:prstGeom prst="rect">
            <a:avLst/>
          </a:prstGeom>
          <a:noFill/>
        </p:spPr>
        <p:txBody>
          <a:bodyPr wrap="square">
            <a:sp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kumimoji="0" lang="en-US" sz="2800" b="0" i="0" u="none" strike="noStrike" kern="1200" cap="none" spc="0" normalizeH="0" baseline="0" noProof="0">
                <a:ln>
                  <a:noFill/>
                </a:ln>
                <a:solidFill>
                  <a:schemeClr val="tx2"/>
                </a:solidFill>
                <a:effectLst/>
                <a:uLnTx/>
                <a:uFillTx/>
                <a:latin typeface="Franklin Gothic Book"/>
                <a:ea typeface="+mj-ea"/>
                <a:cs typeface="+mj-cs"/>
              </a:rPr>
              <a:t>ACM use helps improve patient care and healthcare utilization</a:t>
            </a:r>
          </a:p>
        </p:txBody>
      </p:sp>
      <p:pic>
        <p:nvPicPr>
          <p:cNvPr id="2" name="Graphic 1">
            <a:extLst>
              <a:ext uri="{FF2B5EF4-FFF2-40B4-BE49-F238E27FC236}">
                <a16:creationId xmlns:a16="http://schemas.microsoft.com/office/drawing/2014/main" id="{9F6CD60C-FBA8-10BA-EDC6-16DBDEA2FA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2881" y="1758752"/>
            <a:ext cx="1186338" cy="1186338"/>
          </a:xfrm>
          <a:prstGeom prst="rect">
            <a:avLst/>
          </a:prstGeom>
        </p:spPr>
      </p:pic>
    </p:spTree>
    <p:custDataLst>
      <p:tags r:id="rId1"/>
    </p:custDataLst>
    <p:extLst>
      <p:ext uri="{BB962C8B-B14F-4D97-AF65-F5344CB8AC3E}">
        <p14:creationId xmlns:p14="http://schemas.microsoft.com/office/powerpoint/2010/main" val="29677398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7_COVER AND AGENDA" val="QOSple5v"/>
  <p:tag name="ARTICULATE_DESIGN_ID_1_UNBRANDED SLIDES" val="MAo88GhH"/>
  <p:tag name="ARTICULATE_DESIGN_ID_2_ZIO BRANDED SLIDES" val="56KBims6"/>
  <p:tag name="ARTICULATE_DESIGN_ID_3_UNBRANDED CONTENT SPLIT" val="P1QxooGx"/>
  <p:tag name="ARTICULATE_DESIGN_ID_4_ZIO CONTENT SPLIT" val="B0wMAWIr"/>
  <p:tag name="ARTICULATE_DESIGN_ID_5_UNBRANDED SECTION BREAK" val="HwzE5fc9"/>
  <p:tag name="ARTICULATE_DESIGN_ID_6_ZIO SECTION BREAK" val="OxP2nbAr"/>
  <p:tag name="ARTICULATE_DESIGN_ID_OFFICE THEME" val="i0hKve88"/>
  <p:tag name="ARTICULATE_DESIGN_ID_ZIO 3 - CONTENT SPLIT" val="BXnP6QYG"/>
  <p:tag name="ARTICULATE_DESIGN_ID_UNBRANDED - LEFT-RIGHT CONTENT SPLIT" val="szuk8EKG"/>
  <p:tag name="ARTICULATE_DESIGN_ID_UNBRANDED - CONTENT SPLIT" val="96fBdA69"/>
  <p:tag name="ARTICULATE_DESIGN_ID_UNBRANDED - RIGHT CONTENT SPLIT" val="ox95Sjtu"/>
  <p:tag name="ARTICULATE_DESIGN_ID_CUSTOM DESIGN" val="HrVpm5ud"/>
  <p:tag name="ARTICULATE_DESIGN_ID_WHITE BG" val="5hiY0iYa"/>
  <p:tag name="ARTICULATE_DESIGN_ID_WHITE-GREY CONTENT SPLIT" val="ZYk9e2LP"/>
  <p:tag name="ARTICULATE_DESIGN_ID_SECTION BREAK" val="1sGhHkrQ"/>
  <p:tag name="ARTICULATE_DESIGN_ID_COVER AND AGENDA" val="EwQZ8M49"/>
  <p:tag name="ARTICULATE_DESIGN_ID_WHITE BG CONTENT SPLIT" val="3W0NRgoH"/>
  <p:tag name="ARTICULATE_SLIDE_COUNT" val="8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White BG">
  <a:themeElements>
    <a:clrScheme name="Zio">
      <a:dk1>
        <a:srgbClr val="274168"/>
      </a:dk1>
      <a:lt1>
        <a:srgbClr val="FFFFFF"/>
      </a:lt1>
      <a:dk2>
        <a:srgbClr val="3738C0"/>
      </a:dk2>
      <a:lt2>
        <a:srgbClr val="ECF0F0"/>
      </a:lt2>
      <a:accent1>
        <a:srgbClr val="3738C0"/>
      </a:accent1>
      <a:accent2>
        <a:srgbClr val="F6EBA6"/>
      </a:accent2>
      <a:accent3>
        <a:srgbClr val="D1D5D7"/>
      </a:accent3>
      <a:accent4>
        <a:srgbClr val="F3BACB"/>
      </a:accent4>
      <a:accent5>
        <a:srgbClr val="192C38"/>
      </a:accent5>
      <a:accent6>
        <a:srgbClr val="748189"/>
      </a:accent6>
      <a:hlink>
        <a:srgbClr val="274168"/>
      </a:hlink>
      <a:folHlink>
        <a:srgbClr val="3BC8D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grey Content Split">
  <a:themeElements>
    <a:clrScheme name="iRythm">
      <a:dk1>
        <a:srgbClr val="274168"/>
      </a:dk1>
      <a:lt1>
        <a:srgbClr val="FFFFFF"/>
      </a:lt1>
      <a:dk2>
        <a:srgbClr val="3738C0"/>
      </a:dk2>
      <a:lt2>
        <a:srgbClr val="ECF0F0"/>
      </a:lt2>
      <a:accent1>
        <a:srgbClr val="3738C0"/>
      </a:accent1>
      <a:accent2>
        <a:srgbClr val="F6EBA6"/>
      </a:accent2>
      <a:accent3>
        <a:srgbClr val="D1D5D7"/>
      </a:accent3>
      <a:accent4>
        <a:srgbClr val="F3BACB"/>
      </a:accent4>
      <a:accent5>
        <a:srgbClr val="274168"/>
      </a:accent5>
      <a:accent6>
        <a:srgbClr val="748189"/>
      </a:accent6>
      <a:hlink>
        <a:srgbClr val="274168"/>
      </a:hlink>
      <a:folHlink>
        <a:srgbClr val="3BC8D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a:themeElements>
    <a:clrScheme name="Zio">
      <a:dk1>
        <a:srgbClr val="274168"/>
      </a:dk1>
      <a:lt1>
        <a:srgbClr val="FFFFFF"/>
      </a:lt1>
      <a:dk2>
        <a:srgbClr val="3738C0"/>
      </a:dk2>
      <a:lt2>
        <a:srgbClr val="ECF0F0"/>
      </a:lt2>
      <a:accent1>
        <a:srgbClr val="3738C0"/>
      </a:accent1>
      <a:accent2>
        <a:srgbClr val="F6EBA6"/>
      </a:accent2>
      <a:accent3>
        <a:srgbClr val="D1D5D7"/>
      </a:accent3>
      <a:accent4>
        <a:srgbClr val="F3BACB"/>
      </a:accent4>
      <a:accent5>
        <a:srgbClr val="192C38"/>
      </a:accent5>
      <a:accent6>
        <a:srgbClr val="748189"/>
      </a:accent6>
      <a:hlink>
        <a:srgbClr val="274168"/>
      </a:hlink>
      <a:folHlink>
        <a:srgbClr val="3BC8D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ver and Agenda">
  <a:themeElements>
    <a:clrScheme name="iRythm">
      <a:dk1>
        <a:srgbClr val="274168"/>
      </a:dk1>
      <a:lt1>
        <a:srgbClr val="FFFFFF"/>
      </a:lt1>
      <a:dk2>
        <a:srgbClr val="3738C0"/>
      </a:dk2>
      <a:lt2>
        <a:srgbClr val="ECF0F0"/>
      </a:lt2>
      <a:accent1>
        <a:srgbClr val="3738C0"/>
      </a:accent1>
      <a:accent2>
        <a:srgbClr val="F6EBA6"/>
      </a:accent2>
      <a:accent3>
        <a:srgbClr val="D1D5D7"/>
      </a:accent3>
      <a:accent4>
        <a:srgbClr val="F3BACB"/>
      </a:accent4>
      <a:accent5>
        <a:srgbClr val="274168"/>
      </a:accent5>
      <a:accent6>
        <a:srgbClr val="748189"/>
      </a:accent6>
      <a:hlink>
        <a:srgbClr val="274168"/>
      </a:hlink>
      <a:folHlink>
        <a:srgbClr val="3BC8D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hite BG Content split">
  <a:themeElements>
    <a:clrScheme name="iRythm">
      <a:dk1>
        <a:srgbClr val="274168"/>
      </a:dk1>
      <a:lt1>
        <a:srgbClr val="FFFFFF"/>
      </a:lt1>
      <a:dk2>
        <a:srgbClr val="3738C0"/>
      </a:dk2>
      <a:lt2>
        <a:srgbClr val="ECF0F0"/>
      </a:lt2>
      <a:accent1>
        <a:srgbClr val="3738C0"/>
      </a:accent1>
      <a:accent2>
        <a:srgbClr val="F6EBA6"/>
      </a:accent2>
      <a:accent3>
        <a:srgbClr val="D1D5D7"/>
      </a:accent3>
      <a:accent4>
        <a:srgbClr val="F3BACB"/>
      </a:accent4>
      <a:accent5>
        <a:srgbClr val="274168"/>
      </a:accent5>
      <a:accent6>
        <a:srgbClr val="748189"/>
      </a:accent6>
      <a:hlink>
        <a:srgbClr val="274168"/>
      </a:hlink>
      <a:folHlink>
        <a:srgbClr val="3BC8D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73a2da2-7ab0-42e8-8280-e3da19e655f8">
      <Terms xmlns="http://schemas.microsoft.com/office/infopath/2007/PartnerControls"/>
    </lcf76f155ced4ddcb4097134ff3c332f>
    <TaxCatchAll xmlns="8a2e0fcc-afb2-4b67-b132-17264f335073" xsi:nil="true"/>
    <Reviewed xmlns="573a2da2-7ab0-42e8-8280-e3da19e655f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0B0C368BB5B4846A521760028B8D9CD" ma:contentTypeVersion="17" ma:contentTypeDescription="Create a new document." ma:contentTypeScope="" ma:versionID="d44de047137f3897500e0f9c54e0a627">
  <xsd:schema xmlns:xsd="http://www.w3.org/2001/XMLSchema" xmlns:xs="http://www.w3.org/2001/XMLSchema" xmlns:p="http://schemas.microsoft.com/office/2006/metadata/properties" xmlns:ns2="573a2da2-7ab0-42e8-8280-e3da19e655f8" xmlns:ns3="8a2e0fcc-afb2-4b67-b132-17264f335073" targetNamespace="http://schemas.microsoft.com/office/2006/metadata/properties" ma:root="true" ma:fieldsID="0bf73791e1f360e518603d283e68cf71" ns2:_="" ns3:_="">
    <xsd:import namespace="573a2da2-7ab0-42e8-8280-e3da19e655f8"/>
    <xsd:import namespace="8a2e0fcc-afb2-4b67-b132-17264f33507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SearchProperties" minOccurs="0"/>
                <xsd:element ref="ns2:Reviewed"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3a2da2-7ab0-42e8-8280-e3da19e655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bb44ed6-69da-4217-88ca-1c26e0d80f24"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Reviewed" ma:index="22" nillable="true" ma:displayName="Reviewed" ma:description="Eliza- Yes&#10;Anne- &#10;Torrie-&#10;Jenn-" ma:format="Dropdown" ma:internalName="Reviewed">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a2e0fcc-afb2-4b67-b132-17264f335073"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bce74b7f-998b-4f02-ae08-be6fc710f87c}" ma:internalName="TaxCatchAll" ma:showField="CatchAllData" ma:web="8a2e0fcc-afb2-4b67-b132-17264f33507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9B88C6-FE95-4B32-BAE3-A03340DE41F9}">
  <ds:schemaRefs>
    <ds:schemaRef ds:uri="http://schemas.microsoft.com/office/2006/documentManagement/types"/>
    <ds:schemaRef ds:uri="http://purl.org/dc/elements/1.1/"/>
    <ds:schemaRef ds:uri="http://www.w3.org/XML/1998/namespace"/>
    <ds:schemaRef ds:uri="http://purl.org/dc/dcmitype/"/>
    <ds:schemaRef ds:uri="8a2e0fcc-afb2-4b67-b132-17264f335073"/>
    <ds:schemaRef ds:uri="http://purl.org/dc/terms/"/>
    <ds:schemaRef ds:uri="573a2da2-7ab0-42e8-8280-e3da19e655f8"/>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3E39A172-AC89-4416-97A2-7C0EEFF6BA69}">
  <ds:schemaRefs>
    <ds:schemaRef ds:uri="573a2da2-7ab0-42e8-8280-e3da19e655f8"/>
    <ds:schemaRef ds:uri="8a2e0fcc-afb2-4b67-b132-17264f33507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55F193B6-C800-4C35-A46C-DBD10632B9F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1062</TotalTime>
  <Words>7029</Words>
  <Application>Microsoft Office PowerPoint</Application>
  <PresentationFormat>Widescreen</PresentationFormat>
  <Paragraphs>1145</Paragraphs>
  <Slides>80</Slides>
  <Notes>77</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80</vt:i4>
      </vt:variant>
    </vt:vector>
  </HeadingPairs>
  <TitlesOfParts>
    <vt:vector size="97" baseType="lpstr">
      <vt:lpstr>Aptos</vt:lpstr>
      <vt:lpstr>Arial</vt:lpstr>
      <vt:lpstr>Arial,Sans-Serif</vt:lpstr>
      <vt:lpstr>Calibri</vt:lpstr>
      <vt:lpstr>Calibri Light</vt:lpstr>
      <vt:lpstr>Courier New</vt:lpstr>
      <vt:lpstr>Franklin Gothic Book</vt:lpstr>
      <vt:lpstr>Franklin Gothic Medium</vt:lpstr>
      <vt:lpstr>System Font Regular</vt:lpstr>
      <vt:lpstr>Times New Roman</vt:lpstr>
      <vt:lpstr>Wingdings</vt:lpstr>
      <vt:lpstr>Wingdings,Sans-Serif</vt:lpstr>
      <vt:lpstr>White BG</vt:lpstr>
      <vt:lpstr>White-grey Content Split</vt:lpstr>
      <vt:lpstr>Section Break</vt:lpstr>
      <vt:lpstr>Cover and Agenda</vt:lpstr>
      <vt:lpstr>White BG Content split</vt:lpstr>
      <vt:lpstr>PowerPoint Presentation</vt:lpstr>
      <vt:lpstr>PowerPoint Presentation</vt:lpstr>
      <vt:lpstr>Brief History of Cardiac Monitoring</vt:lpstr>
      <vt:lpstr>Brief History of Wearable Cardiac Monitoring</vt:lpstr>
      <vt:lpstr>The Staggering Burden Associated with Arrhythmias and Palpitations </vt:lpstr>
      <vt:lpstr>Prescribable ECG Monitors</vt:lpstr>
      <vt:lpstr>Centers for Medicare &amp; Medicaid Services Coverage Determination</vt:lpstr>
      <vt:lpstr>PowerPoint Presentation</vt:lpstr>
      <vt:lpstr>PowerPoint Presentation</vt:lpstr>
      <vt:lpstr>Orientation to Modalities Scale</vt:lpstr>
      <vt:lpstr>Monitoring Modalities</vt:lpstr>
      <vt:lpstr>PowerPoint Presentation</vt:lpstr>
      <vt:lpstr>Holter Monitors</vt:lpstr>
      <vt:lpstr>PowerPoint Presentation</vt:lpstr>
      <vt:lpstr>PowerPoint Presentation</vt:lpstr>
      <vt:lpstr>PowerPoint Presentation</vt:lpstr>
      <vt:lpstr>Limitations of Holter Data</vt:lpstr>
      <vt:lpstr>When to Consider a Holter</vt:lpstr>
      <vt:lpstr>When to Consider a Holter</vt:lpstr>
      <vt:lpstr>Long-Term Continuous Monitors (LTCM) </vt:lpstr>
      <vt:lpstr>PowerPoint Presentation</vt:lpstr>
      <vt:lpstr>PowerPoint Presentation</vt:lpstr>
      <vt:lpstr>Study | Comparison of LTCM vs Holter</vt:lpstr>
      <vt:lpstr>Increased Analyzable Time Improves Diagnostic Yield</vt:lpstr>
      <vt:lpstr>PowerPoint Presentation</vt:lpstr>
      <vt:lpstr>Increased Analyzable Time Outperforms MCT</vt:lpstr>
      <vt:lpstr>Recorded Time in AF Discrepancy Outperforms MCT</vt:lpstr>
      <vt:lpstr>Improved Signal Clarity Outperforms MCT</vt:lpstr>
      <vt:lpstr>When to Consider a LTCM</vt:lpstr>
      <vt:lpstr>When to Consider a LCTM</vt:lpstr>
      <vt:lpstr>PowerPoint Presentation</vt:lpstr>
      <vt:lpstr>PowerPoint Presentation</vt:lpstr>
      <vt:lpstr>Event Recorders</vt:lpstr>
      <vt:lpstr>PowerPoint Presentation</vt:lpstr>
      <vt:lpstr>PowerPoint Presentation</vt:lpstr>
      <vt:lpstr>Diagnostic Yield Outperforms Holter Monitors</vt:lpstr>
      <vt:lpstr>PowerPoint Presentation</vt:lpstr>
      <vt:lpstr>When to Consider an Event Recorder</vt:lpstr>
      <vt:lpstr>When to Consider an Event Recorder?</vt:lpstr>
      <vt:lpstr>Mobile Cardiac Telemetry (MCT)</vt:lpstr>
      <vt:lpstr>PowerPoint Presentation</vt:lpstr>
      <vt:lpstr>PowerPoint Presentation</vt:lpstr>
      <vt:lpstr>Improved Diagnostic Yield</vt:lpstr>
      <vt:lpstr>Cryptogenic Stroke Monitoring</vt:lpstr>
      <vt:lpstr>Lower Healthcare Costs</vt:lpstr>
      <vt:lpstr>When to Consider Mobile Cardiac Telemetry</vt:lpstr>
      <vt:lpstr>PowerPoint Presentation</vt:lpstr>
      <vt:lpstr>Common MCT Misconceptions </vt:lpstr>
      <vt:lpstr>PowerPoint Presentation</vt:lpstr>
      <vt:lpstr>External ECG Data</vt:lpstr>
      <vt:lpstr>Are Patch-Based Monitors the Future?</vt:lpstr>
      <vt:lpstr>PowerPoint Presentation</vt:lpstr>
      <vt:lpstr>The Consequences of Missing ECG Data</vt:lpstr>
      <vt:lpstr>PowerPoint Presentation</vt:lpstr>
      <vt:lpstr>PowerPoint Presentation</vt:lpstr>
      <vt:lpstr>Implantable Loop Recorder (ILR)</vt:lpstr>
      <vt:lpstr>PowerPoint Presentation</vt:lpstr>
      <vt:lpstr>PowerPoint Presentation</vt:lpstr>
      <vt:lpstr>Improved Diagnostic Yield</vt:lpstr>
      <vt:lpstr>Limitation | False Positives</vt:lpstr>
      <vt:lpstr>PowerPoint Presentation</vt:lpstr>
      <vt:lpstr>When to Consider an Implantable Loop Recorder</vt:lpstr>
      <vt:lpstr>When to Consider an Implantable Loop Recorder</vt:lpstr>
      <vt:lpstr>Consumer Wearable Devices</vt:lpstr>
      <vt:lpstr>Types of Devices</vt:lpstr>
      <vt:lpstr>Consumer Wearable Devices Overview</vt:lpstr>
      <vt:lpstr>Consumer Wearable Devices Overview</vt:lpstr>
      <vt:lpstr>PowerPoint Presentation</vt:lpstr>
      <vt:lpstr>PowerPoint Presentation</vt:lpstr>
      <vt:lpstr>Passive (PPG) Watch-Based PPG | Limitations</vt:lpstr>
      <vt:lpstr>PowerPoint Presentation</vt:lpstr>
      <vt:lpstr>Watch-Based ECG | Limitations</vt:lpstr>
      <vt:lpstr>PowerPoint Presentation</vt:lpstr>
      <vt:lpstr>PowerPoint Presentation</vt:lpstr>
      <vt:lpstr>ABCD Guide for Clinicians</vt:lpstr>
      <vt:lpstr>Developing Best Practices</vt:lpstr>
      <vt:lpstr>Conclusions</vt:lpstr>
      <vt:lpstr>Conclusions</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Schwertly</dc:creator>
  <cp:lastModifiedBy>Mark Jermyn</cp:lastModifiedBy>
  <cp:revision>12</cp:revision>
  <dcterms:created xsi:type="dcterms:W3CDTF">2021-02-25T14:38:06Z</dcterms:created>
  <dcterms:modified xsi:type="dcterms:W3CDTF">2025-09-24T12:57:33Z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0x01010080B0C368BB5B4846A521760028B8D9CD</vt:lpwstr>
  </property>
  <property fmtid="{D5CDD505-2E9C-101B-9397-08002B2CF9AE}" pid="3" name="MediaServiceImageTags">
    <vt:lpwstr/>
  </property>
  <property fmtid="{D5CDD505-2E9C-101B-9397-08002B2CF9AE}" pid="4" name="ArticulateGUID">
    <vt:lpwstr>77B428AA-4CE2-4BD5-9560-F6E22043F51E</vt:lpwstr>
  </property>
  <property fmtid="{D5CDD505-2E9C-101B-9397-08002B2CF9AE}" pid="5" name="ArticulatePath">
    <vt:lpwstr>Modalities Deck - V1_MK_20241105</vt:lpwstr>
  </property>
</Properties>
</file>